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</p:sldMasterIdLst>
  <p:notesMasterIdLst>
    <p:notesMasterId r:id="rId13"/>
  </p:notesMasterIdLst>
  <p:sldIdLst>
    <p:sldId id="332" r:id="rId4"/>
    <p:sldId id="333" r:id="rId5"/>
    <p:sldId id="317" r:id="rId6"/>
    <p:sldId id="304" r:id="rId7"/>
    <p:sldId id="345" r:id="rId8"/>
    <p:sldId id="307" r:id="rId9"/>
    <p:sldId id="305" r:id="rId10"/>
    <p:sldId id="314" r:id="rId11"/>
    <p:sldId id="338" r:id="rId12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05" userDrawn="1">
          <p15:clr>
            <a:srgbClr val="5ACBF0"/>
          </p15:clr>
        </p15:guide>
        <p15:guide id="2" pos="2880" userDrawn="1">
          <p15:clr>
            <a:srgbClr val="5ACBF0"/>
          </p15:clr>
        </p15:guide>
        <p15:guide id="3" pos="372" userDrawn="1">
          <p15:clr>
            <a:srgbClr val="5ACBF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8EFF"/>
    <a:srgbClr val="96D1F1"/>
    <a:srgbClr val="194D99"/>
    <a:srgbClr val="EEB500"/>
    <a:srgbClr val="FFCE33"/>
    <a:srgbClr val="1C1F26"/>
    <a:srgbClr val="FFECB2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27" autoAdjust="0"/>
    <p:restoredTop sz="94335" autoAdjust="0"/>
  </p:normalViewPr>
  <p:slideViewPr>
    <p:cSldViewPr snapToGrid="0" showGuides="1">
      <p:cViewPr>
        <p:scale>
          <a:sx n="110" d="100"/>
          <a:sy n="110" d="100"/>
        </p:scale>
        <p:origin x="-1854" y="-804"/>
      </p:cViewPr>
      <p:guideLst>
        <p:guide orient="horz" pos="1605"/>
        <p:guide pos="2880"/>
        <p:guide pos="3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D7375B-645A-4B83-93EC-8A3A766EDB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BF8934-6CED-46F5-B7D3-6CA10363127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3000">
        <p14:warp dir="in"/>
      </p:transition>
    </mc:Choice>
    <mc:Fallback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3000">
        <p14:warp dir="in"/>
      </p:transition>
    </mc:Choice>
    <mc:Fallback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8711951" y="-14144"/>
            <a:ext cx="43204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下载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http://www.1ppt.com/xiazai/</a:t>
            </a:r>
            <a:endParaRPr lang="en-US" altLang="zh-CN" sz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3000">
        <p14:warp dir="in"/>
      </p:transition>
    </mc:Choice>
    <mc:Fallback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2E3AAC11-D570-4EA9-AFC0-30FB72BA45EB}" type="datetimeFigureOut">
              <a:rPr lang="zh-CN" altLang="en-US" sz="1800" smtClean="0">
                <a:solidFill>
                  <a:prstClr val="black"/>
                </a:solidFill>
              </a:rPr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914400"/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55ECCFAA-F4FB-487C-9F1E-C8836D0C3DC9}" type="slidenum">
              <a:rPr lang="zh-CN" altLang="en-US" sz="1800" smtClean="0">
                <a:solidFill>
                  <a:prstClr val="black"/>
                </a:solidFill>
              </a:rPr>
            </a:fld>
            <a:endParaRPr lang="zh-CN" altLang="en-US" sz="180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2E3AAC11-D570-4EA9-AFC0-30FB72BA45EB}" type="datetimeFigureOut">
              <a:rPr lang="zh-CN" altLang="en-US" sz="1800" smtClean="0">
                <a:solidFill>
                  <a:prstClr val="black"/>
                </a:solidFill>
              </a:rPr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914400"/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55ECCFAA-F4FB-487C-9F1E-C8836D0C3DC9}" type="slidenum">
              <a:rPr lang="zh-CN" altLang="en-US" sz="1800" smtClean="0">
                <a:solidFill>
                  <a:prstClr val="black"/>
                </a:solidFill>
              </a:rPr>
            </a:fld>
            <a:endParaRPr lang="zh-CN" altLang="en-US" sz="180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slow" p14:dur="900" advTm="3000">
        <p14:warp dir="in"/>
      </p:transition>
    </mc:Choice>
    <mc:Fallback>
      <p:transition spd="slow" advTm="300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7" Type="http://schemas.openxmlformats.org/officeDocument/2006/relationships/slideLayout" Target="../slideLayouts/slideLayout2.xml"/><Relationship Id="rId26" Type="http://schemas.openxmlformats.org/officeDocument/2006/relationships/tags" Target="../tags/tag25.xml"/><Relationship Id="rId25" Type="http://schemas.openxmlformats.org/officeDocument/2006/relationships/image" Target="../media/image7.jpeg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2.jpeg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-2108201" y="505715"/>
            <a:ext cx="9754513" cy="413206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100000">
                <a:srgbClr val="0070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15"/>
          </a:p>
        </p:txBody>
      </p:sp>
      <p:sp>
        <p:nvSpPr>
          <p:cNvPr id="14" name="椭圆 13"/>
          <p:cNvSpPr/>
          <p:nvPr/>
        </p:nvSpPr>
        <p:spPr>
          <a:xfrm>
            <a:off x="4189811" y="-139303"/>
            <a:ext cx="5282803" cy="5282803"/>
          </a:xfrm>
          <a:prstGeom prst="ellipse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15"/>
          </a:p>
        </p:txBody>
      </p:sp>
      <p:sp>
        <p:nvSpPr>
          <p:cNvPr id="13" name="圆角矩形 12"/>
          <p:cNvSpPr/>
          <p:nvPr/>
        </p:nvSpPr>
        <p:spPr>
          <a:xfrm>
            <a:off x="-1871663" y="790934"/>
            <a:ext cx="9315450" cy="35433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15"/>
          </a:p>
        </p:txBody>
      </p:sp>
      <p:sp>
        <p:nvSpPr>
          <p:cNvPr id="15" name="椭圆 14"/>
          <p:cNvSpPr/>
          <p:nvPr/>
        </p:nvSpPr>
        <p:spPr>
          <a:xfrm>
            <a:off x="4688980" y="359867"/>
            <a:ext cx="4284465" cy="4284465"/>
          </a:xfrm>
          <a:prstGeom prst="ellipse">
            <a:avLst/>
          </a:prstGeom>
          <a:solidFill>
            <a:schemeClr val="bg1">
              <a:alpha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15"/>
          </a:p>
        </p:txBody>
      </p:sp>
      <p:sp>
        <p:nvSpPr>
          <p:cNvPr id="16" name="椭圆 15"/>
          <p:cNvSpPr/>
          <p:nvPr/>
        </p:nvSpPr>
        <p:spPr>
          <a:xfrm>
            <a:off x="5922056" y="1662595"/>
            <a:ext cx="1818308" cy="1818308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0070C0"/>
              </a:gs>
            </a:gsLst>
            <a:lin ang="5400000" scaled="1"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15"/>
          </a:p>
        </p:txBody>
      </p:sp>
      <p:sp>
        <p:nvSpPr>
          <p:cNvPr id="17" name="文本框 16"/>
          <p:cNvSpPr txBox="1"/>
          <p:nvPr/>
        </p:nvSpPr>
        <p:spPr>
          <a:xfrm>
            <a:off x="748342" y="1647359"/>
            <a:ext cx="530003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ZCY-9</a:t>
            </a:r>
            <a:r>
              <a:rPr lang="zh-CN" altLang="en-US" sz="6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阻车器</a:t>
            </a:r>
            <a:endParaRPr lang="zh-CN" altLang="en-US" sz="6600" spc="-300" dirty="0">
              <a:solidFill>
                <a:schemeClr val="tx1">
                  <a:lumMod val="85000"/>
                  <a:lumOff val="15000"/>
                </a:schemeClr>
              </a:solidFill>
              <a:latin typeface="汉仪大宋简" pitchFamily="49" charset="-122"/>
              <a:ea typeface="汉仪大宋简" pitchFamily="49" charset="-122"/>
              <a:sym typeface="思源宋体 CN" panose="02020400000000000000" pitchFamily="18" charset="-122"/>
            </a:endParaRPr>
          </a:p>
        </p:txBody>
      </p:sp>
      <p:sp>
        <p:nvSpPr>
          <p:cNvPr id="18" name="矩形: 圆角 7"/>
          <p:cNvSpPr/>
          <p:nvPr/>
        </p:nvSpPr>
        <p:spPr>
          <a:xfrm>
            <a:off x="928079" y="3346235"/>
            <a:ext cx="1346948" cy="316133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cs typeface="阿里巴巴普惠体 Medium" pitchFamily="18" charset="-122"/>
              <a:sym typeface="思源宋体 CN" panose="02020400000000000000" pitchFamily="18" charset="-122"/>
            </a:endParaRPr>
          </a:p>
          <a:p>
            <a:pPr algn="ctr"/>
            <a:r>
              <a:rPr lang="zh-CN" altLang="en-US" sz="1000" dirty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cs typeface="阿里巴巴普惠体 Medium" pitchFamily="18" charset="-122"/>
                <a:sym typeface="思源宋体 CN" panose="02020400000000000000" pitchFamily="18" charset="-122"/>
              </a:rPr>
              <a:t>主讲</a:t>
            </a:r>
            <a:r>
              <a:rPr lang="zh-CN" altLang="en-US" sz="1000" dirty="0" smtClean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cs typeface="阿里巴巴普惠体 Medium" pitchFamily="18" charset="-122"/>
                <a:sym typeface="思源宋体 CN" panose="02020400000000000000" pitchFamily="18" charset="-122"/>
              </a:rPr>
              <a:t>：</a:t>
            </a:r>
            <a:r>
              <a:rPr lang="en-US" sz="1000" dirty="0" smtClean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cs typeface="阿里巴巴普惠体 Medium" pitchFamily="18" charset="-122"/>
                <a:sym typeface="思源宋体 CN" panose="02020400000000000000" pitchFamily="18" charset="-122"/>
              </a:rPr>
              <a:t>kuangan001</a:t>
            </a:r>
            <a:endParaRPr lang="en-US" sz="1000" dirty="0" smtClean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cs typeface="阿里巴巴普惠体 Medium" pitchFamily="18" charset="-122"/>
              <a:sym typeface="思源宋体 CN" panose="02020400000000000000" pitchFamily="18" charset="-122"/>
            </a:endParaRPr>
          </a:p>
          <a:p>
            <a:pPr algn="ctr"/>
            <a:endParaRPr lang="en-US" sz="10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cs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9" name="矩形: 圆角 8"/>
          <p:cNvSpPr/>
          <p:nvPr/>
        </p:nvSpPr>
        <p:spPr>
          <a:xfrm>
            <a:off x="2375759" y="3346235"/>
            <a:ext cx="1110476" cy="316133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cs typeface="阿里巴巴普惠体 Medium" pitchFamily="18" charset="-122"/>
                <a:sym typeface="思源宋体 CN" panose="02020400000000000000" pitchFamily="18" charset="-122"/>
              </a:rPr>
              <a:t>时间</a:t>
            </a:r>
            <a:r>
              <a:rPr lang="zh-CN" altLang="en-US" sz="1100" dirty="0" smtClean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cs typeface="阿里巴巴普惠体 Medium" pitchFamily="18" charset="-122"/>
                <a:sym typeface="思源宋体 CN" panose="02020400000000000000" pitchFamily="18" charset="-122"/>
              </a:rPr>
              <a:t>：</a:t>
            </a:r>
            <a:r>
              <a:rPr lang="en-US" altLang="zh-CN" sz="1100" dirty="0" smtClean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cs typeface="阿里巴巴普惠体 Medium" pitchFamily="18" charset="-122"/>
                <a:sym typeface="思源宋体 CN" panose="02020400000000000000" pitchFamily="18" charset="-122"/>
              </a:rPr>
              <a:t>2025</a:t>
            </a:r>
            <a:endParaRPr lang="en-US" altLang="zh-CN" sz="1100" dirty="0" smtClean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cs typeface="阿里巴巴普惠体 Medium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425433" y="2112324"/>
            <a:ext cx="870719" cy="873308"/>
            <a:chOff x="2784907" y="5343528"/>
            <a:chExt cx="558727" cy="560388"/>
          </a:xfrm>
          <a:solidFill>
            <a:schemeClr val="bg1"/>
          </a:solidFill>
        </p:grpSpPr>
        <p:sp>
          <p:nvSpPr>
            <p:cNvPr id="25" name="Freeform 100"/>
            <p:cNvSpPr>
              <a:spLocks noEditPoints="1"/>
            </p:cNvSpPr>
            <p:nvPr/>
          </p:nvSpPr>
          <p:spPr bwMode="auto">
            <a:xfrm>
              <a:off x="3123000" y="5632453"/>
              <a:ext cx="220634" cy="271463"/>
            </a:xfrm>
            <a:custGeom>
              <a:avLst/>
              <a:gdLst>
                <a:gd name="T0" fmla="*/ 75 w 76"/>
                <a:gd name="T1" fmla="*/ 20 h 93"/>
                <a:gd name="T2" fmla="*/ 74 w 76"/>
                <a:gd name="T3" fmla="*/ 20 h 93"/>
                <a:gd name="T4" fmla="*/ 68 w 76"/>
                <a:gd name="T5" fmla="*/ 21 h 93"/>
                <a:gd name="T6" fmla="*/ 39 w 76"/>
                <a:gd name="T7" fmla="*/ 1 h 93"/>
                <a:gd name="T8" fmla="*/ 38 w 76"/>
                <a:gd name="T9" fmla="*/ 0 h 93"/>
                <a:gd name="T10" fmla="*/ 37 w 76"/>
                <a:gd name="T11" fmla="*/ 1 h 93"/>
                <a:gd name="T12" fmla="*/ 8 w 76"/>
                <a:gd name="T13" fmla="*/ 21 h 93"/>
                <a:gd name="T14" fmla="*/ 1 w 76"/>
                <a:gd name="T15" fmla="*/ 20 h 93"/>
                <a:gd name="T16" fmla="*/ 0 w 76"/>
                <a:gd name="T17" fmla="*/ 20 h 93"/>
                <a:gd name="T18" fmla="*/ 0 w 76"/>
                <a:gd name="T19" fmla="*/ 21 h 93"/>
                <a:gd name="T20" fmla="*/ 9 w 76"/>
                <a:gd name="T21" fmla="*/ 68 h 93"/>
                <a:gd name="T22" fmla="*/ 30 w 76"/>
                <a:gd name="T23" fmla="*/ 87 h 93"/>
                <a:gd name="T24" fmla="*/ 37 w 76"/>
                <a:gd name="T25" fmla="*/ 93 h 93"/>
                <a:gd name="T26" fmla="*/ 38 w 76"/>
                <a:gd name="T27" fmla="*/ 93 h 93"/>
                <a:gd name="T28" fmla="*/ 39 w 76"/>
                <a:gd name="T29" fmla="*/ 93 h 93"/>
                <a:gd name="T30" fmla="*/ 46 w 76"/>
                <a:gd name="T31" fmla="*/ 87 h 93"/>
                <a:gd name="T32" fmla="*/ 67 w 76"/>
                <a:gd name="T33" fmla="*/ 68 h 93"/>
                <a:gd name="T34" fmla="*/ 76 w 76"/>
                <a:gd name="T35" fmla="*/ 21 h 93"/>
                <a:gd name="T36" fmla="*/ 75 w 76"/>
                <a:gd name="T37" fmla="*/ 20 h 93"/>
                <a:gd name="T38" fmla="*/ 49 w 76"/>
                <a:gd name="T39" fmla="*/ 62 h 93"/>
                <a:gd name="T40" fmla="*/ 25 w 76"/>
                <a:gd name="T41" fmla="*/ 62 h 93"/>
                <a:gd name="T42" fmla="*/ 21 w 76"/>
                <a:gd name="T43" fmla="*/ 58 h 93"/>
                <a:gd name="T44" fmla="*/ 25 w 76"/>
                <a:gd name="T45" fmla="*/ 54 h 93"/>
                <a:gd name="T46" fmla="*/ 49 w 76"/>
                <a:gd name="T47" fmla="*/ 54 h 93"/>
                <a:gd name="T48" fmla="*/ 54 w 76"/>
                <a:gd name="T49" fmla="*/ 58 h 93"/>
                <a:gd name="T50" fmla="*/ 49 w 76"/>
                <a:gd name="T51" fmla="*/ 62 h 93"/>
                <a:gd name="T52" fmla="*/ 54 w 76"/>
                <a:gd name="T53" fmla="*/ 45 h 93"/>
                <a:gd name="T54" fmla="*/ 21 w 76"/>
                <a:gd name="T55" fmla="*/ 45 h 93"/>
                <a:gd name="T56" fmla="*/ 17 w 76"/>
                <a:gd name="T57" fmla="*/ 41 h 93"/>
                <a:gd name="T58" fmla="*/ 21 w 76"/>
                <a:gd name="T59" fmla="*/ 37 h 93"/>
                <a:gd name="T60" fmla="*/ 54 w 76"/>
                <a:gd name="T61" fmla="*/ 37 h 93"/>
                <a:gd name="T62" fmla="*/ 58 w 76"/>
                <a:gd name="T63" fmla="*/ 41 h 93"/>
                <a:gd name="T64" fmla="*/ 54 w 76"/>
                <a:gd name="T65" fmla="*/ 4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93">
                  <a:moveTo>
                    <a:pt x="75" y="20"/>
                  </a:moveTo>
                  <a:cubicBezTo>
                    <a:pt x="75" y="20"/>
                    <a:pt x="75" y="20"/>
                    <a:pt x="74" y="20"/>
                  </a:cubicBezTo>
                  <a:cubicBezTo>
                    <a:pt x="72" y="21"/>
                    <a:pt x="70" y="21"/>
                    <a:pt x="68" y="21"/>
                  </a:cubicBezTo>
                  <a:cubicBezTo>
                    <a:pt x="50" y="21"/>
                    <a:pt x="39" y="1"/>
                    <a:pt x="39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0"/>
                    <a:pt x="37" y="0"/>
                    <a:pt x="37" y="1"/>
                  </a:cubicBezTo>
                  <a:cubicBezTo>
                    <a:pt x="37" y="1"/>
                    <a:pt x="26" y="21"/>
                    <a:pt x="8" y="21"/>
                  </a:cubicBezTo>
                  <a:cubicBezTo>
                    <a:pt x="6" y="21"/>
                    <a:pt x="3" y="21"/>
                    <a:pt x="1" y="20"/>
                  </a:cubicBezTo>
                  <a:cubicBezTo>
                    <a:pt x="1" y="20"/>
                    <a:pt x="1" y="20"/>
                    <a:pt x="0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3"/>
                    <a:pt x="3" y="57"/>
                    <a:pt x="9" y="68"/>
                  </a:cubicBezTo>
                  <a:cubicBezTo>
                    <a:pt x="16" y="81"/>
                    <a:pt x="24" y="84"/>
                    <a:pt x="30" y="87"/>
                  </a:cubicBezTo>
                  <a:cubicBezTo>
                    <a:pt x="34" y="89"/>
                    <a:pt x="36" y="90"/>
                    <a:pt x="37" y="93"/>
                  </a:cubicBezTo>
                  <a:cubicBezTo>
                    <a:pt x="37" y="93"/>
                    <a:pt x="37" y="93"/>
                    <a:pt x="38" y="93"/>
                  </a:cubicBezTo>
                  <a:cubicBezTo>
                    <a:pt x="38" y="93"/>
                    <a:pt x="39" y="93"/>
                    <a:pt x="39" y="93"/>
                  </a:cubicBezTo>
                  <a:cubicBezTo>
                    <a:pt x="39" y="90"/>
                    <a:pt x="42" y="89"/>
                    <a:pt x="46" y="87"/>
                  </a:cubicBezTo>
                  <a:cubicBezTo>
                    <a:pt x="52" y="84"/>
                    <a:pt x="60" y="81"/>
                    <a:pt x="67" y="68"/>
                  </a:cubicBezTo>
                  <a:cubicBezTo>
                    <a:pt x="73" y="57"/>
                    <a:pt x="75" y="23"/>
                    <a:pt x="76" y="21"/>
                  </a:cubicBezTo>
                  <a:cubicBezTo>
                    <a:pt x="76" y="21"/>
                    <a:pt x="75" y="21"/>
                    <a:pt x="75" y="20"/>
                  </a:cubicBezTo>
                  <a:close/>
                  <a:moveTo>
                    <a:pt x="49" y="62"/>
                  </a:moveTo>
                  <a:cubicBezTo>
                    <a:pt x="25" y="62"/>
                    <a:pt x="25" y="62"/>
                    <a:pt x="25" y="62"/>
                  </a:cubicBezTo>
                  <a:cubicBezTo>
                    <a:pt x="23" y="62"/>
                    <a:pt x="21" y="61"/>
                    <a:pt x="21" y="58"/>
                  </a:cubicBezTo>
                  <a:cubicBezTo>
                    <a:pt x="21" y="56"/>
                    <a:pt x="23" y="54"/>
                    <a:pt x="25" y="54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52" y="54"/>
                    <a:pt x="54" y="56"/>
                    <a:pt x="54" y="58"/>
                  </a:cubicBezTo>
                  <a:cubicBezTo>
                    <a:pt x="54" y="61"/>
                    <a:pt x="52" y="62"/>
                    <a:pt x="49" y="62"/>
                  </a:cubicBezTo>
                  <a:close/>
                  <a:moveTo>
                    <a:pt x="54" y="45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19" y="45"/>
                    <a:pt x="17" y="43"/>
                    <a:pt x="17" y="41"/>
                  </a:cubicBezTo>
                  <a:cubicBezTo>
                    <a:pt x="17" y="39"/>
                    <a:pt x="19" y="37"/>
                    <a:pt x="21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6" y="37"/>
                    <a:pt x="58" y="39"/>
                    <a:pt x="58" y="41"/>
                  </a:cubicBezTo>
                  <a:cubicBezTo>
                    <a:pt x="58" y="43"/>
                    <a:pt x="56" y="45"/>
                    <a:pt x="5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 dirty="0"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26" name="Freeform 101"/>
            <p:cNvSpPr>
              <a:spLocks noEditPoints="1"/>
            </p:cNvSpPr>
            <p:nvPr/>
          </p:nvSpPr>
          <p:spPr bwMode="auto">
            <a:xfrm>
              <a:off x="2784907" y="5343528"/>
              <a:ext cx="488886" cy="493713"/>
            </a:xfrm>
            <a:custGeom>
              <a:avLst/>
              <a:gdLst>
                <a:gd name="T0" fmla="*/ 111 w 168"/>
                <a:gd name="T1" fmla="*/ 113 h 169"/>
                <a:gd name="T2" fmla="*/ 117 w 168"/>
                <a:gd name="T3" fmla="*/ 111 h 169"/>
                <a:gd name="T4" fmla="*/ 118 w 168"/>
                <a:gd name="T5" fmla="*/ 111 h 169"/>
                <a:gd name="T6" fmla="*/ 119 w 168"/>
                <a:gd name="T7" fmla="*/ 111 h 169"/>
                <a:gd name="T8" fmla="*/ 124 w 168"/>
                <a:gd name="T9" fmla="*/ 112 h 169"/>
                <a:gd name="T10" fmla="*/ 146 w 168"/>
                <a:gd name="T11" fmla="*/ 96 h 169"/>
                <a:gd name="T12" fmla="*/ 154 w 168"/>
                <a:gd name="T13" fmla="*/ 91 h 169"/>
                <a:gd name="T14" fmla="*/ 162 w 168"/>
                <a:gd name="T15" fmla="*/ 96 h 169"/>
                <a:gd name="T16" fmla="*/ 166 w 168"/>
                <a:gd name="T17" fmla="*/ 102 h 169"/>
                <a:gd name="T18" fmla="*/ 168 w 168"/>
                <a:gd name="T19" fmla="*/ 85 h 169"/>
                <a:gd name="T20" fmla="*/ 84 w 168"/>
                <a:gd name="T21" fmla="*/ 0 h 169"/>
                <a:gd name="T22" fmla="*/ 0 w 168"/>
                <a:gd name="T23" fmla="*/ 85 h 169"/>
                <a:gd name="T24" fmla="*/ 84 w 168"/>
                <a:gd name="T25" fmla="*/ 169 h 169"/>
                <a:gd name="T26" fmla="*/ 115 w 168"/>
                <a:gd name="T27" fmla="*/ 163 h 169"/>
                <a:gd name="T28" fmla="*/ 108 w 168"/>
                <a:gd name="T29" fmla="*/ 121 h 169"/>
                <a:gd name="T30" fmla="*/ 111 w 168"/>
                <a:gd name="T31" fmla="*/ 113 h 169"/>
                <a:gd name="T32" fmla="*/ 88 w 168"/>
                <a:gd name="T33" fmla="*/ 129 h 169"/>
                <a:gd name="T34" fmla="*/ 88 w 168"/>
                <a:gd name="T35" fmla="*/ 144 h 169"/>
                <a:gd name="T36" fmla="*/ 79 w 168"/>
                <a:gd name="T37" fmla="*/ 144 h 169"/>
                <a:gd name="T38" fmla="*/ 79 w 168"/>
                <a:gd name="T39" fmla="*/ 129 h 169"/>
                <a:gd name="T40" fmla="*/ 57 w 168"/>
                <a:gd name="T41" fmla="*/ 123 h 169"/>
                <a:gd name="T42" fmla="*/ 60 w 168"/>
                <a:gd name="T43" fmla="*/ 113 h 169"/>
                <a:gd name="T44" fmla="*/ 81 w 168"/>
                <a:gd name="T45" fmla="*/ 120 h 169"/>
                <a:gd name="T46" fmla="*/ 98 w 168"/>
                <a:gd name="T47" fmla="*/ 105 h 169"/>
                <a:gd name="T48" fmla="*/ 82 w 168"/>
                <a:gd name="T49" fmla="*/ 88 h 169"/>
                <a:gd name="T50" fmla="*/ 58 w 168"/>
                <a:gd name="T51" fmla="*/ 63 h 169"/>
                <a:gd name="T52" fmla="*/ 80 w 168"/>
                <a:gd name="T53" fmla="*/ 40 h 169"/>
                <a:gd name="T54" fmla="*/ 80 w 168"/>
                <a:gd name="T55" fmla="*/ 26 h 169"/>
                <a:gd name="T56" fmla="*/ 89 w 168"/>
                <a:gd name="T57" fmla="*/ 26 h 169"/>
                <a:gd name="T58" fmla="*/ 89 w 168"/>
                <a:gd name="T59" fmla="*/ 40 h 169"/>
                <a:gd name="T60" fmla="*/ 108 w 168"/>
                <a:gd name="T61" fmla="*/ 45 h 169"/>
                <a:gd name="T62" fmla="*/ 104 w 168"/>
                <a:gd name="T63" fmla="*/ 54 h 169"/>
                <a:gd name="T64" fmla="*/ 86 w 168"/>
                <a:gd name="T65" fmla="*/ 49 h 169"/>
                <a:gd name="T66" fmla="*/ 71 w 168"/>
                <a:gd name="T67" fmla="*/ 62 h 169"/>
                <a:gd name="T68" fmla="*/ 88 w 168"/>
                <a:gd name="T69" fmla="*/ 78 h 169"/>
                <a:gd name="T70" fmla="*/ 111 w 168"/>
                <a:gd name="T71" fmla="*/ 104 h 169"/>
                <a:gd name="T72" fmla="*/ 88 w 168"/>
                <a:gd name="T73" fmla="*/ 12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8" h="169">
                  <a:moveTo>
                    <a:pt x="111" y="113"/>
                  </a:moveTo>
                  <a:cubicBezTo>
                    <a:pt x="113" y="112"/>
                    <a:pt x="115" y="111"/>
                    <a:pt x="117" y="111"/>
                  </a:cubicBezTo>
                  <a:cubicBezTo>
                    <a:pt x="118" y="111"/>
                    <a:pt x="118" y="111"/>
                    <a:pt x="118" y="111"/>
                  </a:cubicBezTo>
                  <a:cubicBezTo>
                    <a:pt x="119" y="111"/>
                    <a:pt x="119" y="111"/>
                    <a:pt x="119" y="111"/>
                  </a:cubicBezTo>
                  <a:cubicBezTo>
                    <a:pt x="121" y="112"/>
                    <a:pt x="122" y="112"/>
                    <a:pt x="124" y="112"/>
                  </a:cubicBezTo>
                  <a:cubicBezTo>
                    <a:pt x="137" y="112"/>
                    <a:pt x="146" y="96"/>
                    <a:pt x="146" y="96"/>
                  </a:cubicBezTo>
                  <a:cubicBezTo>
                    <a:pt x="147" y="93"/>
                    <a:pt x="150" y="91"/>
                    <a:pt x="154" y="91"/>
                  </a:cubicBezTo>
                  <a:cubicBezTo>
                    <a:pt x="157" y="91"/>
                    <a:pt x="160" y="93"/>
                    <a:pt x="162" y="96"/>
                  </a:cubicBezTo>
                  <a:cubicBezTo>
                    <a:pt x="162" y="96"/>
                    <a:pt x="164" y="99"/>
                    <a:pt x="166" y="102"/>
                  </a:cubicBezTo>
                  <a:cubicBezTo>
                    <a:pt x="168" y="96"/>
                    <a:pt x="168" y="91"/>
                    <a:pt x="168" y="85"/>
                  </a:cubicBezTo>
                  <a:cubicBezTo>
                    <a:pt x="168" y="38"/>
                    <a:pt x="130" y="0"/>
                    <a:pt x="84" y="0"/>
                  </a:cubicBezTo>
                  <a:cubicBezTo>
                    <a:pt x="37" y="0"/>
                    <a:pt x="0" y="38"/>
                    <a:pt x="0" y="85"/>
                  </a:cubicBezTo>
                  <a:cubicBezTo>
                    <a:pt x="0" y="131"/>
                    <a:pt x="37" y="169"/>
                    <a:pt x="84" y="169"/>
                  </a:cubicBezTo>
                  <a:cubicBezTo>
                    <a:pt x="95" y="169"/>
                    <a:pt x="105" y="167"/>
                    <a:pt x="115" y="163"/>
                  </a:cubicBezTo>
                  <a:cubicBezTo>
                    <a:pt x="110" y="149"/>
                    <a:pt x="108" y="126"/>
                    <a:pt x="108" y="121"/>
                  </a:cubicBezTo>
                  <a:cubicBezTo>
                    <a:pt x="108" y="118"/>
                    <a:pt x="109" y="115"/>
                    <a:pt x="111" y="113"/>
                  </a:cubicBezTo>
                  <a:close/>
                  <a:moveTo>
                    <a:pt x="88" y="129"/>
                  </a:moveTo>
                  <a:cubicBezTo>
                    <a:pt x="88" y="144"/>
                    <a:pt x="88" y="144"/>
                    <a:pt x="88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1" y="129"/>
                    <a:pt x="62" y="127"/>
                    <a:pt x="57" y="12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66" y="117"/>
                    <a:pt x="73" y="120"/>
                    <a:pt x="81" y="120"/>
                  </a:cubicBezTo>
                  <a:cubicBezTo>
                    <a:pt x="91" y="120"/>
                    <a:pt x="98" y="114"/>
                    <a:pt x="98" y="105"/>
                  </a:cubicBezTo>
                  <a:cubicBezTo>
                    <a:pt x="98" y="97"/>
                    <a:pt x="93" y="93"/>
                    <a:pt x="82" y="88"/>
                  </a:cubicBezTo>
                  <a:cubicBezTo>
                    <a:pt x="67" y="83"/>
                    <a:pt x="58" y="76"/>
                    <a:pt x="58" y="63"/>
                  </a:cubicBezTo>
                  <a:cubicBezTo>
                    <a:pt x="58" y="51"/>
                    <a:pt x="67" y="42"/>
                    <a:pt x="80" y="40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9" y="26"/>
                    <a:pt x="89" y="26"/>
                    <a:pt x="89" y="26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98" y="40"/>
                    <a:pt x="103" y="42"/>
                    <a:pt x="108" y="45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1" y="52"/>
                    <a:pt x="95" y="49"/>
                    <a:pt x="86" y="49"/>
                  </a:cubicBezTo>
                  <a:cubicBezTo>
                    <a:pt x="75" y="49"/>
                    <a:pt x="71" y="56"/>
                    <a:pt x="71" y="62"/>
                  </a:cubicBezTo>
                  <a:cubicBezTo>
                    <a:pt x="71" y="69"/>
                    <a:pt x="76" y="73"/>
                    <a:pt x="88" y="78"/>
                  </a:cubicBezTo>
                  <a:cubicBezTo>
                    <a:pt x="103" y="84"/>
                    <a:pt x="111" y="92"/>
                    <a:pt x="111" y="104"/>
                  </a:cubicBezTo>
                  <a:cubicBezTo>
                    <a:pt x="111" y="116"/>
                    <a:pt x="103" y="126"/>
                    <a:pt x="88" y="1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 dirty="0"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3000">
        <p14:warp dir="in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圆角矩形 23"/>
          <p:cNvSpPr/>
          <p:nvPr/>
        </p:nvSpPr>
        <p:spPr>
          <a:xfrm>
            <a:off x="1" y="505715"/>
            <a:ext cx="9144000" cy="4132065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B0F0"/>
              </a:gs>
              <a:gs pos="100000">
                <a:srgbClr val="0070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15"/>
          </a:p>
        </p:txBody>
      </p:sp>
      <p:sp>
        <p:nvSpPr>
          <p:cNvPr id="30" name="椭圆 29"/>
          <p:cNvSpPr/>
          <p:nvPr/>
        </p:nvSpPr>
        <p:spPr>
          <a:xfrm>
            <a:off x="446485" y="1139010"/>
            <a:ext cx="2971800" cy="2971800"/>
          </a:xfrm>
          <a:prstGeom prst="ellipse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15"/>
          </a:p>
        </p:txBody>
      </p:sp>
      <p:sp>
        <p:nvSpPr>
          <p:cNvPr id="25" name="矩形: 圆角 62"/>
          <p:cNvSpPr/>
          <p:nvPr/>
        </p:nvSpPr>
        <p:spPr>
          <a:xfrm>
            <a:off x="4599330" y="1132208"/>
            <a:ext cx="2997028" cy="5750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ZCY-9</a:t>
            </a:r>
            <a:r>
              <a:rPr lang="zh-CN" altLang="en-US" sz="20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阻车器介绍</a:t>
            </a:r>
            <a:endParaRPr lang="zh-CN" altLang="en-US" sz="2000" b="1" spc="225" dirty="0">
              <a:solidFill>
                <a:schemeClr val="tx1">
                  <a:lumMod val="85000"/>
                  <a:lumOff val="15000"/>
                </a:schemeClr>
              </a:solidFill>
              <a:latin typeface="汉仪大宋简" pitchFamily="49" charset="-122"/>
              <a:ea typeface="汉仪大宋简" pitchFamily="49" charset="-122"/>
              <a:sym typeface="思源宋体 CN" panose="02020400000000000000" pitchFamily="18" charset="-122"/>
            </a:endParaRPr>
          </a:p>
        </p:txBody>
      </p:sp>
      <p:sp>
        <p:nvSpPr>
          <p:cNvPr id="26" name="矩形: 圆角 64"/>
          <p:cNvSpPr/>
          <p:nvPr/>
        </p:nvSpPr>
        <p:spPr>
          <a:xfrm>
            <a:off x="4599330" y="1933397"/>
            <a:ext cx="2997028" cy="5750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ZCY-9</a:t>
            </a:r>
            <a:r>
              <a:rPr lang="zh-CN" altLang="en-US" sz="20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阻车器参数</a:t>
            </a:r>
            <a:endParaRPr lang="zh-CN" altLang="en-US" sz="2000" b="1" spc="225" dirty="0">
              <a:solidFill>
                <a:schemeClr val="tx1">
                  <a:lumMod val="85000"/>
                  <a:lumOff val="15000"/>
                </a:schemeClr>
              </a:solidFill>
              <a:latin typeface="汉仪大宋简" pitchFamily="49" charset="-122"/>
              <a:ea typeface="汉仪大宋简" pitchFamily="49" charset="-122"/>
              <a:sym typeface="思源宋体 CN" panose="02020400000000000000" pitchFamily="18" charset="-122"/>
            </a:endParaRPr>
          </a:p>
        </p:txBody>
      </p:sp>
      <p:sp>
        <p:nvSpPr>
          <p:cNvPr id="27" name="矩形: 圆角 65"/>
          <p:cNvSpPr/>
          <p:nvPr/>
        </p:nvSpPr>
        <p:spPr>
          <a:xfrm>
            <a:off x="4599330" y="2734587"/>
            <a:ext cx="2997028" cy="5750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ZCY-9</a:t>
            </a:r>
            <a:r>
              <a:rPr lang="zh-CN" altLang="en-US" sz="20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阻车器适用范围</a:t>
            </a:r>
            <a:endParaRPr lang="zh-CN" altLang="en-US" sz="2000" b="1" spc="225" dirty="0">
              <a:solidFill>
                <a:schemeClr val="tx1">
                  <a:lumMod val="85000"/>
                  <a:lumOff val="15000"/>
                </a:schemeClr>
              </a:solidFill>
              <a:latin typeface="汉仪大宋简" pitchFamily="49" charset="-122"/>
              <a:ea typeface="汉仪大宋简" pitchFamily="49" charset="-122"/>
              <a:sym typeface="思源宋体 CN" panose="02020400000000000000" pitchFamily="18" charset="-122"/>
            </a:endParaRPr>
          </a:p>
        </p:txBody>
      </p:sp>
      <p:sp>
        <p:nvSpPr>
          <p:cNvPr id="28" name="矩形: 圆角 66"/>
          <p:cNvSpPr/>
          <p:nvPr/>
        </p:nvSpPr>
        <p:spPr>
          <a:xfrm>
            <a:off x="4599330" y="3535776"/>
            <a:ext cx="2997028" cy="5750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ZCY-9</a:t>
            </a:r>
            <a:r>
              <a:rPr lang="zh-CN" altLang="en-US" sz="20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阻车器用途</a:t>
            </a:r>
            <a:endParaRPr lang="zh-CN" altLang="en-US" sz="2000" b="1" spc="225" dirty="0">
              <a:solidFill>
                <a:schemeClr val="tx1">
                  <a:lumMod val="85000"/>
                  <a:lumOff val="15000"/>
                </a:schemeClr>
              </a:solidFill>
              <a:latin typeface="汉仪大宋简" pitchFamily="49" charset="-122"/>
              <a:ea typeface="汉仪大宋简" pitchFamily="49" charset="-122"/>
              <a:sym typeface="思源宋体 CN" panose="02020400000000000000" pitchFamily="18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235477" y="1436084"/>
            <a:ext cx="155022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500" b="1" spc="450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目录</a:t>
            </a:r>
            <a:endParaRPr lang="zh-CN" altLang="en-US" sz="4500" b="1" spc="450" dirty="0">
              <a:solidFill>
                <a:schemeClr val="tx1">
                  <a:lumMod val="85000"/>
                  <a:lumOff val="15000"/>
                </a:schemeClr>
              </a:solidFill>
              <a:latin typeface="汉仪大宋简" pitchFamily="49" charset="-122"/>
              <a:ea typeface="汉仪大宋简" pitchFamily="49" charset="-122"/>
              <a:sym typeface="思源宋体 CN" panose="02020400000000000000" pitchFamily="18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-777308" y="2624911"/>
            <a:ext cx="2863283" cy="2863283"/>
          </a:xfrm>
          <a:prstGeom prst="ellipse">
            <a:avLst/>
          </a:prstGeom>
          <a:solidFill>
            <a:schemeClr val="bg1">
              <a:alpha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15"/>
          </a:p>
        </p:txBody>
      </p:sp>
      <p:sp>
        <p:nvSpPr>
          <p:cNvPr id="10" name="TextBox 9"/>
          <p:cNvSpPr txBox="1"/>
          <p:nvPr/>
        </p:nvSpPr>
        <p:spPr>
          <a:xfrm>
            <a:off x="3" y="20035"/>
            <a:ext cx="453651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下载 </a:t>
            </a: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http://www.1ppt.com/xiazai/</a:t>
            </a:r>
            <a:endParaRPr lang="en-US" altLang="zh-CN" sz="100" dirty="0"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3000">
        <p14:warp dir="in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 60"/>
          <p:cNvSpPr/>
          <p:nvPr/>
        </p:nvSpPr>
        <p:spPr>
          <a:xfrm>
            <a:off x="8433913" y="4446127"/>
            <a:ext cx="317659" cy="80805"/>
          </a:xfrm>
          <a:prstGeom prst="rect">
            <a:avLst/>
          </a:prstGeom>
          <a:solidFill>
            <a:srgbClr val="194D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34510" y="1411905"/>
            <a:ext cx="2612984" cy="2291788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spc="225" dirty="0"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34510" y="3799184"/>
            <a:ext cx="2612984" cy="42537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5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ZCY-9</a:t>
            </a:r>
            <a:r>
              <a:rPr lang="zh-CN" altLang="en-US" sz="15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阻车器</a:t>
            </a:r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472598" y="1932767"/>
            <a:ext cx="5165202" cy="2291788"/>
          </a:xfrm>
          <a:prstGeom prst="rect">
            <a:avLst/>
          </a:prstGeom>
          <a:solidFill>
            <a:schemeClr val="bg1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spc="225" dirty="0"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2" name="矩形: 圆角 21"/>
          <p:cNvSpPr/>
          <p:nvPr/>
        </p:nvSpPr>
        <p:spPr>
          <a:xfrm>
            <a:off x="3498642" y="1411906"/>
            <a:ext cx="1093808" cy="42537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500" dirty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rPr>
              <a:t>合作共赢</a:t>
            </a:r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4841305" y="1411906"/>
            <a:ext cx="1093808" cy="425371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500" dirty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rPr>
              <a:t>合作共赢</a:t>
            </a:r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4" name="矩形: 圆角 23"/>
          <p:cNvSpPr/>
          <p:nvPr/>
        </p:nvSpPr>
        <p:spPr>
          <a:xfrm>
            <a:off x="6183969" y="1411906"/>
            <a:ext cx="1093808" cy="42537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500" dirty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rPr>
              <a:t>合作共赢</a:t>
            </a:r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5" name="矩形: 圆角 24"/>
          <p:cNvSpPr/>
          <p:nvPr/>
        </p:nvSpPr>
        <p:spPr>
          <a:xfrm>
            <a:off x="7526632" y="1411906"/>
            <a:ext cx="1093808" cy="425371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500" dirty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rPr>
              <a:t>合作共赢</a:t>
            </a:r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 rot="10800000">
            <a:off x="6018429" y="2212309"/>
            <a:ext cx="59925" cy="1752764"/>
            <a:chOff x="6386732" y="3051912"/>
            <a:chExt cx="103205" cy="3018688"/>
          </a:xfrm>
          <a:solidFill>
            <a:srgbClr val="194D99"/>
          </a:solidFill>
        </p:grpSpPr>
        <p:grpSp>
          <p:nvGrpSpPr>
            <p:cNvPr id="29" name="组合 28"/>
            <p:cNvGrpSpPr/>
            <p:nvPr/>
          </p:nvGrpSpPr>
          <p:grpSpPr>
            <a:xfrm>
              <a:off x="6386732" y="3051912"/>
              <a:ext cx="103205" cy="3018688"/>
              <a:chOff x="6386732" y="2848712"/>
              <a:chExt cx="103205" cy="3018688"/>
            </a:xfrm>
            <a:grpFill/>
          </p:grpSpPr>
          <p:sp>
            <p:nvSpPr>
              <p:cNvPr id="31" name="椭圆 30"/>
              <p:cNvSpPr/>
              <p:nvPr/>
            </p:nvSpPr>
            <p:spPr>
              <a:xfrm>
                <a:off x="6386732" y="2848712"/>
                <a:ext cx="103205" cy="103206"/>
              </a:xfrm>
              <a:prstGeom prst="ellipse">
                <a:avLst/>
              </a:prstGeom>
              <a:grpFill/>
              <a:ln>
                <a:solidFill>
                  <a:srgbClr val="194D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500" dirty="0">
                  <a:solidFill>
                    <a:schemeClr val="bg1"/>
                  </a:solidFill>
                  <a:latin typeface="阿里巴巴普惠体 Medium" pitchFamily="18" charset="-122"/>
                  <a:ea typeface="阿里巴巴普惠体 Medium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6386732" y="5764195"/>
                <a:ext cx="103205" cy="103205"/>
              </a:xfrm>
              <a:prstGeom prst="ellipse">
                <a:avLst/>
              </a:prstGeom>
              <a:grpFill/>
              <a:ln>
                <a:solidFill>
                  <a:srgbClr val="194D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500" dirty="0">
                  <a:solidFill>
                    <a:schemeClr val="bg1"/>
                  </a:solidFill>
                  <a:latin typeface="阿里巴巴普惠体 Medium" pitchFamily="18" charset="-122"/>
                  <a:ea typeface="阿里巴巴普惠体 Medium" pitchFamily="18" charset="-122"/>
                  <a:sym typeface="思源宋体 CN" panose="02020400000000000000" pitchFamily="18" charset="-122"/>
                </a:endParaRPr>
              </a:p>
            </p:txBody>
          </p:sp>
        </p:grpSp>
        <p:cxnSp>
          <p:nvCxnSpPr>
            <p:cNvPr id="30" name="直接连接符 29"/>
            <p:cNvCxnSpPr/>
            <p:nvPr/>
          </p:nvCxnSpPr>
          <p:spPr>
            <a:xfrm rot="10800000">
              <a:off x="6438334" y="3203056"/>
              <a:ext cx="0" cy="2655162"/>
            </a:xfrm>
            <a:prstGeom prst="line">
              <a:avLst/>
            </a:prstGeom>
            <a:grpFill/>
            <a:ln>
              <a:solidFill>
                <a:srgbClr val="194D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8" name="文本框 17"/>
          <p:cNvSpPr txBox="1"/>
          <p:nvPr/>
        </p:nvSpPr>
        <p:spPr>
          <a:xfrm>
            <a:off x="779097" y="286816"/>
            <a:ext cx="20225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ZCY-9</a:t>
            </a:r>
            <a:r>
              <a:rPr lang="zh-CN" altLang="en-US" sz="20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阻车器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汉仪大宋简" pitchFamily="49" charset="-122"/>
              <a:ea typeface="汉仪大宋简" pitchFamily="49" charset="-122"/>
              <a:sym typeface="思源宋体 CN" panose="02020400000000000000" pitchFamily="18" charset="-122"/>
            </a:endParaRPr>
          </a:p>
        </p:txBody>
      </p:sp>
      <p:pic>
        <p:nvPicPr>
          <p:cNvPr id="2" name="图片 1" descr="阻车器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210" y="2212340"/>
            <a:ext cx="1807210" cy="1807210"/>
          </a:xfrm>
          <a:prstGeom prst="rect">
            <a:avLst/>
          </a:prstGeom>
        </p:spPr>
      </p:pic>
      <p:pic>
        <p:nvPicPr>
          <p:cNvPr id="3" name="图片 2" descr="阻车器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4305" y="2212340"/>
            <a:ext cx="1807210" cy="18072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3000">
        <p14:warp dir="in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 60"/>
          <p:cNvSpPr/>
          <p:nvPr/>
        </p:nvSpPr>
        <p:spPr>
          <a:xfrm>
            <a:off x="8433913" y="4703302"/>
            <a:ext cx="317659" cy="8080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452258" y="1203647"/>
            <a:ext cx="4691743" cy="3402957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 l="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" y="1203647"/>
            <a:ext cx="4974220" cy="340295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06425" y="2401570"/>
            <a:ext cx="3740785" cy="16617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cs typeface="+mn-ea"/>
                <a:sym typeface="思源宋体 CN" panose="02020400000000000000" pitchFamily="18" charset="-122"/>
              </a:rPr>
              <a:t>井口操车系统配套阻车器使用的阻轮式阻车器，有一对阻爪和弹簧缓冲装置，当车轮撞击阻爪时，阻爪使套在固定轴后部的弹簧压缩，撞击的能量便为弹簧吸收。阻爪的尾部通过连杆和操纵机构连接，肆零零捌捌陆零伍叁柒，液压缸活塞杆的往复运动使两个阻爪同时打开或关闭，关闭时阻车，打开后矿车即可通过。</a:t>
            </a:r>
            <a:endParaRPr lang="zh-CN" altLang="en-US" sz="12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cs typeface="+mn-ea"/>
              <a:sym typeface="思源宋体 CN" panose="02020400000000000000" pitchFamily="18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97266" y="1796830"/>
            <a:ext cx="2050681" cy="374870"/>
            <a:chOff x="2117151" y="2560874"/>
            <a:chExt cx="10040837" cy="1835490"/>
          </a:xfrm>
        </p:grpSpPr>
        <p:sp>
          <p:nvSpPr>
            <p:cNvPr id="33" name="椭圆 32"/>
            <p:cNvSpPr/>
            <p:nvPr/>
          </p:nvSpPr>
          <p:spPr>
            <a:xfrm>
              <a:off x="2117151" y="2560874"/>
              <a:ext cx="1835490" cy="1835490"/>
            </a:xfrm>
            <a:prstGeom prst="ellipse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5" dirty="0">
                <a:solidFill>
                  <a:srgbClr val="F5C820"/>
                </a:solidFill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6109294" y="2560874"/>
              <a:ext cx="1835490" cy="1835490"/>
            </a:xfrm>
            <a:prstGeom prst="ellipse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5" dirty="0">
                <a:solidFill>
                  <a:srgbClr val="F5C820"/>
                </a:solidFill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10322498" y="2560874"/>
              <a:ext cx="1835490" cy="1835490"/>
            </a:xfrm>
            <a:prstGeom prst="ellipse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5" dirty="0">
                <a:solidFill>
                  <a:srgbClr val="F5C820"/>
                </a:solidFill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6" name="Freeform 109"/>
            <p:cNvSpPr/>
            <p:nvPr/>
          </p:nvSpPr>
          <p:spPr bwMode="auto">
            <a:xfrm>
              <a:off x="2476314" y="3087500"/>
              <a:ext cx="1117167" cy="776474"/>
            </a:xfrm>
            <a:custGeom>
              <a:avLst/>
              <a:gdLst>
                <a:gd name="T0" fmla="*/ 89857720 w 497"/>
                <a:gd name="T1" fmla="*/ 0 h 347"/>
                <a:gd name="T2" fmla="*/ 0 w 497"/>
                <a:gd name="T3" fmla="*/ 9045319 h 347"/>
                <a:gd name="T4" fmla="*/ 10750481 w 497"/>
                <a:gd name="T5" fmla="*/ 69550095 h 347"/>
                <a:gd name="T6" fmla="*/ 100608201 w 497"/>
                <a:gd name="T7" fmla="*/ 58695264 h 347"/>
                <a:gd name="T8" fmla="*/ 89857720 w 497"/>
                <a:gd name="T9" fmla="*/ 0 h 347"/>
                <a:gd name="T10" fmla="*/ 89857720 w 497"/>
                <a:gd name="T11" fmla="*/ 58695264 h 347"/>
                <a:gd name="T12" fmla="*/ 10750481 w 497"/>
                <a:gd name="T13" fmla="*/ 28543753 h 347"/>
                <a:gd name="T14" fmla="*/ 89857720 w 497"/>
                <a:gd name="T15" fmla="*/ 58695264 h 347"/>
                <a:gd name="T16" fmla="*/ 89857720 w 497"/>
                <a:gd name="T17" fmla="*/ 14271652 h 347"/>
                <a:gd name="T18" fmla="*/ 10750481 w 497"/>
                <a:gd name="T19" fmla="*/ 9045319 h 347"/>
                <a:gd name="T20" fmla="*/ 89857720 w 497"/>
                <a:gd name="T21" fmla="*/ 14271652 h 347"/>
                <a:gd name="T22" fmla="*/ 19675137 w 497"/>
                <a:gd name="T23" fmla="*/ 39197278 h 347"/>
                <a:gd name="T24" fmla="*/ 23326338 w 497"/>
                <a:gd name="T25" fmla="*/ 42815406 h 347"/>
                <a:gd name="T26" fmla="*/ 19675137 w 497"/>
                <a:gd name="T27" fmla="*/ 39197278 h 347"/>
                <a:gd name="T28" fmla="*/ 37728019 w 497"/>
                <a:gd name="T29" fmla="*/ 46433533 h 347"/>
                <a:gd name="T30" fmla="*/ 44827300 w 497"/>
                <a:gd name="T31" fmla="*/ 48041739 h 347"/>
                <a:gd name="T32" fmla="*/ 46653125 w 497"/>
                <a:gd name="T33" fmla="*/ 46433533 h 347"/>
                <a:gd name="T34" fmla="*/ 50303875 w 497"/>
                <a:gd name="T35" fmla="*/ 42815406 h 347"/>
                <a:gd name="T36" fmla="*/ 44827300 w 497"/>
                <a:gd name="T37" fmla="*/ 39197278 h 347"/>
                <a:gd name="T38" fmla="*/ 41176100 w 497"/>
                <a:gd name="T39" fmla="*/ 42815406 h 347"/>
                <a:gd name="T40" fmla="*/ 37728019 w 497"/>
                <a:gd name="T41" fmla="*/ 46433533 h 347"/>
                <a:gd name="T42" fmla="*/ 50303875 w 497"/>
                <a:gd name="T43" fmla="*/ 48041739 h 347"/>
                <a:gd name="T44" fmla="*/ 46653125 w 497"/>
                <a:gd name="T45" fmla="*/ 46433533 h 347"/>
                <a:gd name="T46" fmla="*/ 50303875 w 497"/>
                <a:gd name="T47" fmla="*/ 48041739 h 347"/>
                <a:gd name="T48" fmla="*/ 35902644 w 497"/>
                <a:gd name="T49" fmla="*/ 48041739 h 347"/>
                <a:gd name="T50" fmla="*/ 28802913 w 497"/>
                <a:gd name="T51" fmla="*/ 46433533 h 347"/>
                <a:gd name="T52" fmla="*/ 35902644 w 497"/>
                <a:gd name="T53" fmla="*/ 48041739 h 347"/>
                <a:gd name="T54" fmla="*/ 37728019 w 497"/>
                <a:gd name="T55" fmla="*/ 42815406 h 347"/>
                <a:gd name="T56" fmla="*/ 41176100 w 497"/>
                <a:gd name="T57" fmla="*/ 39197278 h 347"/>
                <a:gd name="T58" fmla="*/ 35902644 w 497"/>
                <a:gd name="T59" fmla="*/ 46433533 h 347"/>
                <a:gd name="T60" fmla="*/ 37728019 w 497"/>
                <a:gd name="T61" fmla="*/ 42815406 h 347"/>
                <a:gd name="T62" fmla="*/ 26977538 w 497"/>
                <a:gd name="T63" fmla="*/ 46433533 h 347"/>
                <a:gd name="T64" fmla="*/ 28802913 w 497"/>
                <a:gd name="T65" fmla="*/ 42815406 h 347"/>
                <a:gd name="T66" fmla="*/ 32251444 w 497"/>
                <a:gd name="T67" fmla="*/ 39197278 h 347"/>
                <a:gd name="T68" fmla="*/ 26977538 w 497"/>
                <a:gd name="T69" fmla="*/ 42815406 h 347"/>
                <a:gd name="T70" fmla="*/ 23326338 w 497"/>
                <a:gd name="T71" fmla="*/ 46433533 h 347"/>
                <a:gd name="T72" fmla="*/ 19675137 w 497"/>
                <a:gd name="T73" fmla="*/ 48041739 h 347"/>
                <a:gd name="T74" fmla="*/ 26977538 w 497"/>
                <a:gd name="T75" fmla="*/ 46433533 h 34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7" h="347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27" y="0"/>
                    <a:pt x="0" y="18"/>
                    <a:pt x="0" y="45"/>
                  </a:cubicBezTo>
                  <a:cubicBezTo>
                    <a:pt x="0" y="292"/>
                    <a:pt x="0" y="292"/>
                    <a:pt x="0" y="292"/>
                  </a:cubicBezTo>
                  <a:cubicBezTo>
                    <a:pt x="0" y="320"/>
                    <a:pt x="27" y="346"/>
                    <a:pt x="53" y="346"/>
                  </a:cubicBezTo>
                  <a:cubicBezTo>
                    <a:pt x="443" y="346"/>
                    <a:pt x="443" y="346"/>
                    <a:pt x="443" y="346"/>
                  </a:cubicBezTo>
                  <a:cubicBezTo>
                    <a:pt x="478" y="346"/>
                    <a:pt x="496" y="320"/>
                    <a:pt x="496" y="292"/>
                  </a:cubicBezTo>
                  <a:cubicBezTo>
                    <a:pt x="496" y="45"/>
                    <a:pt x="496" y="45"/>
                    <a:pt x="496" y="45"/>
                  </a:cubicBezTo>
                  <a:cubicBezTo>
                    <a:pt x="496" y="18"/>
                    <a:pt x="478" y="0"/>
                    <a:pt x="443" y="0"/>
                  </a:cubicBezTo>
                  <a:close/>
                  <a:moveTo>
                    <a:pt x="443" y="292"/>
                  </a:moveTo>
                  <a:lnTo>
                    <a:pt x="443" y="292"/>
                  </a:lnTo>
                  <a:cubicBezTo>
                    <a:pt x="53" y="292"/>
                    <a:pt x="53" y="292"/>
                    <a:pt x="53" y="292"/>
                  </a:cubicBezTo>
                  <a:cubicBezTo>
                    <a:pt x="53" y="142"/>
                    <a:pt x="53" y="142"/>
                    <a:pt x="53" y="142"/>
                  </a:cubicBezTo>
                  <a:cubicBezTo>
                    <a:pt x="443" y="142"/>
                    <a:pt x="443" y="142"/>
                    <a:pt x="443" y="142"/>
                  </a:cubicBezTo>
                  <a:lnTo>
                    <a:pt x="443" y="292"/>
                  </a:lnTo>
                  <a:close/>
                  <a:moveTo>
                    <a:pt x="443" y="71"/>
                  </a:moveTo>
                  <a:lnTo>
                    <a:pt x="443" y="71"/>
                  </a:lnTo>
                  <a:cubicBezTo>
                    <a:pt x="53" y="71"/>
                    <a:pt x="53" y="71"/>
                    <a:pt x="53" y="71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443" y="45"/>
                    <a:pt x="443" y="45"/>
                    <a:pt x="443" y="45"/>
                  </a:cubicBezTo>
                  <a:lnTo>
                    <a:pt x="443" y="71"/>
                  </a:lnTo>
                  <a:close/>
                  <a:moveTo>
                    <a:pt x="97" y="195"/>
                  </a:moveTo>
                  <a:lnTo>
                    <a:pt x="97" y="195"/>
                  </a:lnTo>
                  <a:cubicBezTo>
                    <a:pt x="97" y="213"/>
                    <a:pt x="97" y="213"/>
                    <a:pt x="97" y="213"/>
                  </a:cubicBezTo>
                  <a:cubicBezTo>
                    <a:pt x="115" y="213"/>
                    <a:pt x="115" y="213"/>
                    <a:pt x="115" y="213"/>
                  </a:cubicBezTo>
                  <a:cubicBezTo>
                    <a:pt x="115" y="195"/>
                    <a:pt x="115" y="195"/>
                    <a:pt x="115" y="195"/>
                  </a:cubicBezTo>
                  <a:lnTo>
                    <a:pt x="97" y="195"/>
                  </a:lnTo>
                  <a:close/>
                  <a:moveTo>
                    <a:pt x="186" y="231"/>
                  </a:moveTo>
                  <a:lnTo>
                    <a:pt x="186" y="231"/>
                  </a:lnTo>
                  <a:cubicBezTo>
                    <a:pt x="186" y="239"/>
                    <a:pt x="186" y="239"/>
                    <a:pt x="186" y="239"/>
                  </a:cubicBezTo>
                  <a:cubicBezTo>
                    <a:pt x="221" y="239"/>
                    <a:pt x="221" y="239"/>
                    <a:pt x="221" y="239"/>
                  </a:cubicBezTo>
                  <a:cubicBezTo>
                    <a:pt x="221" y="231"/>
                    <a:pt x="221" y="231"/>
                    <a:pt x="221" y="231"/>
                  </a:cubicBezTo>
                  <a:cubicBezTo>
                    <a:pt x="230" y="231"/>
                    <a:pt x="230" y="231"/>
                    <a:pt x="230" y="231"/>
                  </a:cubicBezTo>
                  <a:cubicBezTo>
                    <a:pt x="230" y="213"/>
                    <a:pt x="230" y="213"/>
                    <a:pt x="230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195"/>
                    <a:pt x="248" y="195"/>
                    <a:pt x="248" y="195"/>
                  </a:cubicBezTo>
                  <a:cubicBezTo>
                    <a:pt x="221" y="195"/>
                    <a:pt x="221" y="195"/>
                    <a:pt x="221" y="195"/>
                  </a:cubicBezTo>
                  <a:cubicBezTo>
                    <a:pt x="221" y="213"/>
                    <a:pt x="221" y="213"/>
                    <a:pt x="221" y="213"/>
                  </a:cubicBezTo>
                  <a:cubicBezTo>
                    <a:pt x="203" y="213"/>
                    <a:pt x="203" y="213"/>
                    <a:pt x="203" y="213"/>
                  </a:cubicBezTo>
                  <a:cubicBezTo>
                    <a:pt x="203" y="231"/>
                    <a:pt x="203" y="231"/>
                    <a:pt x="203" y="231"/>
                  </a:cubicBezTo>
                  <a:lnTo>
                    <a:pt x="186" y="231"/>
                  </a:lnTo>
                  <a:close/>
                  <a:moveTo>
                    <a:pt x="248" y="239"/>
                  </a:moveTo>
                  <a:lnTo>
                    <a:pt x="248" y="239"/>
                  </a:lnTo>
                  <a:cubicBezTo>
                    <a:pt x="248" y="231"/>
                    <a:pt x="248" y="231"/>
                    <a:pt x="248" y="231"/>
                  </a:cubicBezTo>
                  <a:cubicBezTo>
                    <a:pt x="230" y="231"/>
                    <a:pt x="230" y="231"/>
                    <a:pt x="230" y="231"/>
                  </a:cubicBezTo>
                  <a:cubicBezTo>
                    <a:pt x="230" y="239"/>
                    <a:pt x="230" y="239"/>
                    <a:pt x="230" y="239"/>
                  </a:cubicBezTo>
                  <a:lnTo>
                    <a:pt x="248" y="239"/>
                  </a:lnTo>
                  <a:close/>
                  <a:moveTo>
                    <a:pt x="177" y="239"/>
                  </a:moveTo>
                  <a:lnTo>
                    <a:pt x="177" y="239"/>
                  </a:lnTo>
                  <a:cubicBezTo>
                    <a:pt x="177" y="231"/>
                    <a:pt x="177" y="231"/>
                    <a:pt x="177" y="231"/>
                  </a:cubicBezTo>
                  <a:cubicBezTo>
                    <a:pt x="142" y="231"/>
                    <a:pt x="142" y="231"/>
                    <a:pt x="142" y="231"/>
                  </a:cubicBezTo>
                  <a:cubicBezTo>
                    <a:pt x="142" y="239"/>
                    <a:pt x="142" y="239"/>
                    <a:pt x="142" y="239"/>
                  </a:cubicBezTo>
                  <a:lnTo>
                    <a:pt x="177" y="239"/>
                  </a:lnTo>
                  <a:close/>
                  <a:moveTo>
                    <a:pt x="186" y="213"/>
                  </a:moveTo>
                  <a:lnTo>
                    <a:pt x="186" y="213"/>
                  </a:lnTo>
                  <a:cubicBezTo>
                    <a:pt x="203" y="213"/>
                    <a:pt x="203" y="213"/>
                    <a:pt x="203" y="213"/>
                  </a:cubicBezTo>
                  <a:cubicBezTo>
                    <a:pt x="203" y="195"/>
                    <a:pt x="203" y="195"/>
                    <a:pt x="203" y="195"/>
                  </a:cubicBezTo>
                  <a:cubicBezTo>
                    <a:pt x="177" y="195"/>
                    <a:pt x="177" y="195"/>
                    <a:pt x="177" y="195"/>
                  </a:cubicBezTo>
                  <a:cubicBezTo>
                    <a:pt x="177" y="231"/>
                    <a:pt x="177" y="231"/>
                    <a:pt x="177" y="231"/>
                  </a:cubicBezTo>
                  <a:cubicBezTo>
                    <a:pt x="186" y="231"/>
                    <a:pt x="186" y="231"/>
                    <a:pt x="186" y="231"/>
                  </a:cubicBezTo>
                  <a:lnTo>
                    <a:pt x="186" y="213"/>
                  </a:lnTo>
                  <a:close/>
                  <a:moveTo>
                    <a:pt x="133" y="231"/>
                  </a:moveTo>
                  <a:lnTo>
                    <a:pt x="133" y="231"/>
                  </a:lnTo>
                  <a:cubicBezTo>
                    <a:pt x="142" y="231"/>
                    <a:pt x="142" y="231"/>
                    <a:pt x="142" y="231"/>
                  </a:cubicBezTo>
                  <a:cubicBezTo>
                    <a:pt x="142" y="213"/>
                    <a:pt x="142" y="213"/>
                    <a:pt x="142" y="213"/>
                  </a:cubicBezTo>
                  <a:cubicBezTo>
                    <a:pt x="159" y="213"/>
                    <a:pt x="159" y="213"/>
                    <a:pt x="159" y="213"/>
                  </a:cubicBezTo>
                  <a:cubicBezTo>
                    <a:pt x="159" y="195"/>
                    <a:pt x="159" y="195"/>
                    <a:pt x="159" y="195"/>
                  </a:cubicBezTo>
                  <a:cubicBezTo>
                    <a:pt x="133" y="195"/>
                    <a:pt x="133" y="195"/>
                    <a:pt x="133" y="195"/>
                  </a:cubicBezTo>
                  <a:cubicBezTo>
                    <a:pt x="133" y="213"/>
                    <a:pt x="133" y="213"/>
                    <a:pt x="133" y="213"/>
                  </a:cubicBezTo>
                  <a:cubicBezTo>
                    <a:pt x="115" y="213"/>
                    <a:pt x="115" y="213"/>
                    <a:pt x="115" y="213"/>
                  </a:cubicBezTo>
                  <a:cubicBezTo>
                    <a:pt x="115" y="231"/>
                    <a:pt x="115" y="231"/>
                    <a:pt x="115" y="231"/>
                  </a:cubicBezTo>
                  <a:cubicBezTo>
                    <a:pt x="97" y="231"/>
                    <a:pt x="97" y="231"/>
                    <a:pt x="97" y="231"/>
                  </a:cubicBezTo>
                  <a:cubicBezTo>
                    <a:pt x="97" y="239"/>
                    <a:pt x="97" y="239"/>
                    <a:pt x="97" y="239"/>
                  </a:cubicBezTo>
                  <a:cubicBezTo>
                    <a:pt x="133" y="239"/>
                    <a:pt x="133" y="239"/>
                    <a:pt x="133" y="239"/>
                  </a:cubicBezTo>
                  <a:lnTo>
                    <a:pt x="133" y="2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lIns="34348" tIns="17174" rIns="34348" bIns="17174" anchor="ctr"/>
            <a:lstStyle/>
            <a:p>
              <a:endParaRPr lang="zh-CN" altLang="en-US" sz="1805" dirty="0">
                <a:latin typeface="阿里巴巴普惠体 Medium" pitchFamily="18" charset="-122"/>
                <a:ea typeface="阿里巴巴普惠体 Medium" pitchFamily="18" charset="-122"/>
                <a:cs typeface="+mn-ea"/>
                <a:sym typeface="思源宋体 CN" panose="02020400000000000000" pitchFamily="18" charset="-122"/>
              </a:endParaRPr>
            </a:p>
          </p:txBody>
        </p:sp>
        <p:sp>
          <p:nvSpPr>
            <p:cNvPr id="37" name="Freeform 111"/>
            <p:cNvSpPr/>
            <p:nvPr/>
          </p:nvSpPr>
          <p:spPr bwMode="auto">
            <a:xfrm>
              <a:off x="6626924" y="2988467"/>
              <a:ext cx="800239" cy="974549"/>
            </a:xfrm>
            <a:custGeom>
              <a:avLst/>
              <a:gdLst>
                <a:gd name="T0" fmla="*/ 70580799 w 355"/>
                <a:gd name="T1" fmla="*/ 57022339 h 435"/>
                <a:gd name="T2" fmla="*/ 70580799 w 355"/>
                <a:gd name="T3" fmla="*/ 57022339 h 435"/>
                <a:gd name="T4" fmla="*/ 36310233 w 355"/>
                <a:gd name="T5" fmla="*/ 69514619 h 435"/>
                <a:gd name="T6" fmla="*/ 1835972 w 355"/>
                <a:gd name="T7" fmla="*/ 57022339 h 435"/>
                <a:gd name="T8" fmla="*/ 0 w 355"/>
                <a:gd name="T9" fmla="*/ 57022339 h 435"/>
                <a:gd name="T10" fmla="*/ 0 w 355"/>
                <a:gd name="T11" fmla="*/ 67701151 h 435"/>
                <a:gd name="T12" fmla="*/ 36310233 w 355"/>
                <a:gd name="T13" fmla="*/ 87447301 h 435"/>
                <a:gd name="T14" fmla="*/ 72212623 w 355"/>
                <a:gd name="T15" fmla="*/ 67701151 h 435"/>
                <a:gd name="T16" fmla="*/ 72212623 w 355"/>
                <a:gd name="T17" fmla="*/ 57022339 h 435"/>
                <a:gd name="T18" fmla="*/ 70580799 w 355"/>
                <a:gd name="T19" fmla="*/ 57022339 h 435"/>
                <a:gd name="T20" fmla="*/ 70580799 w 355"/>
                <a:gd name="T21" fmla="*/ 32238878 h 435"/>
                <a:gd name="T22" fmla="*/ 70580799 w 355"/>
                <a:gd name="T23" fmla="*/ 32238878 h 435"/>
                <a:gd name="T24" fmla="*/ 36310233 w 355"/>
                <a:gd name="T25" fmla="*/ 42917690 h 435"/>
                <a:gd name="T26" fmla="*/ 1835972 w 355"/>
                <a:gd name="T27" fmla="*/ 32238878 h 435"/>
                <a:gd name="T28" fmla="*/ 0 w 355"/>
                <a:gd name="T29" fmla="*/ 32238878 h 435"/>
                <a:gd name="T30" fmla="*/ 0 w 355"/>
                <a:gd name="T31" fmla="*/ 44731158 h 435"/>
                <a:gd name="T32" fmla="*/ 36310233 w 355"/>
                <a:gd name="T33" fmla="*/ 58835358 h 435"/>
                <a:gd name="T34" fmla="*/ 72212623 w 355"/>
                <a:gd name="T35" fmla="*/ 44731158 h 435"/>
                <a:gd name="T36" fmla="*/ 72212623 w 355"/>
                <a:gd name="T37" fmla="*/ 32238878 h 435"/>
                <a:gd name="T38" fmla="*/ 70580799 w 355"/>
                <a:gd name="T39" fmla="*/ 32238878 h 435"/>
                <a:gd name="T40" fmla="*/ 36310233 w 355"/>
                <a:gd name="T41" fmla="*/ 0 h 435"/>
                <a:gd name="T42" fmla="*/ 36310233 w 355"/>
                <a:gd name="T43" fmla="*/ 0 h 435"/>
                <a:gd name="T44" fmla="*/ 0 w 355"/>
                <a:gd name="T45" fmla="*/ 12492279 h 435"/>
                <a:gd name="T46" fmla="*/ 0 w 355"/>
                <a:gd name="T47" fmla="*/ 19544604 h 435"/>
                <a:gd name="T48" fmla="*/ 36310233 w 355"/>
                <a:gd name="T49" fmla="*/ 32238878 h 435"/>
                <a:gd name="T50" fmla="*/ 72212623 w 355"/>
                <a:gd name="T51" fmla="*/ 19544604 h 435"/>
                <a:gd name="T52" fmla="*/ 72212623 w 355"/>
                <a:gd name="T53" fmla="*/ 12492279 h 435"/>
                <a:gd name="T54" fmla="*/ 36310233 w 355"/>
                <a:gd name="T55" fmla="*/ 0 h 43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55" h="435">
                  <a:moveTo>
                    <a:pt x="346" y="283"/>
                  </a:moveTo>
                  <a:lnTo>
                    <a:pt x="346" y="283"/>
                  </a:lnTo>
                  <a:cubicBezTo>
                    <a:pt x="328" y="319"/>
                    <a:pt x="257" y="345"/>
                    <a:pt x="178" y="345"/>
                  </a:cubicBezTo>
                  <a:cubicBezTo>
                    <a:pt x="97" y="345"/>
                    <a:pt x="36" y="319"/>
                    <a:pt x="9" y="283"/>
                  </a:cubicBezTo>
                  <a:cubicBezTo>
                    <a:pt x="9" y="275"/>
                    <a:pt x="0" y="283"/>
                    <a:pt x="0" y="283"/>
                  </a:cubicBezTo>
                  <a:cubicBezTo>
                    <a:pt x="0" y="292"/>
                    <a:pt x="0" y="336"/>
                    <a:pt x="0" y="336"/>
                  </a:cubicBezTo>
                  <a:cubicBezTo>
                    <a:pt x="0" y="381"/>
                    <a:pt x="80" y="434"/>
                    <a:pt x="178" y="434"/>
                  </a:cubicBezTo>
                  <a:cubicBezTo>
                    <a:pt x="275" y="434"/>
                    <a:pt x="354" y="381"/>
                    <a:pt x="354" y="336"/>
                  </a:cubicBezTo>
                  <a:cubicBezTo>
                    <a:pt x="354" y="336"/>
                    <a:pt x="354" y="292"/>
                    <a:pt x="354" y="283"/>
                  </a:cubicBezTo>
                  <a:cubicBezTo>
                    <a:pt x="354" y="283"/>
                    <a:pt x="346" y="275"/>
                    <a:pt x="346" y="283"/>
                  </a:cubicBezTo>
                  <a:close/>
                  <a:moveTo>
                    <a:pt x="346" y="160"/>
                  </a:moveTo>
                  <a:lnTo>
                    <a:pt x="346" y="160"/>
                  </a:lnTo>
                  <a:cubicBezTo>
                    <a:pt x="328" y="186"/>
                    <a:pt x="257" y="213"/>
                    <a:pt x="178" y="213"/>
                  </a:cubicBezTo>
                  <a:cubicBezTo>
                    <a:pt x="97" y="213"/>
                    <a:pt x="36" y="186"/>
                    <a:pt x="9" y="160"/>
                  </a:cubicBezTo>
                  <a:cubicBezTo>
                    <a:pt x="9" y="151"/>
                    <a:pt x="0" y="160"/>
                    <a:pt x="0" y="160"/>
                  </a:cubicBezTo>
                  <a:lnTo>
                    <a:pt x="0" y="222"/>
                  </a:lnTo>
                  <a:cubicBezTo>
                    <a:pt x="0" y="257"/>
                    <a:pt x="80" y="292"/>
                    <a:pt x="178" y="292"/>
                  </a:cubicBezTo>
                  <a:cubicBezTo>
                    <a:pt x="275" y="292"/>
                    <a:pt x="354" y="257"/>
                    <a:pt x="354" y="222"/>
                  </a:cubicBezTo>
                  <a:lnTo>
                    <a:pt x="354" y="160"/>
                  </a:lnTo>
                  <a:cubicBezTo>
                    <a:pt x="354" y="160"/>
                    <a:pt x="346" y="151"/>
                    <a:pt x="346" y="160"/>
                  </a:cubicBezTo>
                  <a:close/>
                  <a:moveTo>
                    <a:pt x="178" y="0"/>
                  </a:moveTo>
                  <a:lnTo>
                    <a:pt x="178" y="0"/>
                  </a:lnTo>
                  <a:cubicBezTo>
                    <a:pt x="80" y="0"/>
                    <a:pt x="0" y="26"/>
                    <a:pt x="0" y="6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33"/>
                    <a:pt x="80" y="160"/>
                    <a:pt x="178" y="160"/>
                  </a:cubicBezTo>
                  <a:cubicBezTo>
                    <a:pt x="275" y="160"/>
                    <a:pt x="354" y="133"/>
                    <a:pt x="354" y="97"/>
                  </a:cubicBezTo>
                  <a:cubicBezTo>
                    <a:pt x="354" y="62"/>
                    <a:pt x="354" y="62"/>
                    <a:pt x="354" y="62"/>
                  </a:cubicBezTo>
                  <a:cubicBezTo>
                    <a:pt x="354" y="26"/>
                    <a:pt x="275" y="0"/>
                    <a:pt x="1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lIns="34348" tIns="17174" rIns="34348" bIns="17174" anchor="ctr"/>
            <a:lstStyle/>
            <a:p>
              <a:endParaRPr lang="zh-CN" altLang="en-US" sz="1805" dirty="0">
                <a:latin typeface="阿里巴巴普惠体 Medium" pitchFamily="18" charset="-122"/>
                <a:ea typeface="阿里巴巴普惠体 Medium" pitchFamily="18" charset="-122"/>
                <a:cs typeface="+mn-ea"/>
                <a:sym typeface="思源宋体 CN" panose="02020400000000000000" pitchFamily="18" charset="-122"/>
              </a:endParaRPr>
            </a:p>
          </p:txBody>
        </p:sp>
        <p:sp>
          <p:nvSpPr>
            <p:cNvPr id="38" name="Freeform 167"/>
            <p:cNvSpPr/>
            <p:nvPr/>
          </p:nvSpPr>
          <p:spPr bwMode="auto">
            <a:xfrm>
              <a:off x="10772774" y="3004309"/>
              <a:ext cx="934938" cy="942861"/>
            </a:xfrm>
            <a:custGeom>
              <a:avLst/>
              <a:gdLst>
                <a:gd name="T0" fmla="*/ 35547832 w 418"/>
                <a:gd name="T1" fmla="*/ 0 h 417"/>
                <a:gd name="T2" fmla="*/ 35547832 w 418"/>
                <a:gd name="T3" fmla="*/ 0 h 417"/>
                <a:gd name="T4" fmla="*/ 0 w 418"/>
                <a:gd name="T5" fmla="*/ 36121343 h 417"/>
                <a:gd name="T6" fmla="*/ 35547832 w 418"/>
                <a:gd name="T7" fmla="*/ 36121343 h 417"/>
                <a:gd name="T8" fmla="*/ 35547832 w 418"/>
                <a:gd name="T9" fmla="*/ 0 h 417"/>
                <a:gd name="T10" fmla="*/ 46192194 w 418"/>
                <a:gd name="T11" fmla="*/ 0 h 417"/>
                <a:gd name="T12" fmla="*/ 46192194 w 418"/>
                <a:gd name="T13" fmla="*/ 0 h 417"/>
                <a:gd name="T14" fmla="*/ 46192194 w 418"/>
                <a:gd name="T15" fmla="*/ 41662791 h 417"/>
                <a:gd name="T16" fmla="*/ 40970397 w 418"/>
                <a:gd name="T17" fmla="*/ 46999017 h 417"/>
                <a:gd name="T18" fmla="*/ 0 w 418"/>
                <a:gd name="T19" fmla="*/ 46999017 h 417"/>
                <a:gd name="T20" fmla="*/ 40970397 w 418"/>
                <a:gd name="T21" fmla="*/ 85377803 h 417"/>
                <a:gd name="T22" fmla="*/ 83748168 w 418"/>
                <a:gd name="T23" fmla="*/ 41662791 h 417"/>
                <a:gd name="T24" fmla="*/ 46192194 w 418"/>
                <a:gd name="T25" fmla="*/ 0 h 4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8" h="417">
                  <a:moveTo>
                    <a:pt x="177" y="0"/>
                  </a:moveTo>
                  <a:lnTo>
                    <a:pt x="177" y="0"/>
                  </a:lnTo>
                  <a:cubicBezTo>
                    <a:pt x="80" y="9"/>
                    <a:pt x="9" y="88"/>
                    <a:pt x="0" y="176"/>
                  </a:cubicBezTo>
                  <a:cubicBezTo>
                    <a:pt x="177" y="176"/>
                    <a:pt x="177" y="176"/>
                    <a:pt x="177" y="176"/>
                  </a:cubicBezTo>
                  <a:lnTo>
                    <a:pt x="177" y="0"/>
                  </a:lnTo>
                  <a:close/>
                  <a:moveTo>
                    <a:pt x="230" y="0"/>
                  </a:moveTo>
                  <a:lnTo>
                    <a:pt x="230" y="0"/>
                  </a:lnTo>
                  <a:cubicBezTo>
                    <a:pt x="230" y="203"/>
                    <a:pt x="230" y="203"/>
                    <a:pt x="230" y="203"/>
                  </a:cubicBezTo>
                  <a:cubicBezTo>
                    <a:pt x="230" y="221"/>
                    <a:pt x="222" y="229"/>
                    <a:pt x="204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9" y="336"/>
                    <a:pt x="98" y="416"/>
                    <a:pt x="204" y="416"/>
                  </a:cubicBezTo>
                  <a:cubicBezTo>
                    <a:pt x="319" y="416"/>
                    <a:pt x="417" y="319"/>
                    <a:pt x="417" y="203"/>
                  </a:cubicBezTo>
                  <a:cubicBezTo>
                    <a:pt x="417" y="97"/>
                    <a:pt x="337" y="9"/>
                    <a:pt x="23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lIns="34348" tIns="17174" rIns="34348" bIns="17174" anchor="ctr"/>
            <a:lstStyle/>
            <a:p>
              <a:endParaRPr lang="zh-CN" altLang="en-US" sz="1805" dirty="0">
                <a:latin typeface="阿里巴巴普惠体 Medium" pitchFamily="18" charset="-122"/>
                <a:ea typeface="阿里巴巴普惠体 Medium" pitchFamily="18" charset="-122"/>
                <a:cs typeface="+mn-ea"/>
                <a:sym typeface="思源宋体 CN" panose="02020400000000000000" pitchFamily="18" charset="-122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099185" y="525780"/>
            <a:ext cx="29159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ZCY-9</a:t>
            </a:r>
            <a:r>
              <a:rPr lang="zh-CN" altLang="en-US" sz="20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阻车器介绍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汉仪大宋简" pitchFamily="49" charset="-122"/>
              <a:ea typeface="汉仪大宋简" pitchFamily="49" charset="-122"/>
              <a:sym typeface="思源宋体 CN" panose="020204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3000">
        <p14:warp dir="in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29" grpId="0" animBg="1"/>
      <p:bldP spid="30" grpId="0" animBg="1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>
            <p:custDataLst>
              <p:tags r:id="rId1"/>
            </p:custDataLst>
          </p:nvPr>
        </p:nvGrpSpPr>
        <p:grpSpPr>
          <a:xfrm>
            <a:off x="0" y="1315701"/>
            <a:ext cx="9144000" cy="3830807"/>
            <a:chOff x="0" y="1750259"/>
            <a:chExt cx="12192000" cy="5107742"/>
          </a:xfrm>
        </p:grpSpPr>
        <p:sp>
          <p:nvSpPr>
            <p:cNvPr id="4" name="任意多边形: 形状 3"/>
            <p:cNvSpPr/>
            <p:nvPr/>
          </p:nvSpPr>
          <p:spPr>
            <a:xfrm>
              <a:off x="0" y="5042500"/>
              <a:ext cx="12192000" cy="1815501"/>
            </a:xfrm>
            <a:custGeom>
              <a:avLst/>
              <a:gdLst>
                <a:gd name="connsiteX0" fmla="*/ 6096000 w 12192000"/>
                <a:gd name="connsiteY0" fmla="*/ 0 h 1815501"/>
                <a:gd name="connsiteX1" fmla="*/ 11834384 w 12192000"/>
                <a:gd name="connsiteY1" fmla="*/ 385379 h 1815501"/>
                <a:gd name="connsiteX2" fmla="*/ 12192000 w 12192000"/>
                <a:gd name="connsiteY2" fmla="*/ 449175 h 1815501"/>
                <a:gd name="connsiteX3" fmla="*/ 12192000 w 12192000"/>
                <a:gd name="connsiteY3" fmla="*/ 1815501 h 1815501"/>
                <a:gd name="connsiteX4" fmla="*/ 0 w 12192000"/>
                <a:gd name="connsiteY4" fmla="*/ 1815501 h 1815501"/>
                <a:gd name="connsiteX5" fmla="*/ 0 w 12192000"/>
                <a:gd name="connsiteY5" fmla="*/ 449175 h 1815501"/>
                <a:gd name="connsiteX6" fmla="*/ 357617 w 12192000"/>
                <a:gd name="connsiteY6" fmla="*/ 385379 h 1815501"/>
                <a:gd name="connsiteX7" fmla="*/ 6096000 w 12192000"/>
                <a:gd name="connsiteY7" fmla="*/ 0 h 1815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1815501">
                  <a:moveTo>
                    <a:pt x="6096000" y="0"/>
                  </a:moveTo>
                  <a:cubicBezTo>
                    <a:pt x="8336978" y="0"/>
                    <a:pt x="10365803" y="147273"/>
                    <a:pt x="11834384" y="385379"/>
                  </a:cubicBezTo>
                  <a:lnTo>
                    <a:pt x="12192000" y="449175"/>
                  </a:lnTo>
                  <a:lnTo>
                    <a:pt x="12192000" y="1815501"/>
                  </a:lnTo>
                  <a:lnTo>
                    <a:pt x="0" y="1815501"/>
                  </a:lnTo>
                  <a:lnTo>
                    <a:pt x="0" y="449175"/>
                  </a:lnTo>
                  <a:lnTo>
                    <a:pt x="357617" y="385379"/>
                  </a:lnTo>
                  <a:cubicBezTo>
                    <a:pt x="1826197" y="147273"/>
                    <a:pt x="3855022" y="0"/>
                    <a:pt x="6096000" y="0"/>
                  </a:cubicBezTo>
                  <a:close/>
                </a:path>
              </a:pathLst>
            </a:custGeom>
            <a:gradFill>
              <a:gsLst>
                <a:gs pos="34000">
                  <a:schemeClr val="accent1">
                    <a:lumMod val="20000"/>
                    <a:lumOff val="80000"/>
                  </a:schemeClr>
                </a:gs>
                <a:gs pos="100000">
                  <a:srgbClr val="00B0F0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edium" pitchFamily="18" charset="-122"/>
                <a:ea typeface="阿里巴巴普惠体 Medium" pitchFamily="18" charset="-122"/>
                <a:cs typeface="+mn-ea"/>
                <a:sym typeface="思源宋体 CN" panose="02020400000000000000" pitchFamily="18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695325" y="2311827"/>
              <a:ext cx="2369326" cy="3778868"/>
              <a:chOff x="695325" y="2311827"/>
              <a:chExt cx="2369326" cy="3778868"/>
            </a:xfrm>
          </p:grpSpPr>
          <p:sp>
            <p:nvSpPr>
              <p:cNvPr id="31" name="ComponentBackground1"/>
              <p:cNvSpPr/>
              <p:nvPr>
                <p:custDataLst>
                  <p:tags r:id="rId2"/>
                </p:custDataLst>
              </p:nvPr>
            </p:nvSpPr>
            <p:spPr>
              <a:xfrm>
                <a:off x="695325" y="2311827"/>
                <a:ext cx="2369326" cy="3778868"/>
              </a:xfrm>
              <a:custGeom>
                <a:avLst/>
                <a:gdLst>
                  <a:gd name="connsiteX0" fmla="*/ 229434 w 2655076"/>
                  <a:gd name="connsiteY0" fmla="*/ 194436 h 4234614"/>
                  <a:gd name="connsiteX1" fmla="*/ 2380510 w 2655076"/>
                  <a:gd name="connsiteY1" fmla="*/ 1034 h 4234614"/>
                  <a:gd name="connsiteX2" fmla="*/ 2655076 w 2655076"/>
                  <a:gd name="connsiteY2" fmla="*/ 252473 h 4234614"/>
                  <a:gd name="connsiteX3" fmla="*/ 2648400 w 2655076"/>
                  <a:gd name="connsiteY3" fmla="*/ 3983065 h 4234614"/>
                  <a:gd name="connsiteX4" fmla="*/ 2396401 w 2655076"/>
                  <a:gd name="connsiteY4" fmla="*/ 4234614 h 4234614"/>
                  <a:gd name="connsiteX5" fmla="*/ 252000 w 2655076"/>
                  <a:gd name="connsiteY5" fmla="*/ 4234614 h 4234614"/>
                  <a:gd name="connsiteX6" fmla="*/ 0 w 2655076"/>
                  <a:gd name="connsiteY6" fmla="*/ 3982614 h 4234614"/>
                  <a:gd name="connsiteX7" fmla="*/ 0 w 2655076"/>
                  <a:gd name="connsiteY7" fmla="*/ 445423 h 4234614"/>
                  <a:gd name="connsiteX8" fmla="*/ 229434 w 2655076"/>
                  <a:gd name="connsiteY8" fmla="*/ 194436 h 4234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55076" h="4234614">
                    <a:moveTo>
                      <a:pt x="229434" y="194436"/>
                    </a:moveTo>
                    <a:lnTo>
                      <a:pt x="2380510" y="1034"/>
                    </a:lnTo>
                    <a:cubicBezTo>
                      <a:pt x="2528217" y="-12246"/>
                      <a:pt x="2655341" y="104170"/>
                      <a:pt x="2655076" y="252473"/>
                    </a:cubicBezTo>
                    <a:lnTo>
                      <a:pt x="2648400" y="3983065"/>
                    </a:lnTo>
                    <a:cubicBezTo>
                      <a:pt x="2648151" y="4122172"/>
                      <a:pt x="2535508" y="4234614"/>
                      <a:pt x="2396401" y="4234614"/>
                    </a:cubicBezTo>
                    <a:lnTo>
                      <a:pt x="252000" y="4234614"/>
                    </a:lnTo>
                    <a:cubicBezTo>
                      <a:pt x="112896" y="4234614"/>
                      <a:pt x="0" y="4121718"/>
                      <a:pt x="0" y="3982614"/>
                    </a:cubicBezTo>
                    <a:lnTo>
                      <a:pt x="0" y="445423"/>
                    </a:lnTo>
                    <a:cubicBezTo>
                      <a:pt x="0" y="315040"/>
                      <a:pt x="99574" y="206111"/>
                      <a:pt x="229434" y="194436"/>
                    </a:cubicBezTo>
                  </a:path>
                </a:pathLst>
              </a:custGeom>
              <a:solidFill>
                <a:schemeClr val="bg1"/>
              </a:solidFill>
              <a:ln>
                <a:solidFill>
                  <a:schemeClr val="accent1"/>
                </a:solidFill>
              </a:ln>
              <a:effectLst>
                <a:outerShdw blurRad="241300" dist="203200" dir="5400000" sx="98000" sy="98000" algn="t" rotWithShape="0">
                  <a:schemeClr val="accent1">
                    <a:alpha val="3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Medium" pitchFamily="18" charset="-122"/>
                  <a:ea typeface="阿里巴巴普惠体 Medium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32" name="IconBackground1"/>
              <p:cNvSpPr/>
              <p:nvPr>
                <p:custDataLst>
                  <p:tags r:id="rId3"/>
                </p:custDataLst>
              </p:nvPr>
            </p:nvSpPr>
            <p:spPr>
              <a:xfrm>
                <a:off x="1422788" y="2748200"/>
                <a:ext cx="914400" cy="1001256"/>
              </a:xfrm>
              <a:custGeom>
                <a:avLst/>
                <a:gdLst>
                  <a:gd name="connsiteX0" fmla="*/ 569898 w 914400"/>
                  <a:gd name="connsiteY0" fmla="*/ 26625 h 1001256"/>
                  <a:gd name="connsiteX1" fmla="*/ 775098 w 914400"/>
                  <a:gd name="connsiteY1" fmla="*/ 129225 h 1001256"/>
                  <a:gd name="connsiteX2" fmla="*/ 914400 w 914400"/>
                  <a:gd name="connsiteY2" fmla="*/ 354620 h 1001256"/>
                  <a:gd name="connsiteX3" fmla="*/ 914400 w 914400"/>
                  <a:gd name="connsiteY3" fmla="*/ 646635 h 1001256"/>
                  <a:gd name="connsiteX4" fmla="*/ 775098 w 914400"/>
                  <a:gd name="connsiteY4" fmla="*/ 872031 h 1001256"/>
                  <a:gd name="connsiteX5" fmla="*/ 569898 w 914400"/>
                  <a:gd name="connsiteY5" fmla="*/ 974631 h 1001256"/>
                  <a:gd name="connsiteX6" fmla="*/ 344502 w 914400"/>
                  <a:gd name="connsiteY6" fmla="*/ 974631 h 1001256"/>
                  <a:gd name="connsiteX7" fmla="*/ 139302 w 914400"/>
                  <a:gd name="connsiteY7" fmla="*/ 872031 h 1001256"/>
                  <a:gd name="connsiteX8" fmla="*/ 0 w 914400"/>
                  <a:gd name="connsiteY8" fmla="*/ 646635 h 1001256"/>
                  <a:gd name="connsiteX9" fmla="*/ 0 w 914400"/>
                  <a:gd name="connsiteY9" fmla="*/ 354620 h 1001256"/>
                  <a:gd name="connsiteX10" fmla="*/ 139302 w 914400"/>
                  <a:gd name="connsiteY10" fmla="*/ 129225 h 1001256"/>
                  <a:gd name="connsiteX11" fmla="*/ 344502 w 914400"/>
                  <a:gd name="connsiteY11" fmla="*/ 26625 h 1001256"/>
                  <a:gd name="connsiteX12" fmla="*/ 569898 w 914400"/>
                  <a:gd name="connsiteY12" fmla="*/ 26625 h 1001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14400" h="1001256">
                    <a:moveTo>
                      <a:pt x="569898" y="26625"/>
                    </a:moveTo>
                    <a:lnTo>
                      <a:pt x="775098" y="129225"/>
                    </a:lnTo>
                    <a:cubicBezTo>
                      <a:pt x="860490" y="171921"/>
                      <a:pt x="914400" y="259149"/>
                      <a:pt x="914400" y="354620"/>
                    </a:cubicBezTo>
                    <a:lnTo>
                      <a:pt x="914400" y="646635"/>
                    </a:lnTo>
                    <a:cubicBezTo>
                      <a:pt x="914400" y="742107"/>
                      <a:pt x="860490" y="829335"/>
                      <a:pt x="775098" y="872031"/>
                    </a:cubicBezTo>
                    <a:lnTo>
                      <a:pt x="569898" y="974631"/>
                    </a:lnTo>
                    <a:cubicBezTo>
                      <a:pt x="498898" y="1010131"/>
                      <a:pt x="415502" y="1010131"/>
                      <a:pt x="344502" y="974631"/>
                    </a:cubicBezTo>
                    <a:lnTo>
                      <a:pt x="139302" y="872031"/>
                    </a:lnTo>
                    <a:cubicBezTo>
                      <a:pt x="53910" y="829335"/>
                      <a:pt x="0" y="742107"/>
                      <a:pt x="0" y="646635"/>
                    </a:cubicBezTo>
                    <a:lnTo>
                      <a:pt x="0" y="354620"/>
                    </a:lnTo>
                    <a:cubicBezTo>
                      <a:pt x="0" y="259149"/>
                      <a:pt x="53910" y="171921"/>
                      <a:pt x="139302" y="129225"/>
                    </a:cubicBezTo>
                    <a:lnTo>
                      <a:pt x="344502" y="26625"/>
                    </a:lnTo>
                    <a:cubicBezTo>
                      <a:pt x="415502" y="-8875"/>
                      <a:pt x="498898" y="-8875"/>
                      <a:pt x="569898" y="26625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Medium" pitchFamily="18" charset="-122"/>
                  <a:ea typeface="阿里巴巴普惠体 Medium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cxnSp>
            <p:nvCxnSpPr>
              <p:cNvPr id="33" name="Line1"/>
              <p:cNvCxnSpPr/>
              <p:nvPr>
                <p:custDataLst>
                  <p:tags r:id="rId4"/>
                </p:custDataLst>
              </p:nvPr>
            </p:nvCxnSpPr>
            <p:spPr>
              <a:xfrm>
                <a:off x="1130347" y="5697010"/>
                <a:ext cx="1494521" cy="0"/>
              </a:xfrm>
              <a:prstGeom prst="line">
                <a:avLst/>
              </a:prstGeom>
              <a:ln w="22225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1"/>
              <p:cNvSpPr txBox="1"/>
              <p:nvPr>
                <p:custDataLst>
                  <p:tags r:id="rId5"/>
                </p:custDataLst>
              </p:nvPr>
            </p:nvSpPr>
            <p:spPr>
              <a:xfrm flipH="1">
                <a:off x="879036" y="4494003"/>
                <a:ext cx="2001903" cy="61705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just">
                  <a:lnSpc>
                    <a:spcPct val="170000"/>
                  </a:lnSpc>
                </a:pPr>
                <a:r>
                  <a:rPr lang="zh-CN" altLang="en-US" sz="900" b="1" dirty="0">
                    <a:latin typeface="阿里巴巴普惠体 Medium" pitchFamily="18" charset="-122"/>
                    <a:ea typeface="阿里巴巴普惠体 Medium" pitchFamily="18" charset="-122"/>
                    <a:sym typeface="思源宋体 CN" panose="02020400000000000000" pitchFamily="18" charset="-122"/>
                  </a:rPr>
                  <a:t>型号：</a:t>
                </a:r>
                <a:r>
                  <a:rPr lang="en-US" altLang="zh-CN" sz="900" b="1" dirty="0">
                    <a:latin typeface="阿里巴巴普惠体 Medium" pitchFamily="18" charset="-122"/>
                    <a:ea typeface="阿里巴巴普惠体 Medium" pitchFamily="18" charset="-122"/>
                    <a:sym typeface="思源宋体 CN" panose="02020400000000000000" pitchFamily="18" charset="-122"/>
                  </a:rPr>
                  <a:t>ZCY-9</a:t>
                </a:r>
                <a:endParaRPr lang="en-US" altLang="zh-CN" sz="900" b="1" dirty="0">
                  <a:latin typeface="阿里巴巴普惠体 Medium" pitchFamily="18" charset="-122"/>
                  <a:ea typeface="阿里巴巴普惠体 Medium" pitchFamily="18" charset="-122"/>
                  <a:sym typeface="思源宋体 CN" panose="02020400000000000000" pitchFamily="18" charset="-122"/>
                </a:endParaRPr>
              </a:p>
              <a:p>
                <a:pPr algn="just">
                  <a:lnSpc>
                    <a:spcPct val="170000"/>
                  </a:lnSpc>
                </a:pPr>
                <a:r>
                  <a:rPr lang="zh-CN" altLang="en-US" sz="900" b="1" dirty="0">
                    <a:latin typeface="阿里巴巴普惠体 Medium" pitchFamily="18" charset="-122"/>
                    <a:ea typeface="阿里巴巴普惠体 Medium" pitchFamily="18" charset="-122"/>
                    <a:sym typeface="思源宋体 CN" panose="02020400000000000000" pitchFamily="18" charset="-122"/>
                  </a:rPr>
                  <a:t>动力类型：电液动力</a:t>
                </a:r>
                <a:endParaRPr lang="zh-CN" altLang="en-US" sz="900" b="1" dirty="0">
                  <a:latin typeface="阿里巴巴普惠体 Medium" pitchFamily="18" charset="-122"/>
                  <a:ea typeface="阿里巴巴普惠体 Medium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36" name="Icon1"/>
              <p:cNvSpPr/>
              <p:nvPr>
                <p:custDataLst>
                  <p:tags r:id="rId6"/>
                </p:custDataLst>
              </p:nvPr>
            </p:nvSpPr>
            <p:spPr>
              <a:xfrm>
                <a:off x="1676121" y="3060630"/>
                <a:ext cx="407735" cy="376397"/>
              </a:xfrm>
              <a:custGeom>
                <a:avLst/>
                <a:gdLst>
                  <a:gd name="T0" fmla="*/ 10000 w 10000"/>
                  <a:gd name="T1" fmla="*/ 384 h 9232"/>
                  <a:gd name="T2" fmla="*/ 10000 w 10000"/>
                  <a:gd name="T3" fmla="*/ 1924 h 9232"/>
                  <a:gd name="T4" fmla="*/ 9886 w 10000"/>
                  <a:gd name="T5" fmla="*/ 2194 h 9232"/>
                  <a:gd name="T6" fmla="*/ 9616 w 10000"/>
                  <a:gd name="T7" fmla="*/ 2307 h 9232"/>
                  <a:gd name="T8" fmla="*/ 384 w 10000"/>
                  <a:gd name="T9" fmla="*/ 2307 h 9232"/>
                  <a:gd name="T10" fmla="*/ 114 w 10000"/>
                  <a:gd name="T11" fmla="*/ 2194 h 9232"/>
                  <a:gd name="T12" fmla="*/ 0 w 10000"/>
                  <a:gd name="T13" fmla="*/ 1924 h 9232"/>
                  <a:gd name="T14" fmla="*/ 0 w 10000"/>
                  <a:gd name="T15" fmla="*/ 384 h 9232"/>
                  <a:gd name="T16" fmla="*/ 114 w 10000"/>
                  <a:gd name="T17" fmla="*/ 114 h 9232"/>
                  <a:gd name="T18" fmla="*/ 384 w 10000"/>
                  <a:gd name="T19" fmla="*/ 0 h 9232"/>
                  <a:gd name="T20" fmla="*/ 9616 w 10000"/>
                  <a:gd name="T21" fmla="*/ 0 h 9232"/>
                  <a:gd name="T22" fmla="*/ 9886 w 10000"/>
                  <a:gd name="T23" fmla="*/ 114 h 9232"/>
                  <a:gd name="T24" fmla="*/ 10000 w 10000"/>
                  <a:gd name="T25" fmla="*/ 384 h 9232"/>
                  <a:gd name="T26" fmla="*/ 9616 w 10000"/>
                  <a:gd name="T27" fmla="*/ 3077 h 9232"/>
                  <a:gd name="T28" fmla="*/ 9616 w 10000"/>
                  <a:gd name="T29" fmla="*/ 8848 h 9232"/>
                  <a:gd name="T30" fmla="*/ 9503 w 10000"/>
                  <a:gd name="T31" fmla="*/ 9119 h 9232"/>
                  <a:gd name="T32" fmla="*/ 9232 w 10000"/>
                  <a:gd name="T33" fmla="*/ 9232 h 9232"/>
                  <a:gd name="T34" fmla="*/ 770 w 10000"/>
                  <a:gd name="T35" fmla="*/ 9232 h 9232"/>
                  <a:gd name="T36" fmla="*/ 500 w 10000"/>
                  <a:gd name="T37" fmla="*/ 9119 h 9232"/>
                  <a:gd name="T38" fmla="*/ 386 w 10000"/>
                  <a:gd name="T39" fmla="*/ 8848 h 9232"/>
                  <a:gd name="T40" fmla="*/ 386 w 10000"/>
                  <a:gd name="T41" fmla="*/ 3077 h 9232"/>
                  <a:gd name="T42" fmla="*/ 500 w 10000"/>
                  <a:gd name="T43" fmla="*/ 2807 h 9232"/>
                  <a:gd name="T44" fmla="*/ 770 w 10000"/>
                  <a:gd name="T45" fmla="*/ 2693 h 9232"/>
                  <a:gd name="T46" fmla="*/ 9234 w 10000"/>
                  <a:gd name="T47" fmla="*/ 2693 h 9232"/>
                  <a:gd name="T48" fmla="*/ 9504 w 10000"/>
                  <a:gd name="T49" fmla="*/ 2807 h 9232"/>
                  <a:gd name="T50" fmla="*/ 9616 w 10000"/>
                  <a:gd name="T51" fmla="*/ 3077 h 9232"/>
                  <a:gd name="T52" fmla="*/ 6040 w 10000"/>
                  <a:gd name="T53" fmla="*/ 4502 h 9232"/>
                  <a:gd name="T54" fmla="*/ 6154 w 10000"/>
                  <a:gd name="T55" fmla="*/ 4232 h 9232"/>
                  <a:gd name="T56" fmla="*/ 6040 w 10000"/>
                  <a:gd name="T57" fmla="*/ 3962 h 9232"/>
                  <a:gd name="T58" fmla="*/ 5770 w 10000"/>
                  <a:gd name="T59" fmla="*/ 3848 h 9232"/>
                  <a:gd name="T60" fmla="*/ 4230 w 10000"/>
                  <a:gd name="T61" fmla="*/ 3848 h 9232"/>
                  <a:gd name="T62" fmla="*/ 3960 w 10000"/>
                  <a:gd name="T63" fmla="*/ 3962 h 9232"/>
                  <a:gd name="T64" fmla="*/ 3846 w 10000"/>
                  <a:gd name="T65" fmla="*/ 4232 h 9232"/>
                  <a:gd name="T66" fmla="*/ 3960 w 10000"/>
                  <a:gd name="T67" fmla="*/ 4502 h 9232"/>
                  <a:gd name="T68" fmla="*/ 4230 w 10000"/>
                  <a:gd name="T69" fmla="*/ 4616 h 9232"/>
                  <a:gd name="T70" fmla="*/ 5769 w 10000"/>
                  <a:gd name="T71" fmla="*/ 4616 h 9232"/>
                  <a:gd name="T72" fmla="*/ 6040 w 10000"/>
                  <a:gd name="T73" fmla="*/ 4502 h 9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000" h="9232">
                    <a:moveTo>
                      <a:pt x="10000" y="384"/>
                    </a:moveTo>
                    <a:lnTo>
                      <a:pt x="10000" y="1924"/>
                    </a:lnTo>
                    <a:cubicBezTo>
                      <a:pt x="10000" y="2027"/>
                      <a:pt x="9963" y="2119"/>
                      <a:pt x="9886" y="2194"/>
                    </a:cubicBezTo>
                    <a:cubicBezTo>
                      <a:pt x="9810" y="2270"/>
                      <a:pt x="9719" y="2307"/>
                      <a:pt x="9616" y="2307"/>
                    </a:cubicBezTo>
                    <a:lnTo>
                      <a:pt x="384" y="2307"/>
                    </a:lnTo>
                    <a:cubicBezTo>
                      <a:pt x="280" y="2307"/>
                      <a:pt x="189" y="2270"/>
                      <a:pt x="114" y="2194"/>
                    </a:cubicBezTo>
                    <a:cubicBezTo>
                      <a:pt x="38" y="2117"/>
                      <a:pt x="0" y="2029"/>
                      <a:pt x="0" y="1924"/>
                    </a:cubicBezTo>
                    <a:lnTo>
                      <a:pt x="0" y="384"/>
                    </a:lnTo>
                    <a:cubicBezTo>
                      <a:pt x="0" y="280"/>
                      <a:pt x="38" y="189"/>
                      <a:pt x="114" y="114"/>
                    </a:cubicBezTo>
                    <a:cubicBezTo>
                      <a:pt x="190" y="37"/>
                      <a:pt x="279" y="0"/>
                      <a:pt x="384" y="0"/>
                    </a:cubicBezTo>
                    <a:lnTo>
                      <a:pt x="9616" y="0"/>
                    </a:lnTo>
                    <a:cubicBezTo>
                      <a:pt x="9720" y="0"/>
                      <a:pt x="9811" y="37"/>
                      <a:pt x="9886" y="114"/>
                    </a:cubicBezTo>
                    <a:cubicBezTo>
                      <a:pt x="9964" y="189"/>
                      <a:pt x="10000" y="280"/>
                      <a:pt x="10000" y="384"/>
                    </a:cubicBezTo>
                    <a:close/>
                    <a:moveTo>
                      <a:pt x="9616" y="3077"/>
                    </a:moveTo>
                    <a:lnTo>
                      <a:pt x="9616" y="8848"/>
                    </a:lnTo>
                    <a:cubicBezTo>
                      <a:pt x="9616" y="8952"/>
                      <a:pt x="9579" y="9044"/>
                      <a:pt x="9503" y="9119"/>
                    </a:cubicBezTo>
                    <a:cubicBezTo>
                      <a:pt x="9426" y="9195"/>
                      <a:pt x="9335" y="9232"/>
                      <a:pt x="9232" y="9232"/>
                    </a:cubicBezTo>
                    <a:lnTo>
                      <a:pt x="770" y="9232"/>
                    </a:lnTo>
                    <a:cubicBezTo>
                      <a:pt x="666" y="9232"/>
                      <a:pt x="575" y="9195"/>
                      <a:pt x="500" y="9119"/>
                    </a:cubicBezTo>
                    <a:cubicBezTo>
                      <a:pt x="424" y="9042"/>
                      <a:pt x="386" y="8951"/>
                      <a:pt x="386" y="8848"/>
                    </a:cubicBezTo>
                    <a:lnTo>
                      <a:pt x="386" y="3077"/>
                    </a:lnTo>
                    <a:cubicBezTo>
                      <a:pt x="386" y="2974"/>
                      <a:pt x="424" y="2882"/>
                      <a:pt x="500" y="2807"/>
                    </a:cubicBezTo>
                    <a:cubicBezTo>
                      <a:pt x="576" y="2732"/>
                      <a:pt x="665" y="2693"/>
                      <a:pt x="770" y="2693"/>
                    </a:cubicBezTo>
                    <a:lnTo>
                      <a:pt x="9234" y="2693"/>
                    </a:lnTo>
                    <a:cubicBezTo>
                      <a:pt x="9337" y="2693"/>
                      <a:pt x="9429" y="2731"/>
                      <a:pt x="9504" y="2807"/>
                    </a:cubicBezTo>
                    <a:cubicBezTo>
                      <a:pt x="9578" y="2884"/>
                      <a:pt x="9616" y="2972"/>
                      <a:pt x="9616" y="3077"/>
                    </a:cubicBezTo>
                    <a:close/>
                    <a:moveTo>
                      <a:pt x="6040" y="4502"/>
                    </a:moveTo>
                    <a:cubicBezTo>
                      <a:pt x="6116" y="4426"/>
                      <a:pt x="6154" y="4337"/>
                      <a:pt x="6154" y="4232"/>
                    </a:cubicBezTo>
                    <a:cubicBezTo>
                      <a:pt x="6154" y="4128"/>
                      <a:pt x="6116" y="4037"/>
                      <a:pt x="6040" y="3962"/>
                    </a:cubicBezTo>
                    <a:cubicBezTo>
                      <a:pt x="5964" y="3886"/>
                      <a:pt x="5872" y="3848"/>
                      <a:pt x="5770" y="3848"/>
                    </a:cubicBezTo>
                    <a:lnTo>
                      <a:pt x="4230" y="3848"/>
                    </a:lnTo>
                    <a:cubicBezTo>
                      <a:pt x="4126" y="3848"/>
                      <a:pt x="4035" y="3886"/>
                      <a:pt x="3960" y="3962"/>
                    </a:cubicBezTo>
                    <a:cubicBezTo>
                      <a:pt x="3885" y="4038"/>
                      <a:pt x="3846" y="4130"/>
                      <a:pt x="3846" y="4232"/>
                    </a:cubicBezTo>
                    <a:cubicBezTo>
                      <a:pt x="3846" y="4336"/>
                      <a:pt x="3884" y="4427"/>
                      <a:pt x="3960" y="4502"/>
                    </a:cubicBezTo>
                    <a:cubicBezTo>
                      <a:pt x="4036" y="4577"/>
                      <a:pt x="4125" y="4616"/>
                      <a:pt x="4230" y="4616"/>
                    </a:cubicBezTo>
                    <a:lnTo>
                      <a:pt x="5769" y="4616"/>
                    </a:lnTo>
                    <a:cubicBezTo>
                      <a:pt x="5872" y="4616"/>
                      <a:pt x="5965" y="4579"/>
                      <a:pt x="6040" y="45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Medium" pitchFamily="18" charset="-122"/>
                  <a:ea typeface="阿里巴巴普惠体 Medium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cxnSp>
            <p:nvCxnSpPr>
              <p:cNvPr id="37" name="Linee1"/>
              <p:cNvCxnSpPr/>
              <p:nvPr>
                <p:custDataLst>
                  <p:tags r:id="rId7"/>
                </p:custDataLst>
              </p:nvPr>
            </p:nvCxnSpPr>
            <p:spPr>
              <a:xfrm>
                <a:off x="2478881" y="5617409"/>
                <a:ext cx="150749" cy="74839"/>
              </a:xfrm>
              <a:prstGeom prst="line">
                <a:avLst/>
              </a:prstGeom>
              <a:ln w="22225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3506000" y="2311827"/>
              <a:ext cx="2369326" cy="3778868"/>
              <a:chOff x="3506000" y="2311827"/>
              <a:chExt cx="2369326" cy="3778868"/>
            </a:xfrm>
          </p:grpSpPr>
          <p:sp>
            <p:nvSpPr>
              <p:cNvPr id="24" name="ComponentBackground2"/>
              <p:cNvSpPr/>
              <p:nvPr>
                <p:custDataLst>
                  <p:tags r:id="rId8"/>
                </p:custDataLst>
              </p:nvPr>
            </p:nvSpPr>
            <p:spPr>
              <a:xfrm>
                <a:off x="3506000" y="2311827"/>
                <a:ext cx="2369326" cy="3778868"/>
              </a:xfrm>
              <a:custGeom>
                <a:avLst/>
                <a:gdLst>
                  <a:gd name="connsiteX0" fmla="*/ 229434 w 2655076"/>
                  <a:gd name="connsiteY0" fmla="*/ 194436 h 4234614"/>
                  <a:gd name="connsiteX1" fmla="*/ 2380510 w 2655076"/>
                  <a:gd name="connsiteY1" fmla="*/ 1034 h 4234614"/>
                  <a:gd name="connsiteX2" fmla="*/ 2655076 w 2655076"/>
                  <a:gd name="connsiteY2" fmla="*/ 252473 h 4234614"/>
                  <a:gd name="connsiteX3" fmla="*/ 2648400 w 2655076"/>
                  <a:gd name="connsiteY3" fmla="*/ 3983065 h 4234614"/>
                  <a:gd name="connsiteX4" fmla="*/ 2396401 w 2655076"/>
                  <a:gd name="connsiteY4" fmla="*/ 4234614 h 4234614"/>
                  <a:gd name="connsiteX5" fmla="*/ 252000 w 2655076"/>
                  <a:gd name="connsiteY5" fmla="*/ 4234614 h 4234614"/>
                  <a:gd name="connsiteX6" fmla="*/ 0 w 2655076"/>
                  <a:gd name="connsiteY6" fmla="*/ 3982614 h 4234614"/>
                  <a:gd name="connsiteX7" fmla="*/ 0 w 2655076"/>
                  <a:gd name="connsiteY7" fmla="*/ 445423 h 4234614"/>
                  <a:gd name="connsiteX8" fmla="*/ 229434 w 2655076"/>
                  <a:gd name="connsiteY8" fmla="*/ 194436 h 4234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55076" h="4234614">
                    <a:moveTo>
                      <a:pt x="229434" y="194436"/>
                    </a:moveTo>
                    <a:lnTo>
                      <a:pt x="2380510" y="1034"/>
                    </a:lnTo>
                    <a:cubicBezTo>
                      <a:pt x="2528217" y="-12246"/>
                      <a:pt x="2655341" y="104170"/>
                      <a:pt x="2655076" y="252473"/>
                    </a:cubicBezTo>
                    <a:lnTo>
                      <a:pt x="2648400" y="3983065"/>
                    </a:lnTo>
                    <a:cubicBezTo>
                      <a:pt x="2648151" y="4122172"/>
                      <a:pt x="2535508" y="4234614"/>
                      <a:pt x="2396401" y="4234614"/>
                    </a:cubicBezTo>
                    <a:lnTo>
                      <a:pt x="252000" y="4234614"/>
                    </a:lnTo>
                    <a:cubicBezTo>
                      <a:pt x="112896" y="4234614"/>
                      <a:pt x="0" y="4121718"/>
                      <a:pt x="0" y="3982614"/>
                    </a:cubicBezTo>
                    <a:lnTo>
                      <a:pt x="0" y="445423"/>
                    </a:lnTo>
                    <a:cubicBezTo>
                      <a:pt x="0" y="315040"/>
                      <a:pt x="99574" y="206111"/>
                      <a:pt x="229434" y="194436"/>
                    </a:cubicBezTo>
                  </a:path>
                </a:pathLst>
              </a:custGeom>
              <a:solidFill>
                <a:schemeClr val="bg1"/>
              </a:solidFill>
              <a:ln>
                <a:solidFill>
                  <a:schemeClr val="accent1"/>
                </a:solidFill>
              </a:ln>
              <a:effectLst>
                <a:outerShdw blurRad="241300" dist="203200" dir="5400000" sx="98000" sy="98000" algn="t" rotWithShape="0">
                  <a:schemeClr val="accent1">
                    <a:alpha val="3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Medium" pitchFamily="18" charset="-122"/>
                  <a:ea typeface="阿里巴巴普惠体 Medium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25" name="IconBackground2"/>
              <p:cNvSpPr/>
              <p:nvPr>
                <p:custDataLst>
                  <p:tags r:id="rId9"/>
                </p:custDataLst>
              </p:nvPr>
            </p:nvSpPr>
            <p:spPr>
              <a:xfrm>
                <a:off x="4233463" y="2748200"/>
                <a:ext cx="914400" cy="1001256"/>
              </a:xfrm>
              <a:custGeom>
                <a:avLst/>
                <a:gdLst>
                  <a:gd name="connsiteX0" fmla="*/ 569898 w 914400"/>
                  <a:gd name="connsiteY0" fmla="*/ 26625 h 1001256"/>
                  <a:gd name="connsiteX1" fmla="*/ 775098 w 914400"/>
                  <a:gd name="connsiteY1" fmla="*/ 129225 h 1001256"/>
                  <a:gd name="connsiteX2" fmla="*/ 914400 w 914400"/>
                  <a:gd name="connsiteY2" fmla="*/ 354620 h 1001256"/>
                  <a:gd name="connsiteX3" fmla="*/ 914400 w 914400"/>
                  <a:gd name="connsiteY3" fmla="*/ 646635 h 1001256"/>
                  <a:gd name="connsiteX4" fmla="*/ 775098 w 914400"/>
                  <a:gd name="connsiteY4" fmla="*/ 872031 h 1001256"/>
                  <a:gd name="connsiteX5" fmla="*/ 569898 w 914400"/>
                  <a:gd name="connsiteY5" fmla="*/ 974631 h 1001256"/>
                  <a:gd name="connsiteX6" fmla="*/ 344502 w 914400"/>
                  <a:gd name="connsiteY6" fmla="*/ 974631 h 1001256"/>
                  <a:gd name="connsiteX7" fmla="*/ 139302 w 914400"/>
                  <a:gd name="connsiteY7" fmla="*/ 872031 h 1001256"/>
                  <a:gd name="connsiteX8" fmla="*/ 0 w 914400"/>
                  <a:gd name="connsiteY8" fmla="*/ 646635 h 1001256"/>
                  <a:gd name="connsiteX9" fmla="*/ 0 w 914400"/>
                  <a:gd name="connsiteY9" fmla="*/ 354620 h 1001256"/>
                  <a:gd name="connsiteX10" fmla="*/ 139302 w 914400"/>
                  <a:gd name="connsiteY10" fmla="*/ 129225 h 1001256"/>
                  <a:gd name="connsiteX11" fmla="*/ 344502 w 914400"/>
                  <a:gd name="connsiteY11" fmla="*/ 26625 h 1001256"/>
                  <a:gd name="connsiteX12" fmla="*/ 569898 w 914400"/>
                  <a:gd name="connsiteY12" fmla="*/ 26625 h 1001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14400" h="1001256">
                    <a:moveTo>
                      <a:pt x="569898" y="26625"/>
                    </a:moveTo>
                    <a:lnTo>
                      <a:pt x="775098" y="129225"/>
                    </a:lnTo>
                    <a:cubicBezTo>
                      <a:pt x="860490" y="171921"/>
                      <a:pt x="914400" y="259149"/>
                      <a:pt x="914400" y="354620"/>
                    </a:cubicBezTo>
                    <a:lnTo>
                      <a:pt x="914400" y="646635"/>
                    </a:lnTo>
                    <a:cubicBezTo>
                      <a:pt x="914400" y="742107"/>
                      <a:pt x="860490" y="829335"/>
                      <a:pt x="775098" y="872031"/>
                    </a:cubicBezTo>
                    <a:lnTo>
                      <a:pt x="569898" y="974631"/>
                    </a:lnTo>
                    <a:cubicBezTo>
                      <a:pt x="498898" y="1010131"/>
                      <a:pt x="415502" y="1010131"/>
                      <a:pt x="344502" y="974631"/>
                    </a:cubicBezTo>
                    <a:lnTo>
                      <a:pt x="139302" y="872031"/>
                    </a:lnTo>
                    <a:cubicBezTo>
                      <a:pt x="53910" y="829335"/>
                      <a:pt x="0" y="742107"/>
                      <a:pt x="0" y="646635"/>
                    </a:cubicBezTo>
                    <a:lnTo>
                      <a:pt x="0" y="354620"/>
                    </a:lnTo>
                    <a:cubicBezTo>
                      <a:pt x="0" y="259149"/>
                      <a:pt x="53910" y="171921"/>
                      <a:pt x="139302" y="129225"/>
                    </a:cubicBezTo>
                    <a:lnTo>
                      <a:pt x="344502" y="26625"/>
                    </a:lnTo>
                    <a:cubicBezTo>
                      <a:pt x="415502" y="-8875"/>
                      <a:pt x="498898" y="-8875"/>
                      <a:pt x="569898" y="26625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Medium" pitchFamily="18" charset="-122"/>
                  <a:ea typeface="阿里巴巴普惠体 Medium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cxnSp>
            <p:nvCxnSpPr>
              <p:cNvPr id="26" name="Line2"/>
              <p:cNvCxnSpPr/>
              <p:nvPr>
                <p:custDataLst>
                  <p:tags r:id="rId10"/>
                </p:custDataLst>
              </p:nvPr>
            </p:nvCxnSpPr>
            <p:spPr>
              <a:xfrm>
                <a:off x="3941022" y="5697010"/>
                <a:ext cx="1494521" cy="0"/>
              </a:xfrm>
              <a:prstGeom prst="line">
                <a:avLst/>
              </a:prstGeom>
              <a:ln w="22225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2"/>
              <p:cNvSpPr txBox="1"/>
              <p:nvPr>
                <p:custDataLst>
                  <p:tags r:id="rId11"/>
                </p:custDataLst>
              </p:nvPr>
            </p:nvSpPr>
            <p:spPr>
              <a:xfrm flipH="1">
                <a:off x="3689727" y="4493687"/>
                <a:ext cx="2001520" cy="74252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just">
                  <a:lnSpc>
                    <a:spcPct val="170000"/>
                  </a:lnSpc>
                </a:pPr>
                <a:r>
                  <a:rPr lang="zh-CN" altLang="en-US" sz="1000" b="1" dirty="0">
                    <a:latin typeface="阿里巴巴普惠体 Medium" pitchFamily="18" charset="-122"/>
                    <a:ea typeface="阿里巴巴普惠体 Medium" pitchFamily="18" charset="-122"/>
                    <a:sym typeface="思源宋体 CN" panose="02020400000000000000" pitchFamily="18" charset="-122"/>
                  </a:rPr>
                  <a:t>轨距：</a:t>
                </a:r>
                <a:r>
                  <a:rPr lang="en-US" altLang="zh-CN" sz="1000" b="1" dirty="0">
                    <a:latin typeface="阿里巴巴普惠体 Medium" pitchFamily="18" charset="-122"/>
                    <a:ea typeface="阿里巴巴普惠体 Medium" pitchFamily="18" charset="-122"/>
                    <a:sym typeface="思源宋体 CN" panose="02020400000000000000" pitchFamily="18" charset="-122"/>
                  </a:rPr>
                  <a:t>900mm</a:t>
                </a:r>
                <a:endParaRPr lang="en-US" altLang="zh-CN" sz="1000" b="1" dirty="0">
                  <a:latin typeface="阿里巴巴普惠体 Medium" pitchFamily="18" charset="-122"/>
                  <a:ea typeface="阿里巴巴普惠体 Medium" pitchFamily="18" charset="-122"/>
                  <a:sym typeface="思源宋体 CN" panose="02020400000000000000" pitchFamily="18" charset="-122"/>
                </a:endParaRPr>
              </a:p>
              <a:p>
                <a:pPr algn="just">
                  <a:lnSpc>
                    <a:spcPct val="170000"/>
                  </a:lnSpc>
                </a:pPr>
                <a:r>
                  <a:rPr lang="zh-CN" altLang="en-US" sz="1000" b="1" dirty="0">
                    <a:latin typeface="阿里巴巴普惠体 Medium" pitchFamily="18" charset="-122"/>
                    <a:ea typeface="阿里巴巴普惠体 Medium" pitchFamily="18" charset="-122"/>
                    <a:sym typeface="思源宋体 CN" panose="02020400000000000000" pitchFamily="18" charset="-122"/>
                  </a:rPr>
                  <a:t>允许变形能：</a:t>
                </a:r>
                <a:r>
                  <a:rPr lang="en-US" altLang="zh-CN" sz="1000" b="1" dirty="0">
                    <a:latin typeface="阿里巴巴普惠体 Medium" pitchFamily="18" charset="-122"/>
                    <a:ea typeface="阿里巴巴普惠体 Medium" pitchFamily="18" charset="-122"/>
                    <a:sym typeface="思源宋体 CN" panose="02020400000000000000" pitchFamily="18" charset="-122"/>
                  </a:rPr>
                  <a:t>7800 N.m</a:t>
                </a:r>
                <a:endParaRPr lang="en-US" altLang="zh-CN" sz="1000" b="1" dirty="0">
                  <a:latin typeface="阿里巴巴普惠体 Medium" pitchFamily="18" charset="-122"/>
                  <a:ea typeface="阿里巴巴普惠体 Medium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29" name="Icon2"/>
              <p:cNvSpPr/>
              <p:nvPr>
                <p:custDataLst>
                  <p:tags r:id="rId12"/>
                </p:custDataLst>
              </p:nvPr>
            </p:nvSpPr>
            <p:spPr>
              <a:xfrm>
                <a:off x="4444292" y="3060630"/>
                <a:ext cx="492742" cy="376397"/>
              </a:xfrm>
              <a:custGeom>
                <a:avLst/>
                <a:gdLst>
                  <a:gd name="T0" fmla="*/ 1033 w 3213"/>
                  <a:gd name="T1" fmla="*/ 607 h 2458"/>
                  <a:gd name="T2" fmla="*/ 0 w 3213"/>
                  <a:gd name="T3" fmla="*/ 607 h 2458"/>
                  <a:gd name="T4" fmla="*/ 0 w 3213"/>
                  <a:gd name="T5" fmla="*/ 1996 h 2458"/>
                  <a:gd name="T6" fmla="*/ 276 w 3213"/>
                  <a:gd name="T7" fmla="*/ 1996 h 2458"/>
                  <a:gd name="T8" fmla="*/ 273 w 3213"/>
                  <a:gd name="T9" fmla="*/ 2040 h 2458"/>
                  <a:gd name="T10" fmla="*/ 691 w 3213"/>
                  <a:gd name="T11" fmla="*/ 2458 h 2458"/>
                  <a:gd name="T12" fmla="*/ 1109 w 3213"/>
                  <a:gd name="T13" fmla="*/ 2040 h 2458"/>
                  <a:gd name="T14" fmla="*/ 1107 w 3213"/>
                  <a:gd name="T15" fmla="*/ 1996 h 2458"/>
                  <a:gd name="T16" fmla="*/ 2107 w 3213"/>
                  <a:gd name="T17" fmla="*/ 1996 h 2458"/>
                  <a:gd name="T18" fmla="*/ 2104 w 3213"/>
                  <a:gd name="T19" fmla="*/ 2040 h 2458"/>
                  <a:gd name="T20" fmla="*/ 2522 w 3213"/>
                  <a:gd name="T21" fmla="*/ 2458 h 2458"/>
                  <a:gd name="T22" fmla="*/ 2940 w 3213"/>
                  <a:gd name="T23" fmla="*/ 2040 h 2458"/>
                  <a:gd name="T24" fmla="*/ 2938 w 3213"/>
                  <a:gd name="T25" fmla="*/ 1996 h 2458"/>
                  <a:gd name="T26" fmla="*/ 3213 w 3213"/>
                  <a:gd name="T27" fmla="*/ 1996 h 2458"/>
                  <a:gd name="T28" fmla="*/ 3213 w 3213"/>
                  <a:gd name="T29" fmla="*/ 0 h 2458"/>
                  <a:gd name="T30" fmla="*/ 1033 w 3213"/>
                  <a:gd name="T31" fmla="*/ 0 h 2458"/>
                  <a:gd name="T32" fmla="*/ 1033 w 3213"/>
                  <a:gd name="T33" fmla="*/ 607 h 2458"/>
                  <a:gd name="T34" fmla="*/ 249 w 3213"/>
                  <a:gd name="T35" fmla="*/ 1563 h 2458"/>
                  <a:gd name="T36" fmla="*/ 249 w 3213"/>
                  <a:gd name="T37" fmla="*/ 853 h 2458"/>
                  <a:gd name="T38" fmla="*/ 784 w 3213"/>
                  <a:gd name="T39" fmla="*/ 853 h 2458"/>
                  <a:gd name="T40" fmla="*/ 784 w 3213"/>
                  <a:gd name="T41" fmla="*/ 1163 h 2458"/>
                  <a:gd name="T42" fmla="*/ 249 w 3213"/>
                  <a:gd name="T43" fmla="*/ 1563 h 2458"/>
                  <a:gd name="T44" fmla="*/ 691 w 3213"/>
                  <a:gd name="T45" fmla="*/ 2191 h 2458"/>
                  <a:gd name="T46" fmla="*/ 540 w 3213"/>
                  <a:gd name="T47" fmla="*/ 2040 h 2458"/>
                  <a:gd name="T48" fmla="*/ 691 w 3213"/>
                  <a:gd name="T49" fmla="*/ 1889 h 2458"/>
                  <a:gd name="T50" fmla="*/ 842 w 3213"/>
                  <a:gd name="T51" fmla="*/ 2040 h 2458"/>
                  <a:gd name="T52" fmla="*/ 691 w 3213"/>
                  <a:gd name="T53" fmla="*/ 2191 h 2458"/>
                  <a:gd name="T54" fmla="*/ 2522 w 3213"/>
                  <a:gd name="T55" fmla="*/ 1889 h 2458"/>
                  <a:gd name="T56" fmla="*/ 2673 w 3213"/>
                  <a:gd name="T57" fmla="*/ 2040 h 2458"/>
                  <a:gd name="T58" fmla="*/ 2522 w 3213"/>
                  <a:gd name="T59" fmla="*/ 2191 h 2458"/>
                  <a:gd name="T60" fmla="*/ 2371 w 3213"/>
                  <a:gd name="T61" fmla="*/ 2040 h 2458"/>
                  <a:gd name="T62" fmla="*/ 2522 w 3213"/>
                  <a:gd name="T63" fmla="*/ 1889 h 2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13" h="2458">
                    <a:moveTo>
                      <a:pt x="1033" y="607"/>
                    </a:moveTo>
                    <a:lnTo>
                      <a:pt x="0" y="607"/>
                    </a:lnTo>
                    <a:lnTo>
                      <a:pt x="0" y="1996"/>
                    </a:lnTo>
                    <a:lnTo>
                      <a:pt x="276" y="1996"/>
                    </a:lnTo>
                    <a:cubicBezTo>
                      <a:pt x="274" y="2010"/>
                      <a:pt x="273" y="2025"/>
                      <a:pt x="273" y="2040"/>
                    </a:cubicBezTo>
                    <a:cubicBezTo>
                      <a:pt x="273" y="2270"/>
                      <a:pt x="461" y="2458"/>
                      <a:pt x="691" y="2458"/>
                    </a:cubicBezTo>
                    <a:cubicBezTo>
                      <a:pt x="921" y="2458"/>
                      <a:pt x="1109" y="2270"/>
                      <a:pt x="1109" y="2040"/>
                    </a:cubicBezTo>
                    <a:cubicBezTo>
                      <a:pt x="1109" y="2025"/>
                      <a:pt x="1108" y="2010"/>
                      <a:pt x="1107" y="1996"/>
                    </a:cubicBezTo>
                    <a:lnTo>
                      <a:pt x="2107" y="1996"/>
                    </a:lnTo>
                    <a:cubicBezTo>
                      <a:pt x="2105" y="2010"/>
                      <a:pt x="2104" y="2025"/>
                      <a:pt x="2104" y="2040"/>
                    </a:cubicBezTo>
                    <a:cubicBezTo>
                      <a:pt x="2104" y="2270"/>
                      <a:pt x="2292" y="2458"/>
                      <a:pt x="2522" y="2458"/>
                    </a:cubicBezTo>
                    <a:cubicBezTo>
                      <a:pt x="2753" y="2458"/>
                      <a:pt x="2940" y="2270"/>
                      <a:pt x="2940" y="2040"/>
                    </a:cubicBezTo>
                    <a:cubicBezTo>
                      <a:pt x="2940" y="2025"/>
                      <a:pt x="2939" y="2010"/>
                      <a:pt x="2938" y="1996"/>
                    </a:cubicBezTo>
                    <a:lnTo>
                      <a:pt x="3213" y="1996"/>
                    </a:lnTo>
                    <a:lnTo>
                      <a:pt x="3213" y="0"/>
                    </a:lnTo>
                    <a:lnTo>
                      <a:pt x="1033" y="0"/>
                    </a:lnTo>
                    <a:lnTo>
                      <a:pt x="1033" y="607"/>
                    </a:lnTo>
                    <a:close/>
                    <a:moveTo>
                      <a:pt x="249" y="1563"/>
                    </a:moveTo>
                    <a:lnTo>
                      <a:pt x="249" y="853"/>
                    </a:lnTo>
                    <a:lnTo>
                      <a:pt x="784" y="853"/>
                    </a:lnTo>
                    <a:lnTo>
                      <a:pt x="784" y="1163"/>
                    </a:lnTo>
                    <a:lnTo>
                      <a:pt x="249" y="1563"/>
                    </a:lnTo>
                    <a:close/>
                    <a:moveTo>
                      <a:pt x="691" y="2191"/>
                    </a:moveTo>
                    <a:cubicBezTo>
                      <a:pt x="608" y="2191"/>
                      <a:pt x="540" y="2123"/>
                      <a:pt x="540" y="2040"/>
                    </a:cubicBezTo>
                    <a:cubicBezTo>
                      <a:pt x="540" y="1956"/>
                      <a:pt x="608" y="1889"/>
                      <a:pt x="691" y="1889"/>
                    </a:cubicBezTo>
                    <a:cubicBezTo>
                      <a:pt x="774" y="1889"/>
                      <a:pt x="842" y="1956"/>
                      <a:pt x="842" y="2040"/>
                    </a:cubicBezTo>
                    <a:cubicBezTo>
                      <a:pt x="842" y="2123"/>
                      <a:pt x="774" y="2191"/>
                      <a:pt x="691" y="2191"/>
                    </a:cubicBezTo>
                    <a:close/>
                    <a:moveTo>
                      <a:pt x="2522" y="1889"/>
                    </a:moveTo>
                    <a:cubicBezTo>
                      <a:pt x="2606" y="1889"/>
                      <a:pt x="2673" y="1956"/>
                      <a:pt x="2673" y="2040"/>
                    </a:cubicBezTo>
                    <a:cubicBezTo>
                      <a:pt x="2673" y="2123"/>
                      <a:pt x="2606" y="2191"/>
                      <a:pt x="2522" y="2191"/>
                    </a:cubicBezTo>
                    <a:cubicBezTo>
                      <a:pt x="2439" y="2191"/>
                      <a:pt x="2371" y="2123"/>
                      <a:pt x="2371" y="2040"/>
                    </a:cubicBezTo>
                    <a:cubicBezTo>
                      <a:pt x="2371" y="1956"/>
                      <a:pt x="2439" y="1889"/>
                      <a:pt x="2522" y="18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Medium" pitchFamily="18" charset="-122"/>
                  <a:ea typeface="阿里巴巴普惠体 Medium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cxnSp>
            <p:nvCxnSpPr>
              <p:cNvPr id="30" name="Linee2"/>
              <p:cNvCxnSpPr/>
              <p:nvPr>
                <p:custDataLst>
                  <p:tags r:id="rId13"/>
                </p:custDataLst>
              </p:nvPr>
            </p:nvCxnSpPr>
            <p:spPr>
              <a:xfrm>
                <a:off x="5289556" y="5617409"/>
                <a:ext cx="150749" cy="74839"/>
              </a:xfrm>
              <a:prstGeom prst="line">
                <a:avLst/>
              </a:prstGeom>
              <a:ln w="22225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6316675" y="1750259"/>
              <a:ext cx="2369326" cy="4383841"/>
              <a:chOff x="6316675" y="1750259"/>
              <a:chExt cx="2369326" cy="4383841"/>
            </a:xfrm>
          </p:grpSpPr>
          <p:sp>
            <p:nvSpPr>
              <p:cNvPr id="17" name="ComponentBackground3"/>
              <p:cNvSpPr/>
              <p:nvPr>
                <p:custDataLst>
                  <p:tags r:id="rId14"/>
                </p:custDataLst>
              </p:nvPr>
            </p:nvSpPr>
            <p:spPr>
              <a:xfrm>
                <a:off x="6316675" y="1750259"/>
                <a:ext cx="2369326" cy="4383841"/>
              </a:xfrm>
              <a:custGeom>
                <a:avLst/>
                <a:gdLst>
                  <a:gd name="connsiteX0" fmla="*/ 2124310 w 2369326"/>
                  <a:gd name="connsiteY0" fmla="*/ 923 h 4383841"/>
                  <a:gd name="connsiteX1" fmla="*/ 2369326 w 2369326"/>
                  <a:gd name="connsiteY1" fmla="*/ 225301 h 4383841"/>
                  <a:gd name="connsiteX2" fmla="*/ 2368274 w 2369326"/>
                  <a:gd name="connsiteY2" fmla="*/ 812968 h 4383841"/>
                  <a:gd name="connsiteX3" fmla="*/ 2369326 w 2369326"/>
                  <a:gd name="connsiteY3" fmla="*/ 823401 h 4383841"/>
                  <a:gd name="connsiteX4" fmla="*/ 2369326 w 2369326"/>
                  <a:gd name="connsiteY4" fmla="*/ 4165413 h 4383841"/>
                  <a:gd name="connsiteX5" fmla="*/ 2150898 w 2369326"/>
                  <a:gd name="connsiteY5" fmla="*/ 4383841 h 4383841"/>
                  <a:gd name="connsiteX6" fmla="*/ 218428 w 2369326"/>
                  <a:gd name="connsiteY6" fmla="*/ 4383841 h 4383841"/>
                  <a:gd name="connsiteX7" fmla="*/ 0 w 2369326"/>
                  <a:gd name="connsiteY7" fmla="*/ 4165413 h 4383841"/>
                  <a:gd name="connsiteX8" fmla="*/ 0 w 2369326"/>
                  <a:gd name="connsiteY8" fmla="*/ 3553989 h 4383841"/>
                  <a:gd name="connsiteX9" fmla="*/ 0 w 2369326"/>
                  <a:gd name="connsiteY9" fmla="*/ 823401 h 4383841"/>
                  <a:gd name="connsiteX10" fmla="*/ 0 w 2369326"/>
                  <a:gd name="connsiteY10" fmla="*/ 397485 h 4383841"/>
                  <a:gd name="connsiteX11" fmla="*/ 204742 w 2369326"/>
                  <a:gd name="connsiteY11" fmla="*/ 173510 h 4383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69326" h="4383841">
                    <a:moveTo>
                      <a:pt x="2124310" y="923"/>
                    </a:moveTo>
                    <a:cubicBezTo>
                      <a:pt x="2256120" y="-10928"/>
                      <a:pt x="2369562" y="92959"/>
                      <a:pt x="2369326" y="225301"/>
                    </a:cubicBezTo>
                    <a:lnTo>
                      <a:pt x="2368274" y="812968"/>
                    </a:lnTo>
                    <a:lnTo>
                      <a:pt x="2369326" y="823401"/>
                    </a:lnTo>
                    <a:lnTo>
                      <a:pt x="2369326" y="4165413"/>
                    </a:lnTo>
                    <a:cubicBezTo>
                      <a:pt x="2369326" y="4286047"/>
                      <a:pt x="2271532" y="4383841"/>
                      <a:pt x="2150898" y="4383841"/>
                    </a:cubicBezTo>
                    <a:lnTo>
                      <a:pt x="218428" y="4383841"/>
                    </a:lnTo>
                    <a:cubicBezTo>
                      <a:pt x="97794" y="4383841"/>
                      <a:pt x="0" y="4286047"/>
                      <a:pt x="0" y="4165413"/>
                    </a:cubicBezTo>
                    <a:lnTo>
                      <a:pt x="0" y="3553989"/>
                    </a:lnTo>
                    <a:lnTo>
                      <a:pt x="0" y="823401"/>
                    </a:lnTo>
                    <a:lnTo>
                      <a:pt x="0" y="397485"/>
                    </a:lnTo>
                    <a:cubicBezTo>
                      <a:pt x="0" y="281134"/>
                      <a:pt x="88858" y="183929"/>
                      <a:pt x="204742" y="1735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B0F0"/>
                  </a:gs>
                  <a:gs pos="71000">
                    <a:srgbClr val="0070C0"/>
                  </a:gs>
                </a:gsLst>
                <a:lin ang="5400000" scaled="1"/>
              </a:gradFill>
              <a:ln>
                <a:noFill/>
              </a:ln>
              <a:effectLst>
                <a:outerShdw blurRad="190500" dist="127000" dir="5400000" algn="tl" rotWithShape="0">
                  <a:schemeClr val="accent1">
                    <a:lumMod val="50000"/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Medium" pitchFamily="18" charset="-122"/>
                  <a:ea typeface="阿里巴巴普惠体 Medium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18" name="IconBackground3"/>
              <p:cNvSpPr/>
              <p:nvPr>
                <p:custDataLst>
                  <p:tags r:id="rId15"/>
                </p:custDataLst>
              </p:nvPr>
            </p:nvSpPr>
            <p:spPr>
              <a:xfrm>
                <a:off x="7017672" y="2435424"/>
                <a:ext cx="967332" cy="1059216"/>
              </a:xfrm>
              <a:custGeom>
                <a:avLst/>
                <a:gdLst>
                  <a:gd name="connsiteX0" fmla="*/ 569898 w 914400"/>
                  <a:gd name="connsiteY0" fmla="*/ 26625 h 1001256"/>
                  <a:gd name="connsiteX1" fmla="*/ 775098 w 914400"/>
                  <a:gd name="connsiteY1" fmla="*/ 129225 h 1001256"/>
                  <a:gd name="connsiteX2" fmla="*/ 914400 w 914400"/>
                  <a:gd name="connsiteY2" fmla="*/ 354620 h 1001256"/>
                  <a:gd name="connsiteX3" fmla="*/ 914400 w 914400"/>
                  <a:gd name="connsiteY3" fmla="*/ 646635 h 1001256"/>
                  <a:gd name="connsiteX4" fmla="*/ 775098 w 914400"/>
                  <a:gd name="connsiteY4" fmla="*/ 872031 h 1001256"/>
                  <a:gd name="connsiteX5" fmla="*/ 569898 w 914400"/>
                  <a:gd name="connsiteY5" fmla="*/ 974631 h 1001256"/>
                  <a:gd name="connsiteX6" fmla="*/ 344502 w 914400"/>
                  <a:gd name="connsiteY6" fmla="*/ 974631 h 1001256"/>
                  <a:gd name="connsiteX7" fmla="*/ 139302 w 914400"/>
                  <a:gd name="connsiteY7" fmla="*/ 872031 h 1001256"/>
                  <a:gd name="connsiteX8" fmla="*/ 0 w 914400"/>
                  <a:gd name="connsiteY8" fmla="*/ 646635 h 1001256"/>
                  <a:gd name="connsiteX9" fmla="*/ 0 w 914400"/>
                  <a:gd name="connsiteY9" fmla="*/ 354620 h 1001256"/>
                  <a:gd name="connsiteX10" fmla="*/ 139302 w 914400"/>
                  <a:gd name="connsiteY10" fmla="*/ 129225 h 1001256"/>
                  <a:gd name="connsiteX11" fmla="*/ 344502 w 914400"/>
                  <a:gd name="connsiteY11" fmla="*/ 26625 h 1001256"/>
                  <a:gd name="connsiteX12" fmla="*/ 569898 w 914400"/>
                  <a:gd name="connsiteY12" fmla="*/ 26625 h 1001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14400" h="1001256">
                    <a:moveTo>
                      <a:pt x="569898" y="26625"/>
                    </a:moveTo>
                    <a:lnTo>
                      <a:pt x="775098" y="129225"/>
                    </a:lnTo>
                    <a:cubicBezTo>
                      <a:pt x="860490" y="171921"/>
                      <a:pt x="914400" y="259149"/>
                      <a:pt x="914400" y="354620"/>
                    </a:cubicBezTo>
                    <a:lnTo>
                      <a:pt x="914400" y="646635"/>
                    </a:lnTo>
                    <a:cubicBezTo>
                      <a:pt x="914400" y="742107"/>
                      <a:pt x="860490" y="829335"/>
                      <a:pt x="775098" y="872031"/>
                    </a:cubicBezTo>
                    <a:lnTo>
                      <a:pt x="569898" y="974631"/>
                    </a:lnTo>
                    <a:cubicBezTo>
                      <a:pt x="498898" y="1010131"/>
                      <a:pt x="415502" y="1010131"/>
                      <a:pt x="344502" y="974631"/>
                    </a:cubicBezTo>
                    <a:lnTo>
                      <a:pt x="139302" y="872031"/>
                    </a:lnTo>
                    <a:cubicBezTo>
                      <a:pt x="53910" y="829335"/>
                      <a:pt x="0" y="742107"/>
                      <a:pt x="0" y="646635"/>
                    </a:cubicBezTo>
                    <a:lnTo>
                      <a:pt x="0" y="354620"/>
                    </a:lnTo>
                    <a:cubicBezTo>
                      <a:pt x="0" y="259149"/>
                      <a:pt x="53910" y="171921"/>
                      <a:pt x="139302" y="129225"/>
                    </a:cubicBezTo>
                    <a:lnTo>
                      <a:pt x="344502" y="26625"/>
                    </a:lnTo>
                    <a:cubicBezTo>
                      <a:pt x="415502" y="-8875"/>
                      <a:pt x="498898" y="-8875"/>
                      <a:pt x="569898" y="2662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Medium" pitchFamily="18" charset="-122"/>
                  <a:ea typeface="阿里巴巴普惠体 Medium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cxnSp>
            <p:nvCxnSpPr>
              <p:cNvPr id="19" name="Line3"/>
              <p:cNvCxnSpPr/>
              <p:nvPr>
                <p:custDataLst>
                  <p:tags r:id="rId16"/>
                </p:custDataLst>
              </p:nvPr>
            </p:nvCxnSpPr>
            <p:spPr>
              <a:xfrm>
                <a:off x="6754078" y="5704948"/>
                <a:ext cx="1494521" cy="0"/>
              </a:xfrm>
              <a:prstGeom prst="line">
                <a:avLst/>
              </a:prstGeom>
              <a:ln w="22225" cap="rnd">
                <a:gradFill>
                  <a:gsLst>
                    <a:gs pos="0">
                      <a:schemeClr val="bg1">
                        <a:alpha val="0"/>
                      </a:schemeClr>
                    </a:gs>
                    <a:gs pos="39000">
                      <a:schemeClr val="bg1"/>
                    </a:gs>
                    <a:gs pos="100000">
                      <a:schemeClr val="bg1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Icon3"/>
              <p:cNvSpPr/>
              <p:nvPr>
                <p:custDataLst>
                  <p:tags r:id="rId17"/>
                </p:custDataLst>
              </p:nvPr>
            </p:nvSpPr>
            <p:spPr>
              <a:xfrm>
                <a:off x="7311096" y="2760934"/>
                <a:ext cx="380485" cy="408197"/>
              </a:xfrm>
              <a:custGeom>
                <a:avLst/>
                <a:gdLst>
                  <a:gd name="connsiteX0" fmla="*/ 239857 w 562265"/>
                  <a:gd name="connsiteY0" fmla="*/ 83503 h 603217"/>
                  <a:gd name="connsiteX1" fmla="*/ 264648 w 562265"/>
                  <a:gd name="connsiteY1" fmla="*/ 84779 h 603217"/>
                  <a:gd name="connsiteX2" fmla="*/ 259920 w 562265"/>
                  <a:gd name="connsiteY2" fmla="*/ 97156 h 603217"/>
                  <a:gd name="connsiteX3" fmla="*/ 180308 w 562265"/>
                  <a:gd name="connsiteY3" fmla="*/ 158404 h 603217"/>
                  <a:gd name="connsiteX4" fmla="*/ 175708 w 562265"/>
                  <a:gd name="connsiteY4" fmla="*/ 194132 h 603217"/>
                  <a:gd name="connsiteX5" fmla="*/ 195898 w 562265"/>
                  <a:gd name="connsiteY5" fmla="*/ 204085 h 603217"/>
                  <a:gd name="connsiteX6" fmla="*/ 211488 w 562265"/>
                  <a:gd name="connsiteY6" fmla="*/ 198726 h 603217"/>
                  <a:gd name="connsiteX7" fmla="*/ 255575 w 562265"/>
                  <a:gd name="connsiteY7" fmla="*/ 164912 h 603217"/>
                  <a:gd name="connsiteX8" fmla="*/ 255575 w 562265"/>
                  <a:gd name="connsiteY8" fmla="*/ 210848 h 603217"/>
                  <a:gd name="connsiteX9" fmla="*/ 281133 w 562265"/>
                  <a:gd name="connsiteY9" fmla="*/ 236368 h 603217"/>
                  <a:gd name="connsiteX10" fmla="*/ 306690 w 562265"/>
                  <a:gd name="connsiteY10" fmla="*/ 210848 h 603217"/>
                  <a:gd name="connsiteX11" fmla="*/ 306690 w 562265"/>
                  <a:gd name="connsiteY11" fmla="*/ 164912 h 603217"/>
                  <a:gd name="connsiteX12" fmla="*/ 350649 w 562265"/>
                  <a:gd name="connsiteY12" fmla="*/ 198726 h 603217"/>
                  <a:gd name="connsiteX13" fmla="*/ 366239 w 562265"/>
                  <a:gd name="connsiteY13" fmla="*/ 204085 h 603217"/>
                  <a:gd name="connsiteX14" fmla="*/ 386557 w 562265"/>
                  <a:gd name="connsiteY14" fmla="*/ 194132 h 603217"/>
                  <a:gd name="connsiteX15" fmla="*/ 381957 w 562265"/>
                  <a:gd name="connsiteY15" fmla="*/ 158404 h 603217"/>
                  <a:gd name="connsiteX16" fmla="*/ 311802 w 562265"/>
                  <a:gd name="connsiteY16" fmla="*/ 104429 h 603217"/>
                  <a:gd name="connsiteX17" fmla="*/ 319980 w 562265"/>
                  <a:gd name="connsiteY17" fmla="*/ 83631 h 603217"/>
                  <a:gd name="connsiteX18" fmla="*/ 322280 w 562265"/>
                  <a:gd name="connsiteY18" fmla="*/ 83503 h 603217"/>
                  <a:gd name="connsiteX19" fmla="*/ 562265 w 562265"/>
                  <a:gd name="connsiteY19" fmla="*/ 322242 h 603217"/>
                  <a:gd name="connsiteX20" fmla="*/ 562265 w 562265"/>
                  <a:gd name="connsiteY20" fmla="*/ 322497 h 603217"/>
                  <a:gd name="connsiteX21" fmla="*/ 562265 w 562265"/>
                  <a:gd name="connsiteY21" fmla="*/ 322753 h 603217"/>
                  <a:gd name="connsiteX22" fmla="*/ 562265 w 562265"/>
                  <a:gd name="connsiteY22" fmla="*/ 323135 h 603217"/>
                  <a:gd name="connsiteX23" fmla="*/ 562265 w 562265"/>
                  <a:gd name="connsiteY23" fmla="*/ 323391 h 603217"/>
                  <a:gd name="connsiteX24" fmla="*/ 281133 w 562265"/>
                  <a:gd name="connsiteY24" fmla="*/ 603217 h 603217"/>
                  <a:gd name="connsiteX25" fmla="*/ 0 w 562265"/>
                  <a:gd name="connsiteY25" fmla="*/ 322497 h 603217"/>
                  <a:gd name="connsiteX26" fmla="*/ 71305 w 562265"/>
                  <a:gd name="connsiteY26" fmla="*/ 136329 h 603217"/>
                  <a:gd name="connsiteX27" fmla="*/ 239857 w 562265"/>
                  <a:gd name="connsiteY27" fmla="*/ 83503 h 603217"/>
                  <a:gd name="connsiteX28" fmla="*/ 324457 w 562265"/>
                  <a:gd name="connsiteY28" fmla="*/ 1739 h 603217"/>
                  <a:gd name="connsiteX29" fmla="*/ 339033 w 562265"/>
                  <a:gd name="connsiteY29" fmla="*/ 34774 h 603217"/>
                  <a:gd name="connsiteX30" fmla="*/ 321389 w 562265"/>
                  <a:gd name="connsiteY30" fmla="*/ 80054 h 603217"/>
                  <a:gd name="connsiteX31" fmla="*/ 319982 w 562265"/>
                  <a:gd name="connsiteY31" fmla="*/ 83625 h 603217"/>
                  <a:gd name="connsiteX32" fmla="*/ 264620 w 562265"/>
                  <a:gd name="connsiteY32" fmla="*/ 84773 h 603217"/>
                  <a:gd name="connsiteX33" fmla="*/ 291342 w 562265"/>
                  <a:gd name="connsiteY33" fmla="*/ 16279 h 603217"/>
                  <a:gd name="connsiteX34" fmla="*/ 324457 w 562265"/>
                  <a:gd name="connsiteY34" fmla="*/ 1739 h 603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62265" h="603217">
                    <a:moveTo>
                      <a:pt x="239857" y="83503"/>
                    </a:moveTo>
                    <a:cubicBezTo>
                      <a:pt x="248163" y="83503"/>
                      <a:pt x="256341" y="84013"/>
                      <a:pt x="264648" y="84779"/>
                    </a:cubicBezTo>
                    <a:lnTo>
                      <a:pt x="259920" y="97156"/>
                    </a:lnTo>
                    <a:lnTo>
                      <a:pt x="180308" y="158404"/>
                    </a:lnTo>
                    <a:cubicBezTo>
                      <a:pt x="169190" y="166953"/>
                      <a:pt x="167018" y="183031"/>
                      <a:pt x="175708" y="194132"/>
                    </a:cubicBezTo>
                    <a:cubicBezTo>
                      <a:pt x="180691" y="200640"/>
                      <a:pt x="188231" y="204085"/>
                      <a:pt x="195898" y="204085"/>
                    </a:cubicBezTo>
                    <a:cubicBezTo>
                      <a:pt x="201393" y="204085"/>
                      <a:pt x="206888" y="202298"/>
                      <a:pt x="211488" y="198726"/>
                    </a:cubicBezTo>
                    <a:lnTo>
                      <a:pt x="255575" y="164912"/>
                    </a:lnTo>
                    <a:lnTo>
                      <a:pt x="255575" y="210848"/>
                    </a:lnTo>
                    <a:cubicBezTo>
                      <a:pt x="255575" y="224884"/>
                      <a:pt x="266948" y="236368"/>
                      <a:pt x="281133" y="236368"/>
                    </a:cubicBezTo>
                    <a:cubicBezTo>
                      <a:pt x="295189" y="236368"/>
                      <a:pt x="306690" y="224884"/>
                      <a:pt x="306690" y="210848"/>
                    </a:cubicBezTo>
                    <a:lnTo>
                      <a:pt x="306690" y="164912"/>
                    </a:lnTo>
                    <a:lnTo>
                      <a:pt x="350649" y="198726"/>
                    </a:lnTo>
                    <a:cubicBezTo>
                      <a:pt x="355377" y="202298"/>
                      <a:pt x="360872" y="204085"/>
                      <a:pt x="366239" y="204085"/>
                    </a:cubicBezTo>
                    <a:cubicBezTo>
                      <a:pt x="373906" y="204085"/>
                      <a:pt x="381446" y="200640"/>
                      <a:pt x="386557" y="194132"/>
                    </a:cubicBezTo>
                    <a:cubicBezTo>
                      <a:pt x="395119" y="183031"/>
                      <a:pt x="393075" y="166953"/>
                      <a:pt x="381957" y="158404"/>
                    </a:cubicBezTo>
                    <a:lnTo>
                      <a:pt x="311802" y="104429"/>
                    </a:lnTo>
                    <a:lnTo>
                      <a:pt x="319980" y="83631"/>
                    </a:lnTo>
                    <a:cubicBezTo>
                      <a:pt x="320747" y="83503"/>
                      <a:pt x="321514" y="83503"/>
                      <a:pt x="322280" y="83503"/>
                    </a:cubicBezTo>
                    <a:cubicBezTo>
                      <a:pt x="476775" y="83503"/>
                      <a:pt x="561882" y="168357"/>
                      <a:pt x="562265" y="322242"/>
                    </a:cubicBezTo>
                    <a:cubicBezTo>
                      <a:pt x="562265" y="322370"/>
                      <a:pt x="562265" y="322370"/>
                      <a:pt x="562265" y="322497"/>
                    </a:cubicBezTo>
                    <a:cubicBezTo>
                      <a:pt x="562265" y="322497"/>
                      <a:pt x="562265" y="322625"/>
                      <a:pt x="562265" y="322753"/>
                    </a:cubicBezTo>
                    <a:cubicBezTo>
                      <a:pt x="562265" y="322880"/>
                      <a:pt x="562265" y="323008"/>
                      <a:pt x="562265" y="323135"/>
                    </a:cubicBezTo>
                    <a:cubicBezTo>
                      <a:pt x="562265" y="323263"/>
                      <a:pt x="562265" y="323391"/>
                      <a:pt x="562265" y="323391"/>
                    </a:cubicBezTo>
                    <a:cubicBezTo>
                      <a:pt x="561754" y="477786"/>
                      <a:pt x="435756" y="603217"/>
                      <a:pt x="281133" y="603217"/>
                    </a:cubicBezTo>
                    <a:cubicBezTo>
                      <a:pt x="126126" y="603217"/>
                      <a:pt x="0" y="477276"/>
                      <a:pt x="0" y="322497"/>
                    </a:cubicBezTo>
                    <a:cubicBezTo>
                      <a:pt x="0" y="239685"/>
                      <a:pt x="24024" y="177161"/>
                      <a:pt x="71305" y="136329"/>
                    </a:cubicBezTo>
                    <a:cubicBezTo>
                      <a:pt x="111942" y="101367"/>
                      <a:pt x="168679" y="83503"/>
                      <a:pt x="239857" y="83503"/>
                    </a:cubicBezTo>
                    <a:close/>
                    <a:moveTo>
                      <a:pt x="324457" y="1739"/>
                    </a:moveTo>
                    <a:cubicBezTo>
                      <a:pt x="337627" y="6841"/>
                      <a:pt x="344147" y="21637"/>
                      <a:pt x="339033" y="34774"/>
                    </a:cubicBezTo>
                    <a:lnTo>
                      <a:pt x="321389" y="80054"/>
                    </a:lnTo>
                    <a:lnTo>
                      <a:pt x="319982" y="83625"/>
                    </a:lnTo>
                    <a:lnTo>
                      <a:pt x="264620" y="84773"/>
                    </a:lnTo>
                    <a:lnTo>
                      <a:pt x="291342" y="16279"/>
                    </a:lnTo>
                    <a:cubicBezTo>
                      <a:pt x="296457" y="3142"/>
                      <a:pt x="311288" y="-3363"/>
                      <a:pt x="324457" y="1739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Medium" pitchFamily="18" charset="-122"/>
                  <a:ea typeface="阿里巴巴普惠体 Medium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cxnSp>
            <p:nvCxnSpPr>
              <p:cNvPr id="23" name="Linee3"/>
              <p:cNvCxnSpPr/>
              <p:nvPr>
                <p:custDataLst>
                  <p:tags r:id="rId18"/>
                </p:custDataLst>
              </p:nvPr>
            </p:nvCxnSpPr>
            <p:spPr>
              <a:xfrm>
                <a:off x="8110550" y="5617409"/>
                <a:ext cx="150749" cy="74839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9127349" y="2311827"/>
              <a:ext cx="2369326" cy="3778868"/>
              <a:chOff x="9127349" y="2311827"/>
              <a:chExt cx="2369326" cy="3778868"/>
            </a:xfrm>
          </p:grpSpPr>
          <p:sp>
            <p:nvSpPr>
              <p:cNvPr id="10" name="ComponentBackground4"/>
              <p:cNvSpPr/>
              <p:nvPr>
                <p:custDataLst>
                  <p:tags r:id="rId19"/>
                </p:custDataLst>
              </p:nvPr>
            </p:nvSpPr>
            <p:spPr>
              <a:xfrm>
                <a:off x="9127349" y="2311827"/>
                <a:ext cx="2369326" cy="3778868"/>
              </a:xfrm>
              <a:custGeom>
                <a:avLst/>
                <a:gdLst>
                  <a:gd name="connsiteX0" fmla="*/ 229434 w 2655076"/>
                  <a:gd name="connsiteY0" fmla="*/ 194436 h 4234614"/>
                  <a:gd name="connsiteX1" fmla="*/ 2380510 w 2655076"/>
                  <a:gd name="connsiteY1" fmla="*/ 1034 h 4234614"/>
                  <a:gd name="connsiteX2" fmla="*/ 2655076 w 2655076"/>
                  <a:gd name="connsiteY2" fmla="*/ 252473 h 4234614"/>
                  <a:gd name="connsiteX3" fmla="*/ 2648400 w 2655076"/>
                  <a:gd name="connsiteY3" fmla="*/ 3983065 h 4234614"/>
                  <a:gd name="connsiteX4" fmla="*/ 2396401 w 2655076"/>
                  <a:gd name="connsiteY4" fmla="*/ 4234614 h 4234614"/>
                  <a:gd name="connsiteX5" fmla="*/ 252000 w 2655076"/>
                  <a:gd name="connsiteY5" fmla="*/ 4234614 h 4234614"/>
                  <a:gd name="connsiteX6" fmla="*/ 0 w 2655076"/>
                  <a:gd name="connsiteY6" fmla="*/ 3982614 h 4234614"/>
                  <a:gd name="connsiteX7" fmla="*/ 0 w 2655076"/>
                  <a:gd name="connsiteY7" fmla="*/ 445423 h 4234614"/>
                  <a:gd name="connsiteX8" fmla="*/ 229434 w 2655076"/>
                  <a:gd name="connsiteY8" fmla="*/ 194436 h 4234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55076" h="4234614">
                    <a:moveTo>
                      <a:pt x="229434" y="194436"/>
                    </a:moveTo>
                    <a:lnTo>
                      <a:pt x="2380510" y="1034"/>
                    </a:lnTo>
                    <a:cubicBezTo>
                      <a:pt x="2528217" y="-12246"/>
                      <a:pt x="2655341" y="104170"/>
                      <a:pt x="2655076" y="252473"/>
                    </a:cubicBezTo>
                    <a:lnTo>
                      <a:pt x="2648400" y="3983065"/>
                    </a:lnTo>
                    <a:cubicBezTo>
                      <a:pt x="2648151" y="4122172"/>
                      <a:pt x="2535508" y="4234614"/>
                      <a:pt x="2396401" y="4234614"/>
                    </a:cubicBezTo>
                    <a:lnTo>
                      <a:pt x="252000" y="4234614"/>
                    </a:lnTo>
                    <a:cubicBezTo>
                      <a:pt x="112896" y="4234614"/>
                      <a:pt x="0" y="4121718"/>
                      <a:pt x="0" y="3982614"/>
                    </a:cubicBezTo>
                    <a:lnTo>
                      <a:pt x="0" y="445423"/>
                    </a:lnTo>
                    <a:cubicBezTo>
                      <a:pt x="0" y="315040"/>
                      <a:pt x="99574" y="206111"/>
                      <a:pt x="229434" y="194436"/>
                    </a:cubicBezTo>
                  </a:path>
                </a:pathLst>
              </a:custGeom>
              <a:solidFill>
                <a:schemeClr val="bg1"/>
              </a:solidFill>
              <a:ln>
                <a:solidFill>
                  <a:schemeClr val="accent1"/>
                </a:solidFill>
              </a:ln>
              <a:effectLst>
                <a:outerShdw blurRad="241300" dist="203200" dir="5400000" sx="98000" sy="98000" algn="t" rotWithShape="0">
                  <a:schemeClr val="accent1">
                    <a:alpha val="3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Medium" pitchFamily="18" charset="-122"/>
                  <a:ea typeface="阿里巴巴普惠体 Medium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11" name="IconBackground4"/>
              <p:cNvSpPr/>
              <p:nvPr>
                <p:custDataLst>
                  <p:tags r:id="rId20"/>
                </p:custDataLst>
              </p:nvPr>
            </p:nvSpPr>
            <p:spPr>
              <a:xfrm>
                <a:off x="9854812" y="2748200"/>
                <a:ext cx="914400" cy="1001256"/>
              </a:xfrm>
              <a:custGeom>
                <a:avLst/>
                <a:gdLst>
                  <a:gd name="connsiteX0" fmla="*/ 569898 w 914400"/>
                  <a:gd name="connsiteY0" fmla="*/ 26625 h 1001256"/>
                  <a:gd name="connsiteX1" fmla="*/ 775098 w 914400"/>
                  <a:gd name="connsiteY1" fmla="*/ 129225 h 1001256"/>
                  <a:gd name="connsiteX2" fmla="*/ 914400 w 914400"/>
                  <a:gd name="connsiteY2" fmla="*/ 354620 h 1001256"/>
                  <a:gd name="connsiteX3" fmla="*/ 914400 w 914400"/>
                  <a:gd name="connsiteY3" fmla="*/ 646635 h 1001256"/>
                  <a:gd name="connsiteX4" fmla="*/ 775098 w 914400"/>
                  <a:gd name="connsiteY4" fmla="*/ 872031 h 1001256"/>
                  <a:gd name="connsiteX5" fmla="*/ 569898 w 914400"/>
                  <a:gd name="connsiteY5" fmla="*/ 974631 h 1001256"/>
                  <a:gd name="connsiteX6" fmla="*/ 344502 w 914400"/>
                  <a:gd name="connsiteY6" fmla="*/ 974631 h 1001256"/>
                  <a:gd name="connsiteX7" fmla="*/ 139302 w 914400"/>
                  <a:gd name="connsiteY7" fmla="*/ 872031 h 1001256"/>
                  <a:gd name="connsiteX8" fmla="*/ 0 w 914400"/>
                  <a:gd name="connsiteY8" fmla="*/ 646635 h 1001256"/>
                  <a:gd name="connsiteX9" fmla="*/ 0 w 914400"/>
                  <a:gd name="connsiteY9" fmla="*/ 354620 h 1001256"/>
                  <a:gd name="connsiteX10" fmla="*/ 139302 w 914400"/>
                  <a:gd name="connsiteY10" fmla="*/ 129225 h 1001256"/>
                  <a:gd name="connsiteX11" fmla="*/ 344502 w 914400"/>
                  <a:gd name="connsiteY11" fmla="*/ 26625 h 1001256"/>
                  <a:gd name="connsiteX12" fmla="*/ 569898 w 914400"/>
                  <a:gd name="connsiteY12" fmla="*/ 26625 h 1001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14400" h="1001256">
                    <a:moveTo>
                      <a:pt x="569898" y="26625"/>
                    </a:moveTo>
                    <a:lnTo>
                      <a:pt x="775098" y="129225"/>
                    </a:lnTo>
                    <a:cubicBezTo>
                      <a:pt x="860490" y="171921"/>
                      <a:pt x="914400" y="259149"/>
                      <a:pt x="914400" y="354620"/>
                    </a:cubicBezTo>
                    <a:lnTo>
                      <a:pt x="914400" y="646635"/>
                    </a:lnTo>
                    <a:cubicBezTo>
                      <a:pt x="914400" y="742107"/>
                      <a:pt x="860490" y="829335"/>
                      <a:pt x="775098" y="872031"/>
                    </a:cubicBezTo>
                    <a:lnTo>
                      <a:pt x="569898" y="974631"/>
                    </a:lnTo>
                    <a:cubicBezTo>
                      <a:pt x="498898" y="1010131"/>
                      <a:pt x="415502" y="1010131"/>
                      <a:pt x="344502" y="974631"/>
                    </a:cubicBezTo>
                    <a:lnTo>
                      <a:pt x="139302" y="872031"/>
                    </a:lnTo>
                    <a:cubicBezTo>
                      <a:pt x="53910" y="829335"/>
                      <a:pt x="0" y="742107"/>
                      <a:pt x="0" y="646635"/>
                    </a:cubicBezTo>
                    <a:lnTo>
                      <a:pt x="0" y="354620"/>
                    </a:lnTo>
                    <a:cubicBezTo>
                      <a:pt x="0" y="259149"/>
                      <a:pt x="53910" y="171921"/>
                      <a:pt x="139302" y="129225"/>
                    </a:cubicBezTo>
                    <a:lnTo>
                      <a:pt x="344502" y="26625"/>
                    </a:lnTo>
                    <a:cubicBezTo>
                      <a:pt x="415502" y="-8875"/>
                      <a:pt x="498898" y="-8875"/>
                      <a:pt x="569898" y="26625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Medium" pitchFamily="18" charset="-122"/>
                  <a:ea typeface="阿里巴巴普惠体 Medium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cxnSp>
            <p:nvCxnSpPr>
              <p:cNvPr id="12" name="Line4"/>
              <p:cNvCxnSpPr/>
              <p:nvPr>
                <p:custDataLst>
                  <p:tags r:id="rId21"/>
                </p:custDataLst>
              </p:nvPr>
            </p:nvCxnSpPr>
            <p:spPr>
              <a:xfrm>
                <a:off x="9564752" y="5697010"/>
                <a:ext cx="1494521" cy="0"/>
              </a:xfrm>
              <a:prstGeom prst="line">
                <a:avLst/>
              </a:prstGeom>
              <a:ln w="22225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4"/>
              <p:cNvSpPr txBox="1"/>
              <p:nvPr>
                <p:custDataLst>
                  <p:tags r:id="rId22"/>
                </p:custDataLst>
              </p:nvPr>
            </p:nvSpPr>
            <p:spPr>
              <a:xfrm flipH="1">
                <a:off x="9311923" y="4636774"/>
                <a:ext cx="2001520" cy="474133"/>
              </a:xfrm>
              <a:prstGeom prst="rect">
                <a:avLst/>
              </a:prstGeom>
              <a:noFill/>
            </p:spPr>
            <p:txBody>
              <a:bodyPr wrap="square" rtlCol="0">
                <a:normAutofit/>
              </a:bodyPr>
              <a:lstStyle/>
              <a:p>
                <a:pPr algn="just">
                  <a:lnSpc>
                    <a:spcPct val="170000"/>
                  </a:lnSpc>
                </a:pPr>
                <a:r>
                  <a:rPr lang="zh-CN" altLang="en-US" sz="1000" b="1" dirty="0">
                    <a:latin typeface="阿里巴巴普惠体 Medium" pitchFamily="18" charset="-122"/>
                    <a:ea typeface="阿里巴巴普惠体 Medium" pitchFamily="18" charset="-122"/>
                    <a:sym typeface="思源宋体 CN" panose="02020400000000000000" pitchFamily="18" charset="-122"/>
                  </a:rPr>
                  <a:t>足爪位移：</a:t>
                </a:r>
                <a:r>
                  <a:rPr lang="en-US" altLang="zh-CN" sz="1000" b="1" dirty="0">
                    <a:latin typeface="阿里巴巴普惠体 Medium" pitchFamily="18" charset="-122"/>
                    <a:ea typeface="阿里巴巴普惠体 Medium" pitchFamily="18" charset="-122"/>
                    <a:sym typeface="思源宋体 CN" panose="02020400000000000000" pitchFamily="18" charset="-122"/>
                  </a:rPr>
                  <a:t>100mm</a:t>
                </a:r>
                <a:endParaRPr lang="en-US" altLang="zh-CN" sz="1000" b="1" dirty="0">
                  <a:latin typeface="阿里巴巴普惠体 Medium" pitchFamily="18" charset="-122"/>
                  <a:ea typeface="阿里巴巴普惠体 Medium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15" name="Icon4"/>
              <p:cNvSpPr/>
              <p:nvPr>
                <p:custDataLst>
                  <p:tags r:id="rId23"/>
                </p:custDataLst>
              </p:nvPr>
            </p:nvSpPr>
            <p:spPr>
              <a:xfrm>
                <a:off x="10087248" y="3024404"/>
                <a:ext cx="449528" cy="448848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  <a:gd name="connsiteX53" fmla="*/ 373273 h 605239"/>
                  <a:gd name="connsiteY53" fmla="*/ 373273 h 605239"/>
                  <a:gd name="connsiteX54" fmla="*/ 373273 h 605239"/>
                  <a:gd name="connsiteY54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607639" h="606722">
                    <a:moveTo>
                      <a:pt x="263280" y="569605"/>
                    </a:moveTo>
                    <a:cubicBezTo>
                      <a:pt x="276541" y="571559"/>
                      <a:pt x="290070" y="572624"/>
                      <a:pt x="303776" y="572624"/>
                    </a:cubicBezTo>
                    <a:cubicBezTo>
                      <a:pt x="317571" y="572624"/>
                      <a:pt x="331099" y="571559"/>
                      <a:pt x="344360" y="569605"/>
                    </a:cubicBezTo>
                    <a:cubicBezTo>
                      <a:pt x="342580" y="590383"/>
                      <a:pt x="325047" y="606722"/>
                      <a:pt x="303776" y="606722"/>
                    </a:cubicBezTo>
                    <a:cubicBezTo>
                      <a:pt x="282593" y="606722"/>
                      <a:pt x="265060" y="590383"/>
                      <a:pt x="263280" y="569605"/>
                    </a:cubicBezTo>
                    <a:close/>
                    <a:moveTo>
                      <a:pt x="520845" y="462910"/>
                    </a:moveTo>
                    <a:cubicBezTo>
                      <a:pt x="534463" y="478833"/>
                      <a:pt x="533662" y="502852"/>
                      <a:pt x="518620" y="517886"/>
                    </a:cubicBezTo>
                    <a:cubicBezTo>
                      <a:pt x="510966" y="525536"/>
                      <a:pt x="500730" y="529806"/>
                      <a:pt x="489872" y="529806"/>
                    </a:cubicBezTo>
                    <a:cubicBezTo>
                      <a:pt x="480081" y="529806"/>
                      <a:pt x="470914" y="526426"/>
                      <a:pt x="463615" y="520110"/>
                    </a:cubicBezTo>
                    <a:cubicBezTo>
                      <a:pt x="485421" y="504008"/>
                      <a:pt x="504736" y="484705"/>
                      <a:pt x="520845" y="462910"/>
                    </a:cubicBezTo>
                    <a:close/>
                    <a:moveTo>
                      <a:pt x="86705" y="462910"/>
                    </a:moveTo>
                    <a:cubicBezTo>
                      <a:pt x="102814" y="484705"/>
                      <a:pt x="122218" y="504008"/>
                      <a:pt x="144024" y="520110"/>
                    </a:cubicBezTo>
                    <a:cubicBezTo>
                      <a:pt x="136726" y="526337"/>
                      <a:pt x="127469" y="529806"/>
                      <a:pt x="117767" y="529806"/>
                    </a:cubicBezTo>
                    <a:cubicBezTo>
                      <a:pt x="106909" y="529806"/>
                      <a:pt x="96673" y="525536"/>
                      <a:pt x="89019" y="517886"/>
                    </a:cubicBezTo>
                    <a:cubicBezTo>
                      <a:pt x="73977" y="502852"/>
                      <a:pt x="73176" y="478833"/>
                      <a:pt x="86705" y="462910"/>
                    </a:cubicBezTo>
                    <a:close/>
                    <a:moveTo>
                      <a:pt x="570451" y="262856"/>
                    </a:moveTo>
                    <a:cubicBezTo>
                      <a:pt x="591269" y="264634"/>
                      <a:pt x="607639" y="282152"/>
                      <a:pt x="607639" y="303316"/>
                    </a:cubicBezTo>
                    <a:cubicBezTo>
                      <a:pt x="607639" y="324569"/>
                      <a:pt x="591269" y="342087"/>
                      <a:pt x="570451" y="343865"/>
                    </a:cubicBezTo>
                    <a:cubicBezTo>
                      <a:pt x="572409" y="330615"/>
                      <a:pt x="573476" y="317099"/>
                      <a:pt x="573476" y="303316"/>
                    </a:cubicBezTo>
                    <a:cubicBezTo>
                      <a:pt x="573476" y="289622"/>
                      <a:pt x="572409" y="276106"/>
                      <a:pt x="570451" y="262856"/>
                    </a:cubicBezTo>
                    <a:close/>
                    <a:moveTo>
                      <a:pt x="37188" y="262856"/>
                    </a:moveTo>
                    <a:cubicBezTo>
                      <a:pt x="35142" y="276106"/>
                      <a:pt x="34163" y="289622"/>
                      <a:pt x="34163" y="303316"/>
                    </a:cubicBezTo>
                    <a:cubicBezTo>
                      <a:pt x="34163" y="317099"/>
                      <a:pt x="35142" y="330615"/>
                      <a:pt x="37188" y="343865"/>
                    </a:cubicBezTo>
                    <a:cubicBezTo>
                      <a:pt x="16370" y="342087"/>
                      <a:pt x="0" y="324569"/>
                      <a:pt x="0" y="303316"/>
                    </a:cubicBezTo>
                    <a:cubicBezTo>
                      <a:pt x="0" y="282152"/>
                      <a:pt x="16370" y="264634"/>
                      <a:pt x="37188" y="262856"/>
                    </a:cubicBezTo>
                    <a:close/>
                    <a:moveTo>
                      <a:pt x="303820" y="124478"/>
                    </a:moveTo>
                    <a:cubicBezTo>
                      <a:pt x="402751" y="124478"/>
                      <a:pt x="482951" y="204567"/>
                      <a:pt x="482951" y="303362"/>
                    </a:cubicBezTo>
                    <a:cubicBezTo>
                      <a:pt x="482951" y="402157"/>
                      <a:pt x="402751" y="482246"/>
                      <a:pt x="303820" y="482246"/>
                    </a:cubicBezTo>
                    <a:cubicBezTo>
                      <a:pt x="204889" y="482246"/>
                      <a:pt x="124689" y="402157"/>
                      <a:pt x="124689" y="303362"/>
                    </a:cubicBezTo>
                    <a:cubicBezTo>
                      <a:pt x="124689" y="204567"/>
                      <a:pt x="204889" y="124478"/>
                      <a:pt x="303820" y="124478"/>
                    </a:cubicBezTo>
                    <a:close/>
                    <a:moveTo>
                      <a:pt x="303740" y="100594"/>
                    </a:moveTo>
                    <a:cubicBezTo>
                      <a:pt x="191865" y="100594"/>
                      <a:pt x="100726" y="191601"/>
                      <a:pt x="100726" y="303316"/>
                    </a:cubicBezTo>
                    <a:cubicBezTo>
                      <a:pt x="100726" y="415120"/>
                      <a:pt x="191865" y="506038"/>
                      <a:pt x="303740" y="506038"/>
                    </a:cubicBezTo>
                    <a:cubicBezTo>
                      <a:pt x="415705" y="506038"/>
                      <a:pt x="506754" y="415120"/>
                      <a:pt x="506754" y="303316"/>
                    </a:cubicBezTo>
                    <a:cubicBezTo>
                      <a:pt x="506754" y="191601"/>
                      <a:pt x="415705" y="100594"/>
                      <a:pt x="303740" y="100594"/>
                    </a:cubicBezTo>
                    <a:close/>
                    <a:moveTo>
                      <a:pt x="489872" y="76987"/>
                    </a:moveTo>
                    <a:cubicBezTo>
                      <a:pt x="500730" y="76987"/>
                      <a:pt x="510966" y="81164"/>
                      <a:pt x="518620" y="88895"/>
                    </a:cubicBezTo>
                    <a:cubicBezTo>
                      <a:pt x="533662" y="103913"/>
                      <a:pt x="534463" y="127906"/>
                      <a:pt x="520845" y="143813"/>
                    </a:cubicBezTo>
                    <a:cubicBezTo>
                      <a:pt x="504736" y="122041"/>
                      <a:pt x="485421" y="102669"/>
                      <a:pt x="463615" y="86584"/>
                    </a:cubicBezTo>
                    <a:cubicBezTo>
                      <a:pt x="470914" y="80364"/>
                      <a:pt x="480081" y="76987"/>
                      <a:pt x="489872" y="76987"/>
                    </a:cubicBezTo>
                    <a:close/>
                    <a:moveTo>
                      <a:pt x="117767" y="76987"/>
                    </a:moveTo>
                    <a:cubicBezTo>
                      <a:pt x="127469" y="76987"/>
                      <a:pt x="136726" y="80364"/>
                      <a:pt x="144024" y="86584"/>
                    </a:cubicBezTo>
                    <a:cubicBezTo>
                      <a:pt x="122218" y="102669"/>
                      <a:pt x="102814" y="122041"/>
                      <a:pt x="86705" y="143813"/>
                    </a:cubicBezTo>
                    <a:cubicBezTo>
                      <a:pt x="73176" y="127906"/>
                      <a:pt x="73977" y="103913"/>
                      <a:pt x="89019" y="88895"/>
                    </a:cubicBezTo>
                    <a:cubicBezTo>
                      <a:pt x="96673" y="81164"/>
                      <a:pt x="106909" y="76987"/>
                      <a:pt x="117767" y="76987"/>
                    </a:cubicBezTo>
                    <a:close/>
                    <a:moveTo>
                      <a:pt x="303740" y="57934"/>
                    </a:moveTo>
                    <a:cubicBezTo>
                      <a:pt x="439291" y="57934"/>
                      <a:pt x="549564" y="168049"/>
                      <a:pt x="549564" y="303316"/>
                    </a:cubicBezTo>
                    <a:cubicBezTo>
                      <a:pt x="549564" y="438672"/>
                      <a:pt x="439291" y="548787"/>
                      <a:pt x="303740" y="548787"/>
                    </a:cubicBezTo>
                    <a:cubicBezTo>
                      <a:pt x="168279" y="548787"/>
                      <a:pt x="58005" y="438672"/>
                      <a:pt x="58005" y="303316"/>
                    </a:cubicBezTo>
                    <a:cubicBezTo>
                      <a:pt x="58005" y="168049"/>
                      <a:pt x="168279" y="57934"/>
                      <a:pt x="303740" y="57934"/>
                    </a:cubicBezTo>
                    <a:close/>
                    <a:moveTo>
                      <a:pt x="303776" y="0"/>
                    </a:moveTo>
                    <a:cubicBezTo>
                      <a:pt x="325047" y="0"/>
                      <a:pt x="342580" y="16339"/>
                      <a:pt x="344360" y="37117"/>
                    </a:cubicBezTo>
                    <a:cubicBezTo>
                      <a:pt x="331099" y="35075"/>
                      <a:pt x="317571" y="34098"/>
                      <a:pt x="303776" y="34098"/>
                    </a:cubicBezTo>
                    <a:cubicBezTo>
                      <a:pt x="290070" y="34098"/>
                      <a:pt x="276541" y="35075"/>
                      <a:pt x="263280" y="37117"/>
                    </a:cubicBezTo>
                    <a:cubicBezTo>
                      <a:pt x="265060" y="16339"/>
                      <a:pt x="282593" y="0"/>
                      <a:pt x="3037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Medium" pitchFamily="18" charset="-122"/>
                  <a:ea typeface="阿里巴巴普惠体 Medium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cxnSp>
            <p:nvCxnSpPr>
              <p:cNvPr id="16" name="Linee4"/>
              <p:cNvCxnSpPr/>
              <p:nvPr>
                <p:custDataLst>
                  <p:tags r:id="rId24"/>
                </p:custDataLst>
              </p:nvPr>
            </p:nvCxnSpPr>
            <p:spPr>
              <a:xfrm>
                <a:off x="10913286" y="5617409"/>
                <a:ext cx="150749" cy="74839"/>
              </a:xfrm>
              <a:prstGeom prst="line">
                <a:avLst/>
              </a:prstGeom>
              <a:ln w="22225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8" name="文本框 37"/>
          <p:cNvSpPr txBox="1"/>
          <p:nvPr/>
        </p:nvSpPr>
        <p:spPr>
          <a:xfrm>
            <a:off x="756920" y="468630"/>
            <a:ext cx="25171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ZCY-9</a:t>
            </a:r>
            <a:r>
              <a:rPr lang="zh-CN" altLang="en-US" sz="20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阻车器参数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汉仪大宋简" pitchFamily="49" charset="-122"/>
              <a:ea typeface="汉仪大宋简" pitchFamily="49" charset="-122"/>
              <a:sym typeface="思源宋体 CN" panose="02020400000000000000" pitchFamily="18" charset="-122"/>
            </a:endParaRPr>
          </a:p>
        </p:txBody>
      </p:sp>
      <p:pic>
        <p:nvPicPr>
          <p:cNvPr id="2" name="图片 1" descr="阻车器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778375" y="2665730"/>
            <a:ext cx="1697355" cy="1697355"/>
          </a:xfrm>
          <a:prstGeom prst="rect">
            <a:avLst/>
          </a:prstGeom>
        </p:spPr>
      </p:pic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1981202"/>
            <a:ext cx="9144000" cy="31622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1" name="任意多边形: 形状 20"/>
          <p:cNvSpPr/>
          <p:nvPr/>
        </p:nvSpPr>
        <p:spPr>
          <a:xfrm>
            <a:off x="0" y="4614864"/>
            <a:ext cx="9144000" cy="745663"/>
          </a:xfrm>
          <a:custGeom>
            <a:avLst/>
            <a:gdLst>
              <a:gd name="connsiteX0" fmla="*/ 6096000 w 12192000"/>
              <a:gd name="connsiteY0" fmla="*/ 0 h 1081026"/>
              <a:gd name="connsiteX1" fmla="*/ 12141509 w 12192000"/>
              <a:gd name="connsiteY1" fmla="*/ 374802 h 1081026"/>
              <a:gd name="connsiteX2" fmla="*/ 12192000 w 12192000"/>
              <a:gd name="connsiteY2" fmla="*/ 383117 h 1081026"/>
              <a:gd name="connsiteX3" fmla="*/ 12192000 w 12192000"/>
              <a:gd name="connsiteY3" fmla="*/ 1081026 h 1081026"/>
              <a:gd name="connsiteX4" fmla="*/ 0 w 12192000"/>
              <a:gd name="connsiteY4" fmla="*/ 1081026 h 1081026"/>
              <a:gd name="connsiteX5" fmla="*/ 0 w 12192000"/>
              <a:gd name="connsiteY5" fmla="*/ 383117 h 1081026"/>
              <a:gd name="connsiteX6" fmla="*/ 50492 w 12192000"/>
              <a:gd name="connsiteY6" fmla="*/ 374802 h 1081026"/>
              <a:gd name="connsiteX7" fmla="*/ 6096000 w 12192000"/>
              <a:gd name="connsiteY7" fmla="*/ 0 h 108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081026">
                <a:moveTo>
                  <a:pt x="6096000" y="0"/>
                </a:moveTo>
                <a:cubicBezTo>
                  <a:pt x="8456918" y="0"/>
                  <a:pt x="10594328" y="143230"/>
                  <a:pt x="12141509" y="374802"/>
                </a:cubicBezTo>
                <a:lnTo>
                  <a:pt x="12192000" y="383117"/>
                </a:lnTo>
                <a:lnTo>
                  <a:pt x="12192000" y="1081026"/>
                </a:lnTo>
                <a:lnTo>
                  <a:pt x="0" y="1081026"/>
                </a:lnTo>
                <a:lnTo>
                  <a:pt x="0" y="383117"/>
                </a:lnTo>
                <a:lnTo>
                  <a:pt x="50492" y="374802"/>
                </a:lnTo>
                <a:cubicBezTo>
                  <a:pt x="1597672" y="143230"/>
                  <a:pt x="3735082" y="0"/>
                  <a:pt x="6096000" y="0"/>
                </a:cubicBezTo>
                <a:close/>
              </a:path>
            </a:pathLst>
          </a:custGeom>
          <a:gradFill flip="none" rotWithShape="1">
            <a:gsLst>
              <a:gs pos="0">
                <a:srgbClr val="FFFFFF">
                  <a:alpha val="51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"/>
            </p:custDataLst>
          </p:nvPr>
        </p:nvSpPr>
        <p:spPr>
          <a:xfrm>
            <a:off x="1114428" y="2906221"/>
            <a:ext cx="2057399" cy="553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cs typeface="+mn-ea"/>
                <a:sym typeface="思源宋体 CN" panose="02020400000000000000" pitchFamily="18" charset="-122"/>
              </a:rPr>
              <a:t>矿井运输</a:t>
            </a:r>
            <a:r>
              <a:rPr lang="en-US" altLang="zh-CN" sz="1200" b="1" dirty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cs typeface="+mn-ea"/>
                <a:sym typeface="思源宋体 CN" panose="02020400000000000000" pitchFamily="18" charset="-122"/>
              </a:rPr>
              <a:t>‌</a:t>
            </a:r>
            <a:r>
              <a:rPr lang="zh-CN" altLang="en-US" sz="1200" b="1" dirty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cs typeface="+mn-ea"/>
                <a:sym typeface="思源宋体 CN" panose="02020400000000000000" pitchFamily="18" charset="-122"/>
              </a:rPr>
              <a:t>：防止矿车自溜，保障矿井运输安全。</a:t>
            </a:r>
            <a:endParaRPr lang="zh-CN" altLang="en-US" sz="1200" b="1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cs typeface="+mn-ea"/>
              <a:sym typeface="思源宋体 CN" panose="02020400000000000000" pitchFamily="18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"/>
            </p:custDataLst>
          </p:nvPr>
        </p:nvSpPr>
        <p:spPr>
          <a:xfrm>
            <a:off x="5972178" y="2906221"/>
            <a:ext cx="2057399" cy="1107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cs typeface="+mn-ea"/>
                <a:sym typeface="思源宋体 CN" panose="02020400000000000000" pitchFamily="18" charset="-122"/>
              </a:rPr>
              <a:t>轨道车辆管理</a:t>
            </a:r>
            <a:r>
              <a:rPr lang="en-US" altLang="zh-CN" sz="1200" b="1" dirty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cs typeface="+mn-ea"/>
                <a:sym typeface="思源宋体 CN" panose="02020400000000000000" pitchFamily="18" charset="-122"/>
              </a:rPr>
              <a:t>‌</a:t>
            </a:r>
            <a:r>
              <a:rPr lang="zh-CN" altLang="en-US" sz="1200" b="1" dirty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cs typeface="+mn-ea"/>
                <a:sym typeface="思源宋体 CN" panose="02020400000000000000" pitchFamily="18" charset="-122"/>
              </a:rPr>
              <a:t>：在矿山、工厂等需要轨道运输的场所，用于控制车辆通行和防止非法闯入。</a:t>
            </a:r>
            <a:endParaRPr lang="zh-CN" altLang="en-US" sz="1200" b="1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cs typeface="+mn-ea"/>
              <a:sym typeface="思源宋体 CN" panose="02020400000000000000" pitchFamily="18" charset="-122"/>
            </a:endParaRPr>
          </a:p>
        </p:txBody>
      </p:sp>
      <p:sp>
        <p:nvSpPr>
          <p:cNvPr id="10" name="椭圆 9"/>
          <p:cNvSpPr/>
          <p:nvPr>
            <p:custDataLst>
              <p:tags r:id="rId3"/>
            </p:custDataLst>
          </p:nvPr>
        </p:nvSpPr>
        <p:spPr>
          <a:xfrm>
            <a:off x="3524250" y="2309813"/>
            <a:ext cx="2095500" cy="20955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6" name="椭圆 25"/>
          <p:cNvSpPr/>
          <p:nvPr>
            <p:custDataLst>
              <p:tags r:id="rId4"/>
            </p:custDataLst>
          </p:nvPr>
        </p:nvSpPr>
        <p:spPr>
          <a:xfrm>
            <a:off x="3733800" y="2519363"/>
            <a:ext cx="1676400" cy="1676400"/>
          </a:xfrm>
          <a:prstGeom prst="ellipse">
            <a:avLst/>
          </a:prstGeom>
          <a:blipFill dpi="0" rotWithShape="1">
            <a:blip r:embed="rId5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973705" y="1260475"/>
            <a:ext cx="33559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ZCY-9</a:t>
            </a:r>
            <a:r>
              <a:rPr lang="zh-CN" altLang="en-US" sz="20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阻车器适用范围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汉仪大宋简" pitchFamily="49" charset="-122"/>
              <a:ea typeface="汉仪大宋简" pitchFamily="49" charset="-122"/>
              <a:sym typeface="思源宋体 CN" panose="020204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3000">
        <p14:warp dir="in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/>
      <p:bldP spid="23" grpId="0"/>
      <p:bldP spid="10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 60"/>
          <p:cNvSpPr/>
          <p:nvPr/>
        </p:nvSpPr>
        <p:spPr>
          <a:xfrm>
            <a:off x="8433913" y="4446127"/>
            <a:ext cx="317659" cy="8080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243206" y="1794440"/>
            <a:ext cx="434051" cy="434051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500" dirty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243206" y="2571390"/>
            <a:ext cx="434051" cy="434051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500" dirty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243206" y="3348341"/>
            <a:ext cx="434051" cy="434051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500" dirty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600077" y="1400177"/>
            <a:ext cx="2466975" cy="2776479"/>
          </a:xfrm>
          <a:prstGeom prst="roundRect">
            <a:avLst>
              <a:gd name="adj" fmla="val 564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3819525" y="1400177"/>
            <a:ext cx="4895850" cy="2776479"/>
          </a:xfrm>
          <a:prstGeom prst="roundRect">
            <a:avLst>
              <a:gd name="adj" fmla="val 564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304927" y="981076"/>
            <a:ext cx="1057275" cy="1057275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0070C0"/>
              </a:gs>
            </a:gsLst>
            <a:lin ang="5400000" scaled="1"/>
          </a:gra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 dirty="0"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391847" y="2340964"/>
            <a:ext cx="990155" cy="990155"/>
            <a:chOff x="9512894" y="973374"/>
            <a:chExt cx="1835490" cy="1835490"/>
          </a:xfrm>
        </p:grpSpPr>
        <p:sp>
          <p:nvSpPr>
            <p:cNvPr id="29" name="椭圆 28"/>
            <p:cNvSpPr/>
            <p:nvPr/>
          </p:nvSpPr>
          <p:spPr>
            <a:xfrm>
              <a:off x="9512894" y="973374"/>
              <a:ext cx="1835490" cy="183549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500" dirty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0" name="Freeform 111"/>
            <p:cNvSpPr/>
            <p:nvPr/>
          </p:nvSpPr>
          <p:spPr bwMode="auto">
            <a:xfrm>
              <a:off x="10030524" y="1400967"/>
              <a:ext cx="800239" cy="974549"/>
            </a:xfrm>
            <a:custGeom>
              <a:avLst/>
              <a:gdLst>
                <a:gd name="T0" fmla="*/ 70580799 w 355"/>
                <a:gd name="T1" fmla="*/ 57022339 h 435"/>
                <a:gd name="T2" fmla="*/ 70580799 w 355"/>
                <a:gd name="T3" fmla="*/ 57022339 h 435"/>
                <a:gd name="T4" fmla="*/ 36310233 w 355"/>
                <a:gd name="T5" fmla="*/ 69514619 h 435"/>
                <a:gd name="T6" fmla="*/ 1835972 w 355"/>
                <a:gd name="T7" fmla="*/ 57022339 h 435"/>
                <a:gd name="T8" fmla="*/ 0 w 355"/>
                <a:gd name="T9" fmla="*/ 57022339 h 435"/>
                <a:gd name="T10" fmla="*/ 0 w 355"/>
                <a:gd name="T11" fmla="*/ 67701151 h 435"/>
                <a:gd name="T12" fmla="*/ 36310233 w 355"/>
                <a:gd name="T13" fmla="*/ 87447301 h 435"/>
                <a:gd name="T14" fmla="*/ 72212623 w 355"/>
                <a:gd name="T15" fmla="*/ 67701151 h 435"/>
                <a:gd name="T16" fmla="*/ 72212623 w 355"/>
                <a:gd name="T17" fmla="*/ 57022339 h 435"/>
                <a:gd name="T18" fmla="*/ 70580799 w 355"/>
                <a:gd name="T19" fmla="*/ 57022339 h 435"/>
                <a:gd name="T20" fmla="*/ 70580799 w 355"/>
                <a:gd name="T21" fmla="*/ 32238878 h 435"/>
                <a:gd name="T22" fmla="*/ 70580799 w 355"/>
                <a:gd name="T23" fmla="*/ 32238878 h 435"/>
                <a:gd name="T24" fmla="*/ 36310233 w 355"/>
                <a:gd name="T25" fmla="*/ 42917690 h 435"/>
                <a:gd name="T26" fmla="*/ 1835972 w 355"/>
                <a:gd name="T27" fmla="*/ 32238878 h 435"/>
                <a:gd name="T28" fmla="*/ 0 w 355"/>
                <a:gd name="T29" fmla="*/ 32238878 h 435"/>
                <a:gd name="T30" fmla="*/ 0 w 355"/>
                <a:gd name="T31" fmla="*/ 44731158 h 435"/>
                <a:gd name="T32" fmla="*/ 36310233 w 355"/>
                <a:gd name="T33" fmla="*/ 58835358 h 435"/>
                <a:gd name="T34" fmla="*/ 72212623 w 355"/>
                <a:gd name="T35" fmla="*/ 44731158 h 435"/>
                <a:gd name="T36" fmla="*/ 72212623 w 355"/>
                <a:gd name="T37" fmla="*/ 32238878 h 435"/>
                <a:gd name="T38" fmla="*/ 70580799 w 355"/>
                <a:gd name="T39" fmla="*/ 32238878 h 435"/>
                <a:gd name="T40" fmla="*/ 36310233 w 355"/>
                <a:gd name="T41" fmla="*/ 0 h 435"/>
                <a:gd name="T42" fmla="*/ 36310233 w 355"/>
                <a:gd name="T43" fmla="*/ 0 h 435"/>
                <a:gd name="T44" fmla="*/ 0 w 355"/>
                <a:gd name="T45" fmla="*/ 12492279 h 435"/>
                <a:gd name="T46" fmla="*/ 0 w 355"/>
                <a:gd name="T47" fmla="*/ 19544604 h 435"/>
                <a:gd name="T48" fmla="*/ 36310233 w 355"/>
                <a:gd name="T49" fmla="*/ 32238878 h 435"/>
                <a:gd name="T50" fmla="*/ 72212623 w 355"/>
                <a:gd name="T51" fmla="*/ 19544604 h 435"/>
                <a:gd name="T52" fmla="*/ 72212623 w 355"/>
                <a:gd name="T53" fmla="*/ 12492279 h 435"/>
                <a:gd name="T54" fmla="*/ 36310233 w 355"/>
                <a:gd name="T55" fmla="*/ 0 h 43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55" h="435">
                  <a:moveTo>
                    <a:pt x="346" y="283"/>
                  </a:moveTo>
                  <a:lnTo>
                    <a:pt x="346" y="283"/>
                  </a:lnTo>
                  <a:cubicBezTo>
                    <a:pt x="328" y="319"/>
                    <a:pt x="257" y="345"/>
                    <a:pt x="178" y="345"/>
                  </a:cubicBezTo>
                  <a:cubicBezTo>
                    <a:pt x="97" y="345"/>
                    <a:pt x="36" y="319"/>
                    <a:pt x="9" y="283"/>
                  </a:cubicBezTo>
                  <a:cubicBezTo>
                    <a:pt x="9" y="275"/>
                    <a:pt x="0" y="283"/>
                    <a:pt x="0" y="283"/>
                  </a:cubicBezTo>
                  <a:cubicBezTo>
                    <a:pt x="0" y="292"/>
                    <a:pt x="0" y="336"/>
                    <a:pt x="0" y="336"/>
                  </a:cubicBezTo>
                  <a:cubicBezTo>
                    <a:pt x="0" y="381"/>
                    <a:pt x="80" y="434"/>
                    <a:pt x="178" y="434"/>
                  </a:cubicBezTo>
                  <a:cubicBezTo>
                    <a:pt x="275" y="434"/>
                    <a:pt x="354" y="381"/>
                    <a:pt x="354" y="336"/>
                  </a:cubicBezTo>
                  <a:cubicBezTo>
                    <a:pt x="354" y="336"/>
                    <a:pt x="354" y="292"/>
                    <a:pt x="354" y="283"/>
                  </a:cubicBezTo>
                  <a:cubicBezTo>
                    <a:pt x="354" y="283"/>
                    <a:pt x="346" y="275"/>
                    <a:pt x="346" y="283"/>
                  </a:cubicBezTo>
                  <a:close/>
                  <a:moveTo>
                    <a:pt x="346" y="160"/>
                  </a:moveTo>
                  <a:lnTo>
                    <a:pt x="346" y="160"/>
                  </a:lnTo>
                  <a:cubicBezTo>
                    <a:pt x="328" y="186"/>
                    <a:pt x="257" y="213"/>
                    <a:pt x="178" y="213"/>
                  </a:cubicBezTo>
                  <a:cubicBezTo>
                    <a:pt x="97" y="213"/>
                    <a:pt x="36" y="186"/>
                    <a:pt x="9" y="160"/>
                  </a:cubicBezTo>
                  <a:cubicBezTo>
                    <a:pt x="9" y="151"/>
                    <a:pt x="0" y="160"/>
                    <a:pt x="0" y="160"/>
                  </a:cubicBezTo>
                  <a:lnTo>
                    <a:pt x="0" y="222"/>
                  </a:lnTo>
                  <a:cubicBezTo>
                    <a:pt x="0" y="257"/>
                    <a:pt x="80" y="292"/>
                    <a:pt x="178" y="292"/>
                  </a:cubicBezTo>
                  <a:cubicBezTo>
                    <a:pt x="275" y="292"/>
                    <a:pt x="354" y="257"/>
                    <a:pt x="354" y="222"/>
                  </a:cubicBezTo>
                  <a:lnTo>
                    <a:pt x="354" y="160"/>
                  </a:lnTo>
                  <a:cubicBezTo>
                    <a:pt x="354" y="160"/>
                    <a:pt x="346" y="151"/>
                    <a:pt x="346" y="160"/>
                  </a:cubicBezTo>
                  <a:close/>
                  <a:moveTo>
                    <a:pt x="178" y="0"/>
                  </a:moveTo>
                  <a:lnTo>
                    <a:pt x="178" y="0"/>
                  </a:lnTo>
                  <a:cubicBezTo>
                    <a:pt x="80" y="0"/>
                    <a:pt x="0" y="26"/>
                    <a:pt x="0" y="6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33"/>
                    <a:pt x="80" y="160"/>
                    <a:pt x="178" y="160"/>
                  </a:cubicBezTo>
                  <a:cubicBezTo>
                    <a:pt x="275" y="160"/>
                    <a:pt x="354" y="133"/>
                    <a:pt x="354" y="97"/>
                  </a:cubicBezTo>
                  <a:cubicBezTo>
                    <a:pt x="354" y="62"/>
                    <a:pt x="354" y="62"/>
                    <a:pt x="354" y="62"/>
                  </a:cubicBezTo>
                  <a:cubicBezTo>
                    <a:pt x="354" y="26"/>
                    <a:pt x="275" y="0"/>
                    <a:pt x="1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lIns="34348" tIns="17174" rIns="34348" bIns="17174" anchor="ctr"/>
            <a:lstStyle/>
            <a:p>
              <a:endParaRPr lang="zh-CN" altLang="en-US" sz="1805" dirty="0">
                <a:latin typeface="阿里巴巴普惠体 Medium" pitchFamily="18" charset="-122"/>
                <a:ea typeface="阿里巴巴普惠体 Medium" pitchFamily="18" charset="-122"/>
                <a:cs typeface="+mn-ea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645906" y="3518464"/>
            <a:ext cx="482036" cy="81986"/>
            <a:chOff x="8312072" y="2392585"/>
            <a:chExt cx="642715" cy="109315"/>
          </a:xfrm>
          <a:solidFill>
            <a:srgbClr val="002060"/>
          </a:solidFill>
        </p:grpSpPr>
        <p:sp>
          <p:nvSpPr>
            <p:cNvPr id="32" name="椭圆 31"/>
            <p:cNvSpPr/>
            <p:nvPr/>
          </p:nvSpPr>
          <p:spPr>
            <a:xfrm>
              <a:off x="8312072" y="2392585"/>
              <a:ext cx="109315" cy="1093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500" dirty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8578772" y="2392585"/>
              <a:ext cx="109315" cy="1093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500" dirty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8845472" y="2392585"/>
              <a:ext cx="109315" cy="1093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500" dirty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558158" y="1239451"/>
            <a:ext cx="553343" cy="554988"/>
            <a:chOff x="2784907" y="5343528"/>
            <a:chExt cx="558727" cy="560388"/>
          </a:xfrm>
          <a:solidFill>
            <a:schemeClr val="bg1"/>
          </a:solidFill>
        </p:grpSpPr>
        <p:sp>
          <p:nvSpPr>
            <p:cNvPr id="31" name="Freeform 100"/>
            <p:cNvSpPr>
              <a:spLocks noEditPoints="1"/>
            </p:cNvSpPr>
            <p:nvPr/>
          </p:nvSpPr>
          <p:spPr bwMode="auto">
            <a:xfrm>
              <a:off x="3123000" y="5632453"/>
              <a:ext cx="220634" cy="271463"/>
            </a:xfrm>
            <a:custGeom>
              <a:avLst/>
              <a:gdLst>
                <a:gd name="T0" fmla="*/ 75 w 76"/>
                <a:gd name="T1" fmla="*/ 20 h 93"/>
                <a:gd name="T2" fmla="*/ 74 w 76"/>
                <a:gd name="T3" fmla="*/ 20 h 93"/>
                <a:gd name="T4" fmla="*/ 68 w 76"/>
                <a:gd name="T5" fmla="*/ 21 h 93"/>
                <a:gd name="T6" fmla="*/ 39 w 76"/>
                <a:gd name="T7" fmla="*/ 1 h 93"/>
                <a:gd name="T8" fmla="*/ 38 w 76"/>
                <a:gd name="T9" fmla="*/ 0 h 93"/>
                <a:gd name="T10" fmla="*/ 37 w 76"/>
                <a:gd name="T11" fmla="*/ 1 h 93"/>
                <a:gd name="T12" fmla="*/ 8 w 76"/>
                <a:gd name="T13" fmla="*/ 21 h 93"/>
                <a:gd name="T14" fmla="*/ 1 w 76"/>
                <a:gd name="T15" fmla="*/ 20 h 93"/>
                <a:gd name="T16" fmla="*/ 0 w 76"/>
                <a:gd name="T17" fmla="*/ 20 h 93"/>
                <a:gd name="T18" fmla="*/ 0 w 76"/>
                <a:gd name="T19" fmla="*/ 21 h 93"/>
                <a:gd name="T20" fmla="*/ 9 w 76"/>
                <a:gd name="T21" fmla="*/ 68 h 93"/>
                <a:gd name="T22" fmla="*/ 30 w 76"/>
                <a:gd name="T23" fmla="*/ 87 h 93"/>
                <a:gd name="T24" fmla="*/ 37 w 76"/>
                <a:gd name="T25" fmla="*/ 93 h 93"/>
                <a:gd name="T26" fmla="*/ 38 w 76"/>
                <a:gd name="T27" fmla="*/ 93 h 93"/>
                <a:gd name="T28" fmla="*/ 39 w 76"/>
                <a:gd name="T29" fmla="*/ 93 h 93"/>
                <a:gd name="T30" fmla="*/ 46 w 76"/>
                <a:gd name="T31" fmla="*/ 87 h 93"/>
                <a:gd name="T32" fmla="*/ 67 w 76"/>
                <a:gd name="T33" fmla="*/ 68 h 93"/>
                <a:gd name="T34" fmla="*/ 76 w 76"/>
                <a:gd name="T35" fmla="*/ 21 h 93"/>
                <a:gd name="T36" fmla="*/ 75 w 76"/>
                <a:gd name="T37" fmla="*/ 20 h 93"/>
                <a:gd name="T38" fmla="*/ 49 w 76"/>
                <a:gd name="T39" fmla="*/ 62 h 93"/>
                <a:gd name="T40" fmla="*/ 25 w 76"/>
                <a:gd name="T41" fmla="*/ 62 h 93"/>
                <a:gd name="T42" fmla="*/ 21 w 76"/>
                <a:gd name="T43" fmla="*/ 58 h 93"/>
                <a:gd name="T44" fmla="*/ 25 w 76"/>
                <a:gd name="T45" fmla="*/ 54 h 93"/>
                <a:gd name="T46" fmla="*/ 49 w 76"/>
                <a:gd name="T47" fmla="*/ 54 h 93"/>
                <a:gd name="T48" fmla="*/ 54 w 76"/>
                <a:gd name="T49" fmla="*/ 58 h 93"/>
                <a:gd name="T50" fmla="*/ 49 w 76"/>
                <a:gd name="T51" fmla="*/ 62 h 93"/>
                <a:gd name="T52" fmla="*/ 54 w 76"/>
                <a:gd name="T53" fmla="*/ 45 h 93"/>
                <a:gd name="T54" fmla="*/ 21 w 76"/>
                <a:gd name="T55" fmla="*/ 45 h 93"/>
                <a:gd name="T56" fmla="*/ 17 w 76"/>
                <a:gd name="T57" fmla="*/ 41 h 93"/>
                <a:gd name="T58" fmla="*/ 21 w 76"/>
                <a:gd name="T59" fmla="*/ 37 h 93"/>
                <a:gd name="T60" fmla="*/ 54 w 76"/>
                <a:gd name="T61" fmla="*/ 37 h 93"/>
                <a:gd name="T62" fmla="*/ 58 w 76"/>
                <a:gd name="T63" fmla="*/ 41 h 93"/>
                <a:gd name="T64" fmla="*/ 54 w 76"/>
                <a:gd name="T65" fmla="*/ 4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93">
                  <a:moveTo>
                    <a:pt x="75" y="20"/>
                  </a:moveTo>
                  <a:cubicBezTo>
                    <a:pt x="75" y="20"/>
                    <a:pt x="75" y="20"/>
                    <a:pt x="74" y="20"/>
                  </a:cubicBezTo>
                  <a:cubicBezTo>
                    <a:pt x="72" y="21"/>
                    <a:pt x="70" y="21"/>
                    <a:pt x="68" y="21"/>
                  </a:cubicBezTo>
                  <a:cubicBezTo>
                    <a:pt x="50" y="21"/>
                    <a:pt x="39" y="1"/>
                    <a:pt x="39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0"/>
                    <a:pt x="37" y="0"/>
                    <a:pt x="37" y="1"/>
                  </a:cubicBezTo>
                  <a:cubicBezTo>
                    <a:pt x="37" y="1"/>
                    <a:pt x="26" y="21"/>
                    <a:pt x="8" y="21"/>
                  </a:cubicBezTo>
                  <a:cubicBezTo>
                    <a:pt x="6" y="21"/>
                    <a:pt x="3" y="21"/>
                    <a:pt x="1" y="20"/>
                  </a:cubicBezTo>
                  <a:cubicBezTo>
                    <a:pt x="1" y="20"/>
                    <a:pt x="1" y="20"/>
                    <a:pt x="0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3"/>
                    <a:pt x="3" y="57"/>
                    <a:pt x="9" y="68"/>
                  </a:cubicBezTo>
                  <a:cubicBezTo>
                    <a:pt x="16" y="81"/>
                    <a:pt x="24" y="84"/>
                    <a:pt x="30" y="87"/>
                  </a:cubicBezTo>
                  <a:cubicBezTo>
                    <a:pt x="34" y="89"/>
                    <a:pt x="36" y="90"/>
                    <a:pt x="37" y="93"/>
                  </a:cubicBezTo>
                  <a:cubicBezTo>
                    <a:pt x="37" y="93"/>
                    <a:pt x="37" y="93"/>
                    <a:pt x="38" y="93"/>
                  </a:cubicBezTo>
                  <a:cubicBezTo>
                    <a:pt x="38" y="93"/>
                    <a:pt x="39" y="93"/>
                    <a:pt x="39" y="93"/>
                  </a:cubicBezTo>
                  <a:cubicBezTo>
                    <a:pt x="39" y="90"/>
                    <a:pt x="42" y="89"/>
                    <a:pt x="46" y="87"/>
                  </a:cubicBezTo>
                  <a:cubicBezTo>
                    <a:pt x="52" y="84"/>
                    <a:pt x="60" y="81"/>
                    <a:pt x="67" y="68"/>
                  </a:cubicBezTo>
                  <a:cubicBezTo>
                    <a:pt x="73" y="57"/>
                    <a:pt x="75" y="23"/>
                    <a:pt x="76" y="21"/>
                  </a:cubicBezTo>
                  <a:cubicBezTo>
                    <a:pt x="76" y="21"/>
                    <a:pt x="75" y="21"/>
                    <a:pt x="75" y="20"/>
                  </a:cubicBezTo>
                  <a:close/>
                  <a:moveTo>
                    <a:pt x="49" y="62"/>
                  </a:moveTo>
                  <a:cubicBezTo>
                    <a:pt x="25" y="62"/>
                    <a:pt x="25" y="62"/>
                    <a:pt x="25" y="62"/>
                  </a:cubicBezTo>
                  <a:cubicBezTo>
                    <a:pt x="23" y="62"/>
                    <a:pt x="21" y="61"/>
                    <a:pt x="21" y="58"/>
                  </a:cubicBezTo>
                  <a:cubicBezTo>
                    <a:pt x="21" y="56"/>
                    <a:pt x="23" y="54"/>
                    <a:pt x="25" y="54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52" y="54"/>
                    <a:pt x="54" y="56"/>
                    <a:pt x="54" y="58"/>
                  </a:cubicBezTo>
                  <a:cubicBezTo>
                    <a:pt x="54" y="61"/>
                    <a:pt x="52" y="62"/>
                    <a:pt x="49" y="62"/>
                  </a:cubicBezTo>
                  <a:close/>
                  <a:moveTo>
                    <a:pt x="54" y="45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19" y="45"/>
                    <a:pt x="17" y="43"/>
                    <a:pt x="17" y="41"/>
                  </a:cubicBezTo>
                  <a:cubicBezTo>
                    <a:pt x="17" y="39"/>
                    <a:pt x="19" y="37"/>
                    <a:pt x="21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6" y="37"/>
                    <a:pt x="58" y="39"/>
                    <a:pt x="58" y="41"/>
                  </a:cubicBezTo>
                  <a:cubicBezTo>
                    <a:pt x="58" y="43"/>
                    <a:pt x="56" y="45"/>
                    <a:pt x="5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 dirty="0"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5" name="Freeform 101"/>
            <p:cNvSpPr>
              <a:spLocks noEditPoints="1"/>
            </p:cNvSpPr>
            <p:nvPr/>
          </p:nvSpPr>
          <p:spPr bwMode="auto">
            <a:xfrm>
              <a:off x="2784907" y="5343528"/>
              <a:ext cx="488886" cy="493713"/>
            </a:xfrm>
            <a:custGeom>
              <a:avLst/>
              <a:gdLst>
                <a:gd name="T0" fmla="*/ 111 w 168"/>
                <a:gd name="T1" fmla="*/ 113 h 169"/>
                <a:gd name="T2" fmla="*/ 117 w 168"/>
                <a:gd name="T3" fmla="*/ 111 h 169"/>
                <a:gd name="T4" fmla="*/ 118 w 168"/>
                <a:gd name="T5" fmla="*/ 111 h 169"/>
                <a:gd name="T6" fmla="*/ 119 w 168"/>
                <a:gd name="T7" fmla="*/ 111 h 169"/>
                <a:gd name="T8" fmla="*/ 124 w 168"/>
                <a:gd name="T9" fmla="*/ 112 h 169"/>
                <a:gd name="T10" fmla="*/ 146 w 168"/>
                <a:gd name="T11" fmla="*/ 96 h 169"/>
                <a:gd name="T12" fmla="*/ 154 w 168"/>
                <a:gd name="T13" fmla="*/ 91 h 169"/>
                <a:gd name="T14" fmla="*/ 162 w 168"/>
                <a:gd name="T15" fmla="*/ 96 h 169"/>
                <a:gd name="T16" fmla="*/ 166 w 168"/>
                <a:gd name="T17" fmla="*/ 102 h 169"/>
                <a:gd name="T18" fmla="*/ 168 w 168"/>
                <a:gd name="T19" fmla="*/ 85 h 169"/>
                <a:gd name="T20" fmla="*/ 84 w 168"/>
                <a:gd name="T21" fmla="*/ 0 h 169"/>
                <a:gd name="T22" fmla="*/ 0 w 168"/>
                <a:gd name="T23" fmla="*/ 85 h 169"/>
                <a:gd name="T24" fmla="*/ 84 w 168"/>
                <a:gd name="T25" fmla="*/ 169 h 169"/>
                <a:gd name="T26" fmla="*/ 115 w 168"/>
                <a:gd name="T27" fmla="*/ 163 h 169"/>
                <a:gd name="T28" fmla="*/ 108 w 168"/>
                <a:gd name="T29" fmla="*/ 121 h 169"/>
                <a:gd name="T30" fmla="*/ 111 w 168"/>
                <a:gd name="T31" fmla="*/ 113 h 169"/>
                <a:gd name="T32" fmla="*/ 88 w 168"/>
                <a:gd name="T33" fmla="*/ 129 h 169"/>
                <a:gd name="T34" fmla="*/ 88 w 168"/>
                <a:gd name="T35" fmla="*/ 144 h 169"/>
                <a:gd name="T36" fmla="*/ 79 w 168"/>
                <a:gd name="T37" fmla="*/ 144 h 169"/>
                <a:gd name="T38" fmla="*/ 79 w 168"/>
                <a:gd name="T39" fmla="*/ 129 h 169"/>
                <a:gd name="T40" fmla="*/ 57 w 168"/>
                <a:gd name="T41" fmla="*/ 123 h 169"/>
                <a:gd name="T42" fmla="*/ 60 w 168"/>
                <a:gd name="T43" fmla="*/ 113 h 169"/>
                <a:gd name="T44" fmla="*/ 81 w 168"/>
                <a:gd name="T45" fmla="*/ 120 h 169"/>
                <a:gd name="T46" fmla="*/ 98 w 168"/>
                <a:gd name="T47" fmla="*/ 105 h 169"/>
                <a:gd name="T48" fmla="*/ 82 w 168"/>
                <a:gd name="T49" fmla="*/ 88 h 169"/>
                <a:gd name="T50" fmla="*/ 58 w 168"/>
                <a:gd name="T51" fmla="*/ 63 h 169"/>
                <a:gd name="T52" fmla="*/ 80 w 168"/>
                <a:gd name="T53" fmla="*/ 40 h 169"/>
                <a:gd name="T54" fmla="*/ 80 w 168"/>
                <a:gd name="T55" fmla="*/ 26 h 169"/>
                <a:gd name="T56" fmla="*/ 89 w 168"/>
                <a:gd name="T57" fmla="*/ 26 h 169"/>
                <a:gd name="T58" fmla="*/ 89 w 168"/>
                <a:gd name="T59" fmla="*/ 40 h 169"/>
                <a:gd name="T60" fmla="*/ 108 w 168"/>
                <a:gd name="T61" fmla="*/ 45 h 169"/>
                <a:gd name="T62" fmla="*/ 104 w 168"/>
                <a:gd name="T63" fmla="*/ 54 h 169"/>
                <a:gd name="T64" fmla="*/ 86 w 168"/>
                <a:gd name="T65" fmla="*/ 49 h 169"/>
                <a:gd name="T66" fmla="*/ 71 w 168"/>
                <a:gd name="T67" fmla="*/ 62 h 169"/>
                <a:gd name="T68" fmla="*/ 88 w 168"/>
                <a:gd name="T69" fmla="*/ 78 h 169"/>
                <a:gd name="T70" fmla="*/ 111 w 168"/>
                <a:gd name="T71" fmla="*/ 104 h 169"/>
                <a:gd name="T72" fmla="*/ 88 w 168"/>
                <a:gd name="T73" fmla="*/ 12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8" h="169">
                  <a:moveTo>
                    <a:pt x="111" y="113"/>
                  </a:moveTo>
                  <a:cubicBezTo>
                    <a:pt x="113" y="112"/>
                    <a:pt x="115" y="111"/>
                    <a:pt x="117" y="111"/>
                  </a:cubicBezTo>
                  <a:cubicBezTo>
                    <a:pt x="118" y="111"/>
                    <a:pt x="118" y="111"/>
                    <a:pt x="118" y="111"/>
                  </a:cubicBezTo>
                  <a:cubicBezTo>
                    <a:pt x="119" y="111"/>
                    <a:pt x="119" y="111"/>
                    <a:pt x="119" y="111"/>
                  </a:cubicBezTo>
                  <a:cubicBezTo>
                    <a:pt x="121" y="112"/>
                    <a:pt x="122" y="112"/>
                    <a:pt x="124" y="112"/>
                  </a:cubicBezTo>
                  <a:cubicBezTo>
                    <a:pt x="137" y="112"/>
                    <a:pt x="146" y="96"/>
                    <a:pt x="146" y="96"/>
                  </a:cubicBezTo>
                  <a:cubicBezTo>
                    <a:pt x="147" y="93"/>
                    <a:pt x="150" y="91"/>
                    <a:pt x="154" y="91"/>
                  </a:cubicBezTo>
                  <a:cubicBezTo>
                    <a:pt x="157" y="91"/>
                    <a:pt x="160" y="93"/>
                    <a:pt x="162" y="96"/>
                  </a:cubicBezTo>
                  <a:cubicBezTo>
                    <a:pt x="162" y="96"/>
                    <a:pt x="164" y="99"/>
                    <a:pt x="166" y="102"/>
                  </a:cubicBezTo>
                  <a:cubicBezTo>
                    <a:pt x="168" y="96"/>
                    <a:pt x="168" y="91"/>
                    <a:pt x="168" y="85"/>
                  </a:cubicBezTo>
                  <a:cubicBezTo>
                    <a:pt x="168" y="38"/>
                    <a:pt x="130" y="0"/>
                    <a:pt x="84" y="0"/>
                  </a:cubicBezTo>
                  <a:cubicBezTo>
                    <a:pt x="37" y="0"/>
                    <a:pt x="0" y="38"/>
                    <a:pt x="0" y="85"/>
                  </a:cubicBezTo>
                  <a:cubicBezTo>
                    <a:pt x="0" y="131"/>
                    <a:pt x="37" y="169"/>
                    <a:pt x="84" y="169"/>
                  </a:cubicBezTo>
                  <a:cubicBezTo>
                    <a:pt x="95" y="169"/>
                    <a:pt x="105" y="167"/>
                    <a:pt x="115" y="163"/>
                  </a:cubicBezTo>
                  <a:cubicBezTo>
                    <a:pt x="110" y="149"/>
                    <a:pt x="108" y="126"/>
                    <a:pt x="108" y="121"/>
                  </a:cubicBezTo>
                  <a:cubicBezTo>
                    <a:pt x="108" y="118"/>
                    <a:pt x="109" y="115"/>
                    <a:pt x="111" y="113"/>
                  </a:cubicBezTo>
                  <a:close/>
                  <a:moveTo>
                    <a:pt x="88" y="129"/>
                  </a:moveTo>
                  <a:cubicBezTo>
                    <a:pt x="88" y="144"/>
                    <a:pt x="88" y="144"/>
                    <a:pt x="88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1" y="129"/>
                    <a:pt x="62" y="127"/>
                    <a:pt x="57" y="12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66" y="117"/>
                    <a:pt x="73" y="120"/>
                    <a:pt x="81" y="120"/>
                  </a:cubicBezTo>
                  <a:cubicBezTo>
                    <a:pt x="91" y="120"/>
                    <a:pt x="98" y="114"/>
                    <a:pt x="98" y="105"/>
                  </a:cubicBezTo>
                  <a:cubicBezTo>
                    <a:pt x="98" y="97"/>
                    <a:pt x="93" y="93"/>
                    <a:pt x="82" y="88"/>
                  </a:cubicBezTo>
                  <a:cubicBezTo>
                    <a:pt x="67" y="83"/>
                    <a:pt x="58" y="76"/>
                    <a:pt x="58" y="63"/>
                  </a:cubicBezTo>
                  <a:cubicBezTo>
                    <a:pt x="58" y="51"/>
                    <a:pt x="67" y="42"/>
                    <a:pt x="80" y="40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9" y="26"/>
                    <a:pt x="89" y="26"/>
                    <a:pt x="89" y="26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98" y="40"/>
                    <a:pt x="103" y="42"/>
                    <a:pt x="108" y="45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1" y="52"/>
                    <a:pt x="95" y="49"/>
                    <a:pt x="86" y="49"/>
                  </a:cubicBezTo>
                  <a:cubicBezTo>
                    <a:pt x="75" y="49"/>
                    <a:pt x="71" y="56"/>
                    <a:pt x="71" y="62"/>
                  </a:cubicBezTo>
                  <a:cubicBezTo>
                    <a:pt x="71" y="69"/>
                    <a:pt x="76" y="73"/>
                    <a:pt x="88" y="78"/>
                  </a:cubicBezTo>
                  <a:cubicBezTo>
                    <a:pt x="103" y="84"/>
                    <a:pt x="111" y="92"/>
                    <a:pt x="111" y="104"/>
                  </a:cubicBezTo>
                  <a:cubicBezTo>
                    <a:pt x="111" y="116"/>
                    <a:pt x="103" y="126"/>
                    <a:pt x="88" y="1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 dirty="0"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2819400" y="374015"/>
            <a:ext cx="20224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ZCY-9</a:t>
            </a:r>
            <a:r>
              <a:rPr lang="zh-CN" altLang="en-US" sz="20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阻车器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汉仪大宋简" pitchFamily="49" charset="-122"/>
              <a:ea typeface="汉仪大宋简" pitchFamily="49" charset="-122"/>
              <a:sym typeface="思源宋体 CN" panose="02020400000000000000" pitchFamily="18" charset="-122"/>
            </a:endParaRPr>
          </a:p>
        </p:txBody>
      </p:sp>
      <p:pic>
        <p:nvPicPr>
          <p:cNvPr id="2" name="图片 1" descr="阻车器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0405" y="2110740"/>
            <a:ext cx="1489710" cy="1489710"/>
          </a:xfrm>
          <a:prstGeom prst="rect">
            <a:avLst/>
          </a:prstGeom>
        </p:spPr>
      </p:pic>
      <p:pic>
        <p:nvPicPr>
          <p:cNvPr id="3" name="图片 2" descr="阻车器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900" y="2110740"/>
            <a:ext cx="1489710" cy="1489710"/>
          </a:xfrm>
          <a:prstGeom prst="rect">
            <a:avLst/>
          </a:prstGeom>
        </p:spPr>
      </p:pic>
      <p:pic>
        <p:nvPicPr>
          <p:cNvPr id="4" name="图片 3" descr="阻车器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220" y="2228215"/>
            <a:ext cx="1603375" cy="1603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3000">
        <p14:warp dir="in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19" grpId="0" animBg="1"/>
      <p:bldP spid="20" grpId="0" animBg="1"/>
      <p:bldP spid="21" grpId="0" animBg="1"/>
      <p:bldP spid="9" grpId="0" animBg="1"/>
      <p:bldP spid="23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 60"/>
          <p:cNvSpPr/>
          <p:nvPr/>
        </p:nvSpPr>
        <p:spPr>
          <a:xfrm>
            <a:off x="8433913" y="4446127"/>
            <a:ext cx="317659" cy="80805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100000">
                <a:srgbClr val="FFECB2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cxnSp>
        <p:nvCxnSpPr>
          <p:cNvPr id="19" name="Straight Connector 187"/>
          <p:cNvCxnSpPr/>
          <p:nvPr/>
        </p:nvCxnSpPr>
        <p:spPr>
          <a:xfrm>
            <a:off x="4766780" y="2227447"/>
            <a:ext cx="0" cy="2558415"/>
          </a:xfrm>
          <a:prstGeom prst="line">
            <a:avLst/>
          </a:prstGeom>
          <a:gradFill flip="none" rotWithShape="1">
            <a:gsLst>
              <a:gs pos="43000">
                <a:srgbClr val="FFCE33"/>
              </a:gs>
              <a:gs pos="100000">
                <a:srgbClr val="EEB500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0" name="Rounded Rectangle 199"/>
          <p:cNvSpPr/>
          <p:nvPr>
            <p:custDataLst>
              <p:tags r:id="rId1"/>
            </p:custDataLst>
          </p:nvPr>
        </p:nvSpPr>
        <p:spPr>
          <a:xfrm>
            <a:off x="5163185" y="2082165"/>
            <a:ext cx="3658870" cy="80772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8100000" sx="109000" sy="109000" algn="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800" dirty="0"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rPr>
              <a:t> </a:t>
            </a:r>
            <a:endParaRPr lang="en-ID" sz="1800" dirty="0"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1" name="Oval 196"/>
          <p:cNvSpPr/>
          <p:nvPr>
            <p:custDataLst>
              <p:tags r:id="rId2"/>
            </p:custDataLst>
          </p:nvPr>
        </p:nvSpPr>
        <p:spPr>
          <a:xfrm>
            <a:off x="4899660" y="2209165"/>
            <a:ext cx="676275" cy="67183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rPr>
              <a:t>01</a:t>
            </a:r>
            <a:endParaRPr 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2" name="Rounded Rectangle 201"/>
          <p:cNvSpPr/>
          <p:nvPr>
            <p:custDataLst>
              <p:tags r:id="rId3"/>
            </p:custDataLst>
          </p:nvPr>
        </p:nvSpPr>
        <p:spPr>
          <a:xfrm>
            <a:off x="5163185" y="2987040"/>
            <a:ext cx="3658870" cy="80772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8100000" sx="109000" sy="109000" algn="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800" dirty="0"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rPr>
              <a:t> </a:t>
            </a:r>
            <a:endParaRPr lang="en-ID" sz="1800" dirty="0"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3" name="Oval 203"/>
          <p:cNvSpPr/>
          <p:nvPr>
            <p:custDataLst>
              <p:tags r:id="rId4"/>
            </p:custDataLst>
          </p:nvPr>
        </p:nvSpPr>
        <p:spPr>
          <a:xfrm>
            <a:off x="4899660" y="3024505"/>
            <a:ext cx="676275" cy="67183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rPr>
              <a:t>02</a:t>
            </a:r>
            <a:endParaRPr 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575935" y="2075180"/>
            <a:ext cx="3001645" cy="882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hangingPunct="0">
              <a:lnSpc>
                <a:spcPct val="15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edium" pitchFamily="18" charset="-122"/>
                <a:ea typeface="阿里巴巴普惠体 Medium" pitchFamily="18" charset="-122"/>
                <a:cs typeface="+mn-ea"/>
                <a:sym typeface="思源宋体 CN" panose="02020400000000000000" pitchFamily="18" charset="-122"/>
              </a:rPr>
              <a:t>ZCY-9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edium" pitchFamily="18" charset="-122"/>
                <a:ea typeface="阿里巴巴普惠体 Medium" pitchFamily="18" charset="-122"/>
                <a:cs typeface="+mn-ea"/>
                <a:sym typeface="思源宋体 CN" panose="02020400000000000000" pitchFamily="18" charset="-122"/>
              </a:rPr>
              <a:t>阻车器主要用于矿井运输系统，用于防止矿车在斜巷或变坡点处自溜，山东矿安机电有限公司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edium" pitchFamily="18" charset="-122"/>
                <a:ea typeface="阿里巴巴普惠体 Medium" pitchFamily="18" charset="-122"/>
                <a:cs typeface="+mn-ea"/>
                <a:sym typeface="思源宋体 CN" panose="02020400000000000000" pitchFamily="18" charset="-122"/>
              </a:rPr>
              <a:t> 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edium" pitchFamily="18" charset="-122"/>
                <a:ea typeface="阿里巴巴普惠体 Medium" pitchFamily="18" charset="-122"/>
                <a:cs typeface="+mn-ea"/>
                <a:sym typeface="思源宋体 CN" panose="02020400000000000000" pitchFamily="18" charset="-122"/>
              </a:rPr>
              <a:t>，确保矿车在指定位置停放。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Medium" pitchFamily="18" charset="-122"/>
              <a:ea typeface="阿里巴巴普惠体 Medium" pitchFamily="18" charset="-122"/>
              <a:cs typeface="+mn-ea"/>
              <a:sym typeface="思源宋体 CN" panose="02020400000000000000" pitchFamily="18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6"/>
            </p:custDataLst>
          </p:nvPr>
        </p:nvSpPr>
        <p:spPr>
          <a:xfrm>
            <a:off x="5575300" y="2982595"/>
            <a:ext cx="3198495" cy="8077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hangingPunct="0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edium" pitchFamily="18" charset="-122"/>
                <a:ea typeface="阿里巴巴普惠体 Medium" pitchFamily="18" charset="-122"/>
                <a:cs typeface="+mn-ea"/>
                <a:sym typeface="思源宋体 CN" panose="02020400000000000000" pitchFamily="18" charset="-122"/>
              </a:rPr>
              <a:t>该设备适用于各类矿车，尤其针对斜巷提升作业，可有效阻止矿车因惯性或重力作用自行滑落，保障运输安全。适应不同轨距（如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edium" pitchFamily="18" charset="-122"/>
                <a:ea typeface="阿里巴巴普惠体 Medium" pitchFamily="18" charset="-122"/>
                <a:cs typeface="+mn-ea"/>
                <a:sym typeface="思源宋体 CN" panose="02020400000000000000" pitchFamily="18" charset="-122"/>
              </a:rPr>
              <a:t>600mm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edium" pitchFamily="18" charset="-122"/>
                <a:ea typeface="阿里巴巴普惠体 Medium" pitchFamily="18" charset="-122"/>
                <a:cs typeface="+mn-ea"/>
                <a:sym typeface="思源宋体 CN" panose="02020400000000000000" pitchFamily="18" charset="-122"/>
              </a:rPr>
              <a:t>）的矿车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Medium" pitchFamily="18" charset="-122"/>
              <a:ea typeface="阿里巴巴普惠体 Medium" pitchFamily="18" charset="-122"/>
              <a:cs typeface="+mn-ea"/>
              <a:sym typeface="思源宋体 CN" panose="02020400000000000000" pitchFamily="18" charset="-122"/>
            </a:endParaRPr>
          </a:p>
        </p:txBody>
      </p:sp>
      <p:sp>
        <p:nvSpPr>
          <p:cNvPr id="29" name="矩形: 圆角 28"/>
          <p:cNvSpPr/>
          <p:nvPr/>
        </p:nvSpPr>
        <p:spPr>
          <a:xfrm>
            <a:off x="3914140" y="2161540"/>
            <a:ext cx="456565" cy="1535430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500" dirty="0" smtClean="0">
                <a:solidFill>
                  <a:schemeClr val="bg1"/>
                </a:solidFill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rPr>
              <a:t>用途</a:t>
            </a:r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572617" y="1715486"/>
            <a:ext cx="190500" cy="190500"/>
          </a:xfrm>
          <a:prstGeom prst="ellipse">
            <a:avLst/>
          </a:prstGeom>
          <a:solidFill>
            <a:srgbClr val="96D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790228" y="3350624"/>
            <a:ext cx="891540" cy="89154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987315" y="1403122"/>
            <a:ext cx="2647425" cy="264742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92259" y="1343196"/>
            <a:ext cx="385429" cy="385429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3435459" y="3910048"/>
            <a:ext cx="179689" cy="179689"/>
          </a:xfrm>
          <a:prstGeom prst="ellipse">
            <a:avLst/>
          </a:prstGeom>
          <a:solidFill>
            <a:srgbClr val="96D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1340012" y="1755819"/>
            <a:ext cx="1942031" cy="1942031"/>
          </a:xfrm>
          <a:prstGeom prst="ellipse">
            <a:avLst/>
          </a:prstGeom>
          <a:blipFill dpi="0" rotWithShape="1">
            <a:blip r:embed="rId7" cstate="screen"/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500" dirty="0">
              <a:solidFill>
                <a:schemeClr val="bg1"/>
              </a:solidFill>
              <a:latin typeface="阿里巴巴普惠体 Medium" pitchFamily="18" charset="-122"/>
              <a:ea typeface="阿里巴巴普惠体 Medium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89560" y="374650"/>
            <a:ext cx="33451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ZCY-9</a:t>
            </a:r>
            <a:r>
              <a:rPr lang="zh-CN" altLang="en-US" sz="2000" b="1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阻车器用途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汉仪大宋简" pitchFamily="49" charset="-122"/>
              <a:ea typeface="汉仪大宋简" pitchFamily="49" charset="-122"/>
              <a:sym typeface="思源宋体 CN" panose="020204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3000">
        <p14:warp dir="in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20" grpId="0" bldLvl="0" animBg="1"/>
      <p:bldP spid="21" grpId="0" bldLvl="0" animBg="1"/>
      <p:bldP spid="22" grpId="0" bldLvl="0" animBg="1"/>
      <p:bldP spid="23" grpId="0" bldLvl="0" animBg="1"/>
      <p:bldP spid="26" grpId="0"/>
      <p:bldP spid="27" grpId="0"/>
      <p:bldP spid="29" grpId="0" bldLvl="0" animBg="1"/>
      <p:bldP spid="30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-2108201" y="505715"/>
            <a:ext cx="9754513" cy="413206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100000">
                <a:srgbClr val="0070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15"/>
          </a:p>
        </p:txBody>
      </p:sp>
      <p:sp>
        <p:nvSpPr>
          <p:cNvPr id="14" name="椭圆 13"/>
          <p:cNvSpPr/>
          <p:nvPr/>
        </p:nvSpPr>
        <p:spPr>
          <a:xfrm>
            <a:off x="4189811" y="-139303"/>
            <a:ext cx="5282803" cy="5282803"/>
          </a:xfrm>
          <a:prstGeom prst="ellipse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15"/>
          </a:p>
        </p:txBody>
      </p:sp>
      <p:sp>
        <p:nvSpPr>
          <p:cNvPr id="13" name="圆角矩形 12"/>
          <p:cNvSpPr/>
          <p:nvPr/>
        </p:nvSpPr>
        <p:spPr>
          <a:xfrm>
            <a:off x="-1871663" y="800099"/>
            <a:ext cx="9315450" cy="35433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15"/>
          </a:p>
        </p:txBody>
      </p:sp>
      <p:sp>
        <p:nvSpPr>
          <p:cNvPr id="15" name="椭圆 14"/>
          <p:cNvSpPr/>
          <p:nvPr/>
        </p:nvSpPr>
        <p:spPr>
          <a:xfrm>
            <a:off x="4688980" y="359867"/>
            <a:ext cx="4284465" cy="4284465"/>
          </a:xfrm>
          <a:prstGeom prst="ellipse">
            <a:avLst/>
          </a:prstGeom>
          <a:solidFill>
            <a:schemeClr val="bg1">
              <a:alpha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15"/>
          </a:p>
        </p:txBody>
      </p:sp>
      <p:sp>
        <p:nvSpPr>
          <p:cNvPr id="16" name="椭圆 15"/>
          <p:cNvSpPr/>
          <p:nvPr/>
        </p:nvSpPr>
        <p:spPr>
          <a:xfrm>
            <a:off x="5922056" y="1662595"/>
            <a:ext cx="1818308" cy="1818308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0070C0"/>
              </a:gs>
            </a:gsLst>
            <a:lin ang="5400000" scaled="1"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15"/>
          </a:p>
        </p:txBody>
      </p:sp>
      <p:sp>
        <p:nvSpPr>
          <p:cNvPr id="17" name="文本框 16"/>
          <p:cNvSpPr txBox="1"/>
          <p:nvPr/>
        </p:nvSpPr>
        <p:spPr>
          <a:xfrm>
            <a:off x="510213" y="1700209"/>
            <a:ext cx="53000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大宋简" pitchFamily="49" charset="-122"/>
                <a:ea typeface="汉仪大宋简" pitchFamily="49" charset="-122"/>
                <a:sym typeface="思源宋体 CN" panose="02020400000000000000" pitchFamily="18" charset="-122"/>
              </a:rPr>
              <a:t>谢谢观看</a:t>
            </a:r>
            <a:endParaRPr lang="zh-CN" altLang="en-US" sz="8800" spc="-300" dirty="0">
              <a:solidFill>
                <a:schemeClr val="tx1">
                  <a:lumMod val="85000"/>
                  <a:lumOff val="15000"/>
                </a:schemeClr>
              </a:solidFill>
              <a:latin typeface="汉仪大宋简" pitchFamily="49" charset="-122"/>
              <a:ea typeface="汉仪大宋简" pitchFamily="49" charset="-122"/>
              <a:sym typeface="思源宋体 CN" panose="02020400000000000000" pitchFamily="18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425433" y="2112324"/>
            <a:ext cx="870719" cy="873308"/>
            <a:chOff x="2784907" y="5343528"/>
            <a:chExt cx="558727" cy="560388"/>
          </a:xfrm>
          <a:solidFill>
            <a:schemeClr val="bg1"/>
          </a:solidFill>
        </p:grpSpPr>
        <p:sp>
          <p:nvSpPr>
            <p:cNvPr id="24" name="Freeform 100"/>
            <p:cNvSpPr>
              <a:spLocks noEditPoints="1"/>
            </p:cNvSpPr>
            <p:nvPr/>
          </p:nvSpPr>
          <p:spPr bwMode="auto">
            <a:xfrm>
              <a:off x="3123000" y="5632453"/>
              <a:ext cx="220634" cy="271463"/>
            </a:xfrm>
            <a:custGeom>
              <a:avLst/>
              <a:gdLst>
                <a:gd name="T0" fmla="*/ 75 w 76"/>
                <a:gd name="T1" fmla="*/ 20 h 93"/>
                <a:gd name="T2" fmla="*/ 74 w 76"/>
                <a:gd name="T3" fmla="*/ 20 h 93"/>
                <a:gd name="T4" fmla="*/ 68 w 76"/>
                <a:gd name="T5" fmla="*/ 21 h 93"/>
                <a:gd name="T6" fmla="*/ 39 w 76"/>
                <a:gd name="T7" fmla="*/ 1 h 93"/>
                <a:gd name="T8" fmla="*/ 38 w 76"/>
                <a:gd name="T9" fmla="*/ 0 h 93"/>
                <a:gd name="T10" fmla="*/ 37 w 76"/>
                <a:gd name="T11" fmla="*/ 1 h 93"/>
                <a:gd name="T12" fmla="*/ 8 w 76"/>
                <a:gd name="T13" fmla="*/ 21 h 93"/>
                <a:gd name="T14" fmla="*/ 1 w 76"/>
                <a:gd name="T15" fmla="*/ 20 h 93"/>
                <a:gd name="T16" fmla="*/ 0 w 76"/>
                <a:gd name="T17" fmla="*/ 20 h 93"/>
                <a:gd name="T18" fmla="*/ 0 w 76"/>
                <a:gd name="T19" fmla="*/ 21 h 93"/>
                <a:gd name="T20" fmla="*/ 9 w 76"/>
                <a:gd name="T21" fmla="*/ 68 h 93"/>
                <a:gd name="T22" fmla="*/ 30 w 76"/>
                <a:gd name="T23" fmla="*/ 87 h 93"/>
                <a:gd name="T24" fmla="*/ 37 w 76"/>
                <a:gd name="T25" fmla="*/ 93 h 93"/>
                <a:gd name="T26" fmla="*/ 38 w 76"/>
                <a:gd name="T27" fmla="*/ 93 h 93"/>
                <a:gd name="T28" fmla="*/ 39 w 76"/>
                <a:gd name="T29" fmla="*/ 93 h 93"/>
                <a:gd name="T30" fmla="*/ 46 w 76"/>
                <a:gd name="T31" fmla="*/ 87 h 93"/>
                <a:gd name="T32" fmla="*/ 67 w 76"/>
                <a:gd name="T33" fmla="*/ 68 h 93"/>
                <a:gd name="T34" fmla="*/ 76 w 76"/>
                <a:gd name="T35" fmla="*/ 21 h 93"/>
                <a:gd name="T36" fmla="*/ 75 w 76"/>
                <a:gd name="T37" fmla="*/ 20 h 93"/>
                <a:gd name="T38" fmla="*/ 49 w 76"/>
                <a:gd name="T39" fmla="*/ 62 h 93"/>
                <a:gd name="T40" fmla="*/ 25 w 76"/>
                <a:gd name="T41" fmla="*/ 62 h 93"/>
                <a:gd name="T42" fmla="*/ 21 w 76"/>
                <a:gd name="T43" fmla="*/ 58 h 93"/>
                <a:gd name="T44" fmla="*/ 25 w 76"/>
                <a:gd name="T45" fmla="*/ 54 h 93"/>
                <a:gd name="T46" fmla="*/ 49 w 76"/>
                <a:gd name="T47" fmla="*/ 54 h 93"/>
                <a:gd name="T48" fmla="*/ 54 w 76"/>
                <a:gd name="T49" fmla="*/ 58 h 93"/>
                <a:gd name="T50" fmla="*/ 49 w 76"/>
                <a:gd name="T51" fmla="*/ 62 h 93"/>
                <a:gd name="T52" fmla="*/ 54 w 76"/>
                <a:gd name="T53" fmla="*/ 45 h 93"/>
                <a:gd name="T54" fmla="*/ 21 w 76"/>
                <a:gd name="T55" fmla="*/ 45 h 93"/>
                <a:gd name="T56" fmla="*/ 17 w 76"/>
                <a:gd name="T57" fmla="*/ 41 h 93"/>
                <a:gd name="T58" fmla="*/ 21 w 76"/>
                <a:gd name="T59" fmla="*/ 37 h 93"/>
                <a:gd name="T60" fmla="*/ 54 w 76"/>
                <a:gd name="T61" fmla="*/ 37 h 93"/>
                <a:gd name="T62" fmla="*/ 58 w 76"/>
                <a:gd name="T63" fmla="*/ 41 h 93"/>
                <a:gd name="T64" fmla="*/ 54 w 76"/>
                <a:gd name="T65" fmla="*/ 4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93">
                  <a:moveTo>
                    <a:pt x="75" y="20"/>
                  </a:moveTo>
                  <a:cubicBezTo>
                    <a:pt x="75" y="20"/>
                    <a:pt x="75" y="20"/>
                    <a:pt x="74" y="20"/>
                  </a:cubicBezTo>
                  <a:cubicBezTo>
                    <a:pt x="72" y="21"/>
                    <a:pt x="70" y="21"/>
                    <a:pt x="68" y="21"/>
                  </a:cubicBezTo>
                  <a:cubicBezTo>
                    <a:pt x="50" y="21"/>
                    <a:pt x="39" y="1"/>
                    <a:pt x="39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0"/>
                    <a:pt x="37" y="0"/>
                    <a:pt x="37" y="1"/>
                  </a:cubicBezTo>
                  <a:cubicBezTo>
                    <a:pt x="37" y="1"/>
                    <a:pt x="26" y="21"/>
                    <a:pt x="8" y="21"/>
                  </a:cubicBezTo>
                  <a:cubicBezTo>
                    <a:pt x="6" y="21"/>
                    <a:pt x="3" y="21"/>
                    <a:pt x="1" y="20"/>
                  </a:cubicBezTo>
                  <a:cubicBezTo>
                    <a:pt x="1" y="20"/>
                    <a:pt x="1" y="20"/>
                    <a:pt x="0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3"/>
                    <a:pt x="3" y="57"/>
                    <a:pt x="9" y="68"/>
                  </a:cubicBezTo>
                  <a:cubicBezTo>
                    <a:pt x="16" y="81"/>
                    <a:pt x="24" y="84"/>
                    <a:pt x="30" y="87"/>
                  </a:cubicBezTo>
                  <a:cubicBezTo>
                    <a:pt x="34" y="89"/>
                    <a:pt x="36" y="90"/>
                    <a:pt x="37" y="93"/>
                  </a:cubicBezTo>
                  <a:cubicBezTo>
                    <a:pt x="37" y="93"/>
                    <a:pt x="37" y="93"/>
                    <a:pt x="38" y="93"/>
                  </a:cubicBezTo>
                  <a:cubicBezTo>
                    <a:pt x="38" y="93"/>
                    <a:pt x="39" y="93"/>
                    <a:pt x="39" y="93"/>
                  </a:cubicBezTo>
                  <a:cubicBezTo>
                    <a:pt x="39" y="90"/>
                    <a:pt x="42" y="89"/>
                    <a:pt x="46" y="87"/>
                  </a:cubicBezTo>
                  <a:cubicBezTo>
                    <a:pt x="52" y="84"/>
                    <a:pt x="60" y="81"/>
                    <a:pt x="67" y="68"/>
                  </a:cubicBezTo>
                  <a:cubicBezTo>
                    <a:pt x="73" y="57"/>
                    <a:pt x="75" y="23"/>
                    <a:pt x="76" y="21"/>
                  </a:cubicBezTo>
                  <a:cubicBezTo>
                    <a:pt x="76" y="21"/>
                    <a:pt x="75" y="21"/>
                    <a:pt x="75" y="20"/>
                  </a:cubicBezTo>
                  <a:close/>
                  <a:moveTo>
                    <a:pt x="49" y="62"/>
                  </a:moveTo>
                  <a:cubicBezTo>
                    <a:pt x="25" y="62"/>
                    <a:pt x="25" y="62"/>
                    <a:pt x="25" y="62"/>
                  </a:cubicBezTo>
                  <a:cubicBezTo>
                    <a:pt x="23" y="62"/>
                    <a:pt x="21" y="61"/>
                    <a:pt x="21" y="58"/>
                  </a:cubicBezTo>
                  <a:cubicBezTo>
                    <a:pt x="21" y="56"/>
                    <a:pt x="23" y="54"/>
                    <a:pt x="25" y="54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52" y="54"/>
                    <a:pt x="54" y="56"/>
                    <a:pt x="54" y="58"/>
                  </a:cubicBezTo>
                  <a:cubicBezTo>
                    <a:pt x="54" y="61"/>
                    <a:pt x="52" y="62"/>
                    <a:pt x="49" y="62"/>
                  </a:cubicBezTo>
                  <a:close/>
                  <a:moveTo>
                    <a:pt x="54" y="45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19" y="45"/>
                    <a:pt x="17" y="43"/>
                    <a:pt x="17" y="41"/>
                  </a:cubicBezTo>
                  <a:cubicBezTo>
                    <a:pt x="17" y="39"/>
                    <a:pt x="19" y="37"/>
                    <a:pt x="21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6" y="37"/>
                    <a:pt x="58" y="39"/>
                    <a:pt x="58" y="41"/>
                  </a:cubicBezTo>
                  <a:cubicBezTo>
                    <a:pt x="58" y="43"/>
                    <a:pt x="56" y="45"/>
                    <a:pt x="5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 dirty="0"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25" name="Freeform 101"/>
            <p:cNvSpPr>
              <a:spLocks noEditPoints="1"/>
            </p:cNvSpPr>
            <p:nvPr/>
          </p:nvSpPr>
          <p:spPr bwMode="auto">
            <a:xfrm>
              <a:off x="2784907" y="5343528"/>
              <a:ext cx="488886" cy="493713"/>
            </a:xfrm>
            <a:custGeom>
              <a:avLst/>
              <a:gdLst>
                <a:gd name="T0" fmla="*/ 111 w 168"/>
                <a:gd name="T1" fmla="*/ 113 h 169"/>
                <a:gd name="T2" fmla="*/ 117 w 168"/>
                <a:gd name="T3" fmla="*/ 111 h 169"/>
                <a:gd name="T4" fmla="*/ 118 w 168"/>
                <a:gd name="T5" fmla="*/ 111 h 169"/>
                <a:gd name="T6" fmla="*/ 119 w 168"/>
                <a:gd name="T7" fmla="*/ 111 h 169"/>
                <a:gd name="T8" fmla="*/ 124 w 168"/>
                <a:gd name="T9" fmla="*/ 112 h 169"/>
                <a:gd name="T10" fmla="*/ 146 w 168"/>
                <a:gd name="T11" fmla="*/ 96 h 169"/>
                <a:gd name="T12" fmla="*/ 154 w 168"/>
                <a:gd name="T13" fmla="*/ 91 h 169"/>
                <a:gd name="T14" fmla="*/ 162 w 168"/>
                <a:gd name="T15" fmla="*/ 96 h 169"/>
                <a:gd name="T16" fmla="*/ 166 w 168"/>
                <a:gd name="T17" fmla="*/ 102 h 169"/>
                <a:gd name="T18" fmla="*/ 168 w 168"/>
                <a:gd name="T19" fmla="*/ 85 h 169"/>
                <a:gd name="T20" fmla="*/ 84 w 168"/>
                <a:gd name="T21" fmla="*/ 0 h 169"/>
                <a:gd name="T22" fmla="*/ 0 w 168"/>
                <a:gd name="T23" fmla="*/ 85 h 169"/>
                <a:gd name="T24" fmla="*/ 84 w 168"/>
                <a:gd name="T25" fmla="*/ 169 h 169"/>
                <a:gd name="T26" fmla="*/ 115 w 168"/>
                <a:gd name="T27" fmla="*/ 163 h 169"/>
                <a:gd name="T28" fmla="*/ 108 w 168"/>
                <a:gd name="T29" fmla="*/ 121 h 169"/>
                <a:gd name="T30" fmla="*/ 111 w 168"/>
                <a:gd name="T31" fmla="*/ 113 h 169"/>
                <a:gd name="T32" fmla="*/ 88 w 168"/>
                <a:gd name="T33" fmla="*/ 129 h 169"/>
                <a:gd name="T34" fmla="*/ 88 w 168"/>
                <a:gd name="T35" fmla="*/ 144 h 169"/>
                <a:gd name="T36" fmla="*/ 79 w 168"/>
                <a:gd name="T37" fmla="*/ 144 h 169"/>
                <a:gd name="T38" fmla="*/ 79 w 168"/>
                <a:gd name="T39" fmla="*/ 129 h 169"/>
                <a:gd name="T40" fmla="*/ 57 w 168"/>
                <a:gd name="T41" fmla="*/ 123 h 169"/>
                <a:gd name="T42" fmla="*/ 60 w 168"/>
                <a:gd name="T43" fmla="*/ 113 h 169"/>
                <a:gd name="T44" fmla="*/ 81 w 168"/>
                <a:gd name="T45" fmla="*/ 120 h 169"/>
                <a:gd name="T46" fmla="*/ 98 w 168"/>
                <a:gd name="T47" fmla="*/ 105 h 169"/>
                <a:gd name="T48" fmla="*/ 82 w 168"/>
                <a:gd name="T49" fmla="*/ 88 h 169"/>
                <a:gd name="T50" fmla="*/ 58 w 168"/>
                <a:gd name="T51" fmla="*/ 63 h 169"/>
                <a:gd name="T52" fmla="*/ 80 w 168"/>
                <a:gd name="T53" fmla="*/ 40 h 169"/>
                <a:gd name="T54" fmla="*/ 80 w 168"/>
                <a:gd name="T55" fmla="*/ 26 h 169"/>
                <a:gd name="T56" fmla="*/ 89 w 168"/>
                <a:gd name="T57" fmla="*/ 26 h 169"/>
                <a:gd name="T58" fmla="*/ 89 w 168"/>
                <a:gd name="T59" fmla="*/ 40 h 169"/>
                <a:gd name="T60" fmla="*/ 108 w 168"/>
                <a:gd name="T61" fmla="*/ 45 h 169"/>
                <a:gd name="T62" fmla="*/ 104 w 168"/>
                <a:gd name="T63" fmla="*/ 54 h 169"/>
                <a:gd name="T64" fmla="*/ 86 w 168"/>
                <a:gd name="T65" fmla="*/ 49 h 169"/>
                <a:gd name="T66" fmla="*/ 71 w 168"/>
                <a:gd name="T67" fmla="*/ 62 h 169"/>
                <a:gd name="T68" fmla="*/ 88 w 168"/>
                <a:gd name="T69" fmla="*/ 78 h 169"/>
                <a:gd name="T70" fmla="*/ 111 w 168"/>
                <a:gd name="T71" fmla="*/ 104 h 169"/>
                <a:gd name="T72" fmla="*/ 88 w 168"/>
                <a:gd name="T73" fmla="*/ 12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8" h="169">
                  <a:moveTo>
                    <a:pt x="111" y="113"/>
                  </a:moveTo>
                  <a:cubicBezTo>
                    <a:pt x="113" y="112"/>
                    <a:pt x="115" y="111"/>
                    <a:pt x="117" y="111"/>
                  </a:cubicBezTo>
                  <a:cubicBezTo>
                    <a:pt x="118" y="111"/>
                    <a:pt x="118" y="111"/>
                    <a:pt x="118" y="111"/>
                  </a:cubicBezTo>
                  <a:cubicBezTo>
                    <a:pt x="119" y="111"/>
                    <a:pt x="119" y="111"/>
                    <a:pt x="119" y="111"/>
                  </a:cubicBezTo>
                  <a:cubicBezTo>
                    <a:pt x="121" y="112"/>
                    <a:pt x="122" y="112"/>
                    <a:pt x="124" y="112"/>
                  </a:cubicBezTo>
                  <a:cubicBezTo>
                    <a:pt x="137" y="112"/>
                    <a:pt x="146" y="96"/>
                    <a:pt x="146" y="96"/>
                  </a:cubicBezTo>
                  <a:cubicBezTo>
                    <a:pt x="147" y="93"/>
                    <a:pt x="150" y="91"/>
                    <a:pt x="154" y="91"/>
                  </a:cubicBezTo>
                  <a:cubicBezTo>
                    <a:pt x="157" y="91"/>
                    <a:pt x="160" y="93"/>
                    <a:pt x="162" y="96"/>
                  </a:cubicBezTo>
                  <a:cubicBezTo>
                    <a:pt x="162" y="96"/>
                    <a:pt x="164" y="99"/>
                    <a:pt x="166" y="102"/>
                  </a:cubicBezTo>
                  <a:cubicBezTo>
                    <a:pt x="168" y="96"/>
                    <a:pt x="168" y="91"/>
                    <a:pt x="168" y="85"/>
                  </a:cubicBezTo>
                  <a:cubicBezTo>
                    <a:pt x="168" y="38"/>
                    <a:pt x="130" y="0"/>
                    <a:pt x="84" y="0"/>
                  </a:cubicBezTo>
                  <a:cubicBezTo>
                    <a:pt x="37" y="0"/>
                    <a:pt x="0" y="38"/>
                    <a:pt x="0" y="85"/>
                  </a:cubicBezTo>
                  <a:cubicBezTo>
                    <a:pt x="0" y="131"/>
                    <a:pt x="37" y="169"/>
                    <a:pt x="84" y="169"/>
                  </a:cubicBezTo>
                  <a:cubicBezTo>
                    <a:pt x="95" y="169"/>
                    <a:pt x="105" y="167"/>
                    <a:pt x="115" y="163"/>
                  </a:cubicBezTo>
                  <a:cubicBezTo>
                    <a:pt x="110" y="149"/>
                    <a:pt x="108" y="126"/>
                    <a:pt x="108" y="121"/>
                  </a:cubicBezTo>
                  <a:cubicBezTo>
                    <a:pt x="108" y="118"/>
                    <a:pt x="109" y="115"/>
                    <a:pt x="111" y="113"/>
                  </a:cubicBezTo>
                  <a:close/>
                  <a:moveTo>
                    <a:pt x="88" y="129"/>
                  </a:moveTo>
                  <a:cubicBezTo>
                    <a:pt x="88" y="144"/>
                    <a:pt x="88" y="144"/>
                    <a:pt x="88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1" y="129"/>
                    <a:pt x="62" y="127"/>
                    <a:pt x="57" y="12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66" y="117"/>
                    <a:pt x="73" y="120"/>
                    <a:pt x="81" y="120"/>
                  </a:cubicBezTo>
                  <a:cubicBezTo>
                    <a:pt x="91" y="120"/>
                    <a:pt x="98" y="114"/>
                    <a:pt x="98" y="105"/>
                  </a:cubicBezTo>
                  <a:cubicBezTo>
                    <a:pt x="98" y="97"/>
                    <a:pt x="93" y="93"/>
                    <a:pt x="82" y="88"/>
                  </a:cubicBezTo>
                  <a:cubicBezTo>
                    <a:pt x="67" y="83"/>
                    <a:pt x="58" y="76"/>
                    <a:pt x="58" y="63"/>
                  </a:cubicBezTo>
                  <a:cubicBezTo>
                    <a:pt x="58" y="51"/>
                    <a:pt x="67" y="42"/>
                    <a:pt x="80" y="40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9" y="26"/>
                    <a:pt x="89" y="26"/>
                    <a:pt x="89" y="26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98" y="40"/>
                    <a:pt x="103" y="42"/>
                    <a:pt x="108" y="45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1" y="52"/>
                    <a:pt x="95" y="49"/>
                    <a:pt x="86" y="49"/>
                  </a:cubicBezTo>
                  <a:cubicBezTo>
                    <a:pt x="75" y="49"/>
                    <a:pt x="71" y="56"/>
                    <a:pt x="71" y="62"/>
                  </a:cubicBezTo>
                  <a:cubicBezTo>
                    <a:pt x="71" y="69"/>
                    <a:pt x="76" y="73"/>
                    <a:pt x="88" y="78"/>
                  </a:cubicBezTo>
                  <a:cubicBezTo>
                    <a:pt x="103" y="84"/>
                    <a:pt x="111" y="92"/>
                    <a:pt x="111" y="104"/>
                  </a:cubicBezTo>
                  <a:cubicBezTo>
                    <a:pt x="111" y="116"/>
                    <a:pt x="103" y="126"/>
                    <a:pt x="88" y="1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 dirty="0">
                <a:latin typeface="阿里巴巴普惠体 Medium" pitchFamily="18" charset="-122"/>
                <a:ea typeface="阿里巴巴普惠体 Medium" pitchFamily="18" charset="-122"/>
                <a:sym typeface="思源宋体 CN" panose="02020400000000000000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3000">
        <p14:warp dir="in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2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3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4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5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6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7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8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9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10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11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12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13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14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15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16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17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18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19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20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21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22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23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24.xml><?xml version="1.0" encoding="utf-8"?>
<p:tagLst xmlns:p="http://schemas.openxmlformats.org/presentationml/2006/main">
  <p:tag name="KSO_WM_DIAGRAM_VIRTUALLY_FRAME" val="{&quot;height&quot;:301.63834645669283,&quot;left&quot;:0,&quot;top&quot;:103.59850393700788,&quot;width&quot;:720}"/>
</p:tagLst>
</file>

<file path=ppt/tags/tag25.xml><?xml version="1.0" encoding="utf-8"?>
<p:tagLst xmlns:p="http://schemas.openxmlformats.org/presentationml/2006/main">
  <p:tag name="ISLIDE.DIAGRAM" val="#4918805;"/>
</p:tagLst>
</file>

<file path=ppt/tags/tag26.xml><?xml version="1.0" encoding="utf-8"?>
<p:tagLst xmlns:p="http://schemas.openxmlformats.org/presentationml/2006/main">
  <p:tag name="KSO_WM_DIAGRAM_VIRTUALLY_FRAME" val="{&quot;height&quot;:165,&quot;left&quot;:87.75023622047243,&quot;top&quot;:181.87503937007872,&quot;width&quot;:544.4999212598426}"/>
</p:tagLst>
</file>

<file path=ppt/tags/tag27.xml><?xml version="1.0" encoding="utf-8"?>
<p:tagLst xmlns:p="http://schemas.openxmlformats.org/presentationml/2006/main">
  <p:tag name="KSO_WM_DIAGRAM_VIRTUALLY_FRAME" val="{&quot;height&quot;:165,&quot;left&quot;:87.75023622047243,&quot;top&quot;:181.87503937007872,&quot;width&quot;:544.4999212598426}"/>
</p:tagLst>
</file>

<file path=ppt/tags/tag28.xml><?xml version="1.0" encoding="utf-8"?>
<p:tagLst xmlns:p="http://schemas.openxmlformats.org/presentationml/2006/main">
  <p:tag name="KSO_WM_DIAGRAM_VIRTUALLY_FRAME" val="{&quot;height&quot;:165,&quot;left&quot;:87.75023622047243,&quot;top&quot;:181.87503937007872,&quot;width&quot;:544.4999212598426}"/>
</p:tagLst>
</file>

<file path=ppt/tags/tag29.xml><?xml version="1.0" encoding="utf-8"?>
<p:tagLst xmlns:p="http://schemas.openxmlformats.org/presentationml/2006/main">
  <p:tag name="KSO_WM_DIAGRAM_VIRTUALLY_FRAME" val="{&quot;height&quot;:165,&quot;left&quot;:87.75023622047243,&quot;top&quot;:181.87503937007872,&quot;width&quot;:544.4999212598426}"/>
</p:tagLst>
</file>

<file path=ppt/tags/tag30.xml><?xml version="1.0" encoding="utf-8"?>
<p:tagLst xmlns:p="http://schemas.openxmlformats.org/presentationml/2006/main">
  <p:tag name="KSO_WM_DIAGRAM_VIRTUALLY_FRAME" val="{&quot;height&quot;:151.07897637795276,&quot;left&quot;:404.49700787401576,&quot;top&quot;:176.0423622047244,&quot;width&quot;:254.10314960629916}"/>
</p:tagLst>
</file>

<file path=ppt/tags/tag31.xml><?xml version="1.0" encoding="utf-8"?>
<p:tagLst xmlns:p="http://schemas.openxmlformats.org/presentationml/2006/main">
  <p:tag name="KSO_WM_DIAGRAM_VIRTUALLY_FRAME" val="{&quot;height&quot;:151.07897637795276,&quot;left&quot;:404.49700787401576,&quot;top&quot;:176.0423622047244,&quot;width&quot;:254.10314960629916}"/>
</p:tagLst>
</file>

<file path=ppt/tags/tag32.xml><?xml version="1.0" encoding="utf-8"?>
<p:tagLst xmlns:p="http://schemas.openxmlformats.org/presentationml/2006/main">
  <p:tag name="KSO_WM_DIAGRAM_VIRTUALLY_FRAME" val="{&quot;height&quot;:151.07897637795276,&quot;left&quot;:404.49700787401576,&quot;top&quot;:176.0423622047244,&quot;width&quot;:254.10314960629916}"/>
</p:tagLst>
</file>

<file path=ppt/tags/tag33.xml><?xml version="1.0" encoding="utf-8"?>
<p:tagLst xmlns:p="http://schemas.openxmlformats.org/presentationml/2006/main">
  <p:tag name="KSO_WM_DIAGRAM_VIRTUALLY_FRAME" val="{&quot;height&quot;:151.07897637795276,&quot;left&quot;:404.49700787401576,&quot;top&quot;:176.0423622047244,&quot;width&quot;:254.10314960629916}"/>
</p:tagLst>
</file>

<file path=ppt/tags/tag34.xml><?xml version="1.0" encoding="utf-8"?>
<p:tagLst xmlns:p="http://schemas.openxmlformats.org/presentationml/2006/main">
  <p:tag name="KSO_WM_DIAGRAM_VIRTUALLY_FRAME" val="{&quot;height&quot;:151.07897637795276,&quot;left&quot;:404.49700787401576,&quot;top&quot;:176.0423622047244,&quot;width&quot;:254.10314960629916}"/>
</p:tagLst>
</file>

<file path=ppt/tags/tag35.xml><?xml version="1.0" encoding="utf-8"?>
<p:tagLst xmlns:p="http://schemas.openxmlformats.org/presentationml/2006/main">
  <p:tag name="KSO_WM_DIAGRAM_VIRTUALLY_FRAME" val="{&quot;height&quot;:151.07897637795276,&quot;left&quot;:404.49700787401576,&quot;top&quot;:176.0423622047244,&quot;width&quot;:254.10314960629916}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580</Words>
  <Application>WPS 演示</Application>
  <PresentationFormat>全屏显示(16:9)</PresentationFormat>
  <Paragraphs>77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汉仪大宋简</vt:lpstr>
      <vt:lpstr>思源宋体 CN</vt:lpstr>
      <vt:lpstr>阿里巴巴普惠体 Medium</vt:lpstr>
      <vt:lpstr>OPPOSans B</vt:lpstr>
      <vt:lpstr>等线</vt:lpstr>
      <vt:lpstr>Arial Unicode MS</vt:lpstr>
      <vt:lpstr>等线 Light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第一PPT，www.1ppt.com</dc:creator>
  <cp:keywords>www.1ppt.com</cp:keywords>
  <dc:description>第一PPT</dc:description>
  <cp:lastModifiedBy>骑着猪猪上高速</cp:lastModifiedBy>
  <cp:revision>80</cp:revision>
  <dcterms:created xsi:type="dcterms:W3CDTF">2020-03-02T02:09:00Z</dcterms:created>
  <dcterms:modified xsi:type="dcterms:W3CDTF">2025-07-25T02:25:26Z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B902154C2462420FBFB2231A74E03B53_13</vt:lpwstr>
  </property>
  <property fmtid="{D5CDD505-2E9C-101B-9397-08002B2CF9AE}" pid="3" name="KSOProductBuildVer">
    <vt:lpwstr>2052-12.1.0.21541</vt:lpwstr>
  </property>
</Properties>
</file>