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84" r:id="rId1"/>
    <p:sldMasterId id="2147485121" r:id="rId2"/>
  </p:sldMasterIdLst>
  <p:notesMasterIdLst>
    <p:notesMasterId r:id="rId3"/>
  </p:notesMasterIdLst>
  <p:sldIdLst>
    <p:sldId id="907" r:id="rId4"/>
    <p:sldId id="911" r:id="rId5"/>
    <p:sldId id="914" r:id="rId6"/>
    <p:sldId id="917" r:id="rId7"/>
    <p:sldId id="920" r:id="rId8"/>
    <p:sldId id="923" r:id="rId9"/>
    <p:sldId id="926" r:id="rId10"/>
    <p:sldId id="929" r:id="rId11"/>
    <p:sldId id="932" r:id="rId12"/>
    <p:sldId id="935" r:id="rId13"/>
    <p:sldId id="938" r:id="rId14"/>
    <p:sldId id="941" r:id="rId15"/>
    <p:sldId id="944" r:id="rId16"/>
    <p:sldId id="947" r:id="rId17"/>
    <p:sldId id="950" r:id="rId18"/>
    <p:sldId id="953" r:id="rId19"/>
    <p:sldId id="956" r:id="rId20"/>
    <p:sldId id="959" r:id="rId21"/>
    <p:sldId id="962" r:id="rId22"/>
    <p:sldId id="965" r:id="rId23"/>
    <p:sldId id="968" r:id="rId24"/>
    <p:sldId id="971" r:id="rId25"/>
    <p:sldId id="97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85" r:id="rId1"/>
    <p:sldLayoutId id="2147485086" r:id="rId2"/>
    <p:sldLayoutId id="2147485087" r:id="rId3"/>
    <p:sldLayoutId id="2147485088" r:id="rId4"/>
    <p:sldLayoutId id="2147485089" r:id="rId5"/>
    <p:sldLayoutId id="2147485090" r:id="rId6"/>
    <p:sldLayoutId id="2147485091" r:id="rId7"/>
    <p:sldLayoutId id="2147485092" r:id="rId8"/>
    <p:sldLayoutId id="2147485093" r:id="rId9"/>
    <p:sldLayoutId id="2147485094" r:id="rId10"/>
    <p:sldLayoutId id="21474850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22" r:id="rId1"/>
    <p:sldLayoutId id="2147485123" r:id="rId2"/>
    <p:sldLayoutId id="2147485124" r:id="rId3"/>
    <p:sldLayoutId id="2147485125" r:id="rId4"/>
    <p:sldLayoutId id="2147485126" r:id="rId5"/>
    <p:sldLayoutId id="2147485127" r:id="rId6"/>
    <p:sldLayoutId id="2147485128" r:id="rId7"/>
    <p:sldLayoutId id="2147485129" r:id="rId8"/>
    <p:sldLayoutId id="2147485130" r:id="rId9"/>
    <p:sldLayoutId id="2147485131" r:id="rId10"/>
    <p:sldLayoutId id="214748513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tags" Target="../tags/tag191.xml"/><Relationship Id="rId18" Type="http://schemas.openxmlformats.org/officeDocument/2006/relationships/tags" Target="../tags/tag192.xml"/><Relationship Id="rId19" Type="http://schemas.openxmlformats.org/officeDocument/2006/relationships/tags" Target="../tags/tag193.xml"/><Relationship Id="rId20" Type="http://schemas.openxmlformats.org/officeDocument/2006/relationships/tags" Target="../tags/tag19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tags" Target="../tags/tag254.xml"/><Relationship Id="rId22" Type="http://schemas.openxmlformats.org/officeDocument/2006/relationships/tags" Target="../tags/tag255.xml"/><Relationship Id="rId23" Type="http://schemas.openxmlformats.org/officeDocument/2006/relationships/tags" Target="../tags/tag256.xml"/><Relationship Id="rId24" Type="http://schemas.openxmlformats.org/officeDocument/2006/relationships/tags" Target="../tags/tag257.xml"/><Relationship Id="rId25" Type="http://schemas.openxmlformats.org/officeDocument/2006/relationships/tags" Target="../tags/tag258.xml"/><Relationship Id="rId26" Type="http://schemas.openxmlformats.org/officeDocument/2006/relationships/tags" Target="../tags/tag259.xml"/><Relationship Id="rId27" Type="http://schemas.openxmlformats.org/officeDocument/2006/relationships/tags" Target="../tags/tag260.xml"/><Relationship Id="rId28" Type="http://schemas.openxmlformats.org/officeDocument/2006/relationships/tags" Target="../tags/tag261.xml"/><Relationship Id="rId29" Type="http://schemas.openxmlformats.org/officeDocument/2006/relationships/tags" Target="../tags/tag26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tags" Target="../tags/tag326.xml"/><Relationship Id="rId22" Type="http://schemas.openxmlformats.org/officeDocument/2006/relationships/tags" Target="../tags/tag327.xml"/><Relationship Id="rId23" Type="http://schemas.openxmlformats.org/officeDocument/2006/relationships/tags" Target="../tags/tag328.xml"/><Relationship Id="rId24" Type="http://schemas.openxmlformats.org/officeDocument/2006/relationships/tags" Target="../tags/tag329.xml"/><Relationship Id="rId25" Type="http://schemas.openxmlformats.org/officeDocument/2006/relationships/tags" Target="../tags/tag330.xml"/><Relationship Id="rId26" Type="http://schemas.openxmlformats.org/officeDocument/2006/relationships/tags" Target="../tags/tag331.xml"/><Relationship Id="rId27" Type="http://schemas.openxmlformats.org/officeDocument/2006/relationships/tags" Target="../tags/tag332.xml"/><Relationship Id="rId28" Type="http://schemas.openxmlformats.org/officeDocument/2006/relationships/tags" Target="../tags/tag333.xml"/><Relationship Id="rId29" Type="http://schemas.openxmlformats.org/officeDocument/2006/relationships/tags" Target="../tags/tag334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初中教育领域的挑战与机遇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923415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923415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初中教育面临的挑战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74447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876550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876550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初中教育的发展机遇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69760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829685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829685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应对挑战和抓住机遇的措施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6507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782820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782820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60387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初中教育面临的挑战</a:t>
            </a:r>
            <a:endParaRPr altLang="en-US" lang="zh-CN"/>
          </a:p>
        </p:txBody>
      </p:sp>
      <p:sp>
        <p:nvSpPr>
          <p:cNvPr id="10488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升学压力与应试教育</a:t>
            </a:r>
            <a:endParaRPr altLang="en-US" lang="zh-CN"/>
          </a:p>
        </p:txBody>
      </p:sp>
      <p:sp>
        <p:nvSpPr>
          <p:cNvPr id="10488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升学压力：学生面临中考的竞争压力，追求高分和名校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应试教育：以考试成绩为主要评价标准，忽视了学生的综合素质和个性发展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创新能力和批判性思维的培养不足：应试教育环境下，学生的创新和批判性思维能力缺乏足够的培养和发挥空间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心理健康问题：升学压力和应试教育可能对学生的心理健康产生负面影响，如焦虑、抑郁等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教育资源不均衡</a:t>
            </a:r>
            <a:endParaRPr altLang="en-US" lang="zh-CN"/>
          </a:p>
        </p:txBody>
      </p:sp>
      <p:sp>
        <p:nvSpPr>
          <p:cNvPr id="10489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优秀师资力量集中在部分学校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城市与农村之间的教育资源差距大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不同地区之间的教育资源分配不均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教育资源投入不足，影响教学质量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家庭教育缺失</a:t>
            </a:r>
            <a:endParaRPr altLang="en-US" lang="zh-CN"/>
          </a:p>
        </p:txBody>
      </p:sp>
      <p:sp>
        <p:nvSpPr>
          <p:cNvPr id="10489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父母离异或长期分居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家长工作繁忙，无暇关注孩子学习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家长文化程度低，无法辅导孩子学习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家长教育观念落后，忽视孩子全面发展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心理健康问题</a:t>
            </a:r>
            <a:endParaRPr altLang="en-US" lang="zh-CN"/>
          </a:p>
        </p:txBody>
      </p:sp>
      <p:sp>
        <p:nvSpPr>
          <p:cNvPr id="10490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应对策略：加强心理健康教育，建立心理辅导体系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初中生面临的心理压力和困惑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家庭、学校和社会对心理健康的忽视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案例分析：成功应对心理健康问题的学校和社区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初中教育的发展机遇</a:t>
            </a:r>
            <a:endParaRPr altLang="en-US" lang="zh-CN"/>
          </a:p>
        </p:txBody>
      </p:sp>
      <p:sp>
        <p:nvSpPr>
          <p:cNvPr id="10490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素质教育改革</a:t>
            </a:r>
            <a:endParaRPr altLang="en-US" lang="zh-CN"/>
          </a:p>
        </p:txBody>
      </p:sp>
      <p:sp>
        <p:nvSpPr>
          <p:cNvPr id="10491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推进课程改革，更新教材内容，加强信息技术与学科融合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强调学生的综合素质培养，注重学生的个性发展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增加课外活动和社会实践，提高学生的社会适应能力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建立多元评价体系，鼓励学生参与评价和自我评价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教育信息化发展</a:t>
            </a:r>
            <a:endParaRPr altLang="en-US" lang="zh-CN"/>
          </a:p>
        </p:txBody>
      </p:sp>
      <p:sp>
        <p:nvSpPr>
          <p:cNvPr id="10491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信息技术在初中教育中的应用，提高教学质量和效率。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网络教育的兴起，打破地域限制，让优质教育资源得以共享。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教育信息化的发展，为初中教育领域的创新和改革提供了有力支持。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数字化教育资源的普及，为学生提供更多个性化学习的机会。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教育国际化趋势</a:t>
            </a:r>
            <a:endParaRPr altLang="en-US" lang="zh-CN"/>
          </a:p>
        </p:txBody>
      </p:sp>
      <p:sp>
        <p:nvSpPr>
          <p:cNvPr id="10492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全球范围内教育资源共享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国际交流与合作项目增多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跨国教育机构和在线教育平台的兴起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英语作为国际通用语言的影响力不断扩大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社会对教育的关注和支持</a:t>
            </a:r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政府政策支持：政府出台了一系列政策，鼓励和支持初中教育的发展。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社会资本投入：社会各界对教育的关注和投入不断增加，为初中教育提供了更多的资源和机会。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教育公平推进：通过一系列改革措施，促进教育公平，让更多的学生享受到优质的教育资源。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教师素质提升：加强教师培训和素质提升，提高初中教育的质量和水平。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应对挑战和抓住机遇的措施</a:t>
            </a:r>
            <a:endParaRPr altLang="en-US" lang="zh-CN"/>
          </a:p>
        </p:txBody>
      </p:sp>
      <p:sp>
        <p:nvSpPr>
          <p:cNvPr id="10493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创新教育理念和教学方式</a:t>
            </a:r>
            <a:endParaRPr altLang="en-US" lang="zh-CN"/>
          </a:p>
        </p:txBody>
      </p:sp>
      <p:sp>
        <p:nvSpPr>
          <p:cNvPr id="10493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引入创新教育理念，注重培养学生的创新思维和创新能力。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引入项目式学习，让学生通过实际项目来学习知识和技能，提高实践能力。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加强校企合作，共同培养符合市场需求的高素质人才。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创新教学方式，采用线上线下相结合的教学模式，提高教学效果。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加强教育资源整合和共享</a:t>
            </a:r>
            <a:endParaRPr altLang="en-US" lang="zh-CN"/>
          </a:p>
        </p:txBody>
      </p:sp>
      <p:sp>
        <p:nvSpPr>
          <p:cNvPr id="10494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整合教育资源：优化资源配置，提高资源利用效率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推进数字化教育：利用信息技术手段，提高教育现代化水平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加强教师队伍建设：提高教师素质，提升教学质量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共享教育资源：促进教育公平，缩小城乡教育差距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提升教师队伍素质和能力</a:t>
            </a:r>
            <a:endParaRPr altLang="en-US" lang="zh-CN"/>
          </a:p>
        </p:txBody>
      </p:sp>
      <p:sp>
        <p:nvSpPr>
          <p:cNvPr id="10495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培训和进修：定期开展教师培训和进修课程，提高教师的教学水平和教育理念。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招聘优秀教师：积极招聘具有丰富教学经验和良好教育背景的优秀教师，提高教师队伍的整体素质。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教师评价和激励机制：建立科学的教师评价和激励机制，鼓励教师创新教学方法和提升教学质量。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教师专业发展：提供教师专业发展的机会和资源，促进教师的个人成长和职业发展。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关注学生心理健康和家庭教育</a:t>
            </a:r>
            <a:endParaRPr altLang="en-US" lang="zh-CN"/>
          </a:p>
        </p:txBody>
      </p:sp>
      <p:sp>
        <p:nvSpPr>
          <p:cNvPr id="10495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建立心理健康教育体系，定期开展心理健康教育和疏导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加强家校合作，提高家长对学生心理健康的关注度和教育能力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建立学生心理健康档案，及时发现和解决学生的心理问题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开展心理健康活动，增强学生的心理素质和自我调节能力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496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素质教育改革试点学校的经验</a:t>
            </a:r>
            <a:endParaRPr altLang="en-US" lang="zh-CN"/>
          </a:p>
        </p:txBody>
      </p:sp>
      <p:sp>
        <p:nvSpPr>
          <p:cNvPr id="10496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背景介绍：试点学校的选取和背景情况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改革措施：具体实施的素质教育改革措施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实施效果：改革带来的学生综合素质提升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推广价值：试点学校的经验对于其他学校的借鉴意义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教育信息化应用的优秀案例</a:t>
            </a:r>
            <a:endParaRPr altLang="en-US" lang="zh-CN"/>
          </a:p>
        </p:txBody>
      </p:sp>
      <p:sp>
        <p:nvSpPr>
          <p:cNvPr id="10497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案例名称：智能教育平台“学乐云”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案例简介：学乐云利用云计算、大数据等技术，为学生提供个性化学习方案，提高学习效率。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案例名称：数字化校园管理系统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案例简介：该系统整合学校各类资源，实现信息化管理，提升学校运营效率。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教育国际化合作的成功实践</a:t>
            </a:r>
            <a:endParaRPr altLang="en-US" lang="zh-CN"/>
          </a:p>
        </p:txBody>
      </p:sp>
      <p:sp>
        <p:nvSpPr>
          <p:cNvPr id="10497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案例名称：某初中与国外学校的合作项目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实践意义：为初中教育国际化合作提供了有益的借鉴和参考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合作成果：提高了学生的综合素质，促进了教师的专业发展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合作内容：教师交流、学生互访、课程共享等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社会力量推动教育发展的典型事例</a:t>
            </a:r>
            <a:endParaRPr altLang="en-US" lang="zh-CN"/>
          </a:p>
        </p:txBody>
      </p:sp>
      <p:sp>
        <p:nvSpPr>
          <p:cNvPr id="10498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成功案例介绍：某非政府组织通过筹款和志愿者支持，为贫困地区建立小学，提供教育资源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案例总结：社会力量的参与能够弥补政府资源的不足，促进教育的公平和普及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推广价值：该案例的成功经验可以推广到其他地区，鼓励更多的社会力量参与教育发展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案例分析：该组织利用社会力量，解决了政府无法覆盖的教育问题，为贫困地区的孩子提供了受教育的机会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2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2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4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4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4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4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4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4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4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4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SLIDE_ID" val="custom2023121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2023-12-31T13:23:01Z</dcterms:created>
  <dcterms:modified xsi:type="dcterms:W3CDTF">2023-12-31T13:23:01Z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29eba34c5b9d4f14bfc1fbd903fbc2e3_21</vt:lpwstr>
  </property>
</Properties>
</file>