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84" r:id="rId1"/>
    <p:sldMasterId id="2147483921" r:id="rId2"/>
  </p:sldMasterIdLst>
  <p:notesMasterIdLst>
    <p:notesMasterId r:id="rId3"/>
  </p:notesMasterIdLst>
  <p:sldIdLst>
    <p:sldId id="367" r:id="rId4"/>
    <p:sldId id="372" r:id="rId5"/>
    <p:sldId id="376" r:id="rId6"/>
    <p:sldId id="379" r:id="rId7"/>
    <p:sldId id="382" r:id="rId8"/>
    <p:sldId id="385" r:id="rId9"/>
    <p:sldId id="388" r:id="rId10"/>
    <p:sldId id="391" r:id="rId11"/>
    <p:sldId id="394" r:id="rId12"/>
    <p:sldId id="397" r:id="rId13"/>
    <p:sldId id="400" r:id="rId14"/>
    <p:sldId id="403" r:id="rId15"/>
    <p:sldId id="406" r:id="rId16"/>
    <p:sldId id="409" r:id="rId17"/>
    <p:sldId id="412" r:id="rId18"/>
    <p:sldId id="415" r:id="rId19"/>
    <p:sldId id="418" r:id="rId20"/>
    <p:sldId id="421" r:id="rId21"/>
    <p:sldId id="424" r:id="rId22"/>
    <p:sldId id="427" r:id="rId23"/>
    <p:sldId id="430" r:id="rId24"/>
    <p:sldId id="433" r:id="rId25"/>
    <p:sldId id="436" r:id="rId26"/>
    <p:sldId id="439" r:id="rId2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tags" Target="../tags/tag162.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tags" Target="../tags/tag179.xml"/><Relationship Id="rId14" Type="http://schemas.openxmlformats.org/officeDocument/2006/relationships/tags" Target="../tags/tag180.xml"/><Relationship Id="rId15" Type="http://schemas.openxmlformats.org/officeDocument/2006/relationships/tags" Target="../tags/tag181.xml"/><Relationship Id="rId16" Type="http://schemas.openxmlformats.org/officeDocument/2006/relationships/tags" Target="../tags/tag182.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tags" Target="../tags/tag207.xml"/><Relationship Id="rId14" Type="http://schemas.openxmlformats.org/officeDocument/2006/relationships/tags" Target="../tags/tag208.xml"/><Relationship Id="rId15" Type="http://schemas.openxmlformats.org/officeDocument/2006/relationships/tags" Target="../tags/tag209.xml"/><Relationship Id="rId16" Type="http://schemas.openxmlformats.org/officeDocument/2006/relationships/tags" Target="../tags/tag210.xml"/><Relationship Id="rId17" Type="http://schemas.openxmlformats.org/officeDocument/2006/relationships/tags" Target="../tags/tag211.xml"/><Relationship Id="rId18" Type="http://schemas.openxmlformats.org/officeDocument/2006/relationships/tags" Target="../tags/tag212.xml"/><Relationship Id="rId19" Type="http://schemas.openxmlformats.org/officeDocument/2006/relationships/tags" Target="../tags/tag213.xml"/><Relationship Id="rId20" Type="http://schemas.openxmlformats.org/officeDocument/2006/relationships/tags" Target="../tags/tag214.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tags" Target="../tags/tag219.xml"/><Relationship Id="rId2" Type="http://schemas.openxmlformats.org/officeDocument/2006/relationships/tags" Target="../tags/tag220.xml"/><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tags" Target="../tags/tag223.xml"/><Relationship Id="rId6" Type="http://schemas.openxmlformats.org/officeDocument/2006/relationships/tags" Target="../tags/tag224.xml"/><Relationship Id="rId7" Type="http://schemas.openxmlformats.org/officeDocument/2006/relationships/tags" Target="../tags/tag225.xml"/><Relationship Id="rId8" Type="http://schemas.openxmlformats.org/officeDocument/2006/relationships/tags" Target="../tags/tag226.xml"/><Relationship Id="rId9" Type="http://schemas.openxmlformats.org/officeDocument/2006/relationships/tags" Target="../tags/tag227.xml"/><Relationship Id="rId10" Type="http://schemas.openxmlformats.org/officeDocument/2006/relationships/tags" Target="../tags/tag228.xml"/><Relationship Id="rId11" Type="http://schemas.openxmlformats.org/officeDocument/2006/relationships/tags" Target="../tags/tag229.xml"/><Relationship Id="rId12" Type="http://schemas.openxmlformats.org/officeDocument/2006/relationships/tags" Target="../tags/tag230.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tags" Target="../tags/tag243.xml"/><Relationship Id="rId14" Type="http://schemas.openxmlformats.org/officeDocument/2006/relationships/tags" Target="../tags/tag244.xml"/><Relationship Id="rId15" Type="http://schemas.openxmlformats.org/officeDocument/2006/relationships/tags" Target="../tags/tag245.xml"/><Relationship Id="rId16" Type="http://schemas.openxmlformats.org/officeDocument/2006/relationships/tags" Target="../tags/tag246.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tags" Target="../tags/tag262.xml"/><Relationship Id="rId5" Type="http://schemas.openxmlformats.org/officeDocument/2006/relationships/tags" Target="../tags/tag263.xml"/><Relationship Id="rId6" Type="http://schemas.openxmlformats.org/officeDocument/2006/relationships/tags" Target="../tags/tag264.xml"/><Relationship Id="rId7" Type="http://schemas.openxmlformats.org/officeDocument/2006/relationships/tags" Target="../tags/tag265.xml"/><Relationship Id="rId8" Type="http://schemas.openxmlformats.org/officeDocument/2006/relationships/tags" Target="../tags/tag266.xml"/><Relationship Id="rId9" Type="http://schemas.openxmlformats.org/officeDocument/2006/relationships/tags" Target="../tags/tag267.xml"/><Relationship Id="rId10" Type="http://schemas.openxmlformats.org/officeDocument/2006/relationships/tags" Target="../tags/tag268.xml"/><Relationship Id="rId11" Type="http://schemas.openxmlformats.org/officeDocument/2006/relationships/tags" Target="../tags/tag269.xml"/><Relationship Id="rId12" Type="http://schemas.openxmlformats.org/officeDocument/2006/relationships/tags" Target="../tags/tag270.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tags" Target="../tags/tag278.xml"/><Relationship Id="rId5" Type="http://schemas.openxmlformats.org/officeDocument/2006/relationships/tags" Target="../tags/tag279.xml"/><Relationship Id="rId6" Type="http://schemas.openxmlformats.org/officeDocument/2006/relationships/tags" Target="../tags/tag280.xml"/><Relationship Id="rId7" Type="http://schemas.openxmlformats.org/officeDocument/2006/relationships/tags" Target="../tags/tag281.xml"/><Relationship Id="rId8" Type="http://schemas.openxmlformats.org/officeDocument/2006/relationships/tags" Target="../tags/tag282.xml"/><Relationship Id="rId9" Type="http://schemas.openxmlformats.org/officeDocument/2006/relationships/tags" Target="../tags/tag283.xml"/><Relationship Id="rId10" Type="http://schemas.openxmlformats.org/officeDocument/2006/relationships/tags" Target="../tags/tag284.xml"/><Relationship Id="rId11" Type="http://schemas.openxmlformats.org/officeDocument/2006/relationships/tags" Target="../tags/tag285.xml"/><Relationship Id="rId12" Type="http://schemas.openxmlformats.org/officeDocument/2006/relationships/tags" Target="../tags/tag286.xml"/><Relationship Id="rId13" Type="http://schemas.openxmlformats.org/officeDocument/2006/relationships/tags" Target="../tags/tag287.xml"/><Relationship Id="rId14" Type="http://schemas.openxmlformats.org/officeDocument/2006/relationships/tags" Target="../tags/tag288.xml"/><Relationship Id="rId1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9.xml"/><Relationship Id="rId2" Type="http://schemas.openxmlformats.org/officeDocument/2006/relationships/tags" Target="../tags/tag290.xml"/><Relationship Id="rId3" Type="http://schemas.openxmlformats.org/officeDocument/2006/relationships/tags" Target="../tags/tag291.xml"/><Relationship Id="rId4" Type="http://schemas.openxmlformats.org/officeDocument/2006/relationships/tags" Target="../tags/tag292.xml"/><Relationship Id="rId5" Type="http://schemas.openxmlformats.org/officeDocument/2006/relationships/tags" Target="../tags/tag293.xml"/><Relationship Id="rId6" Type="http://schemas.openxmlformats.org/officeDocument/2006/relationships/tags" Target="../tags/tag294.xml"/><Relationship Id="rId7" Type="http://schemas.openxmlformats.org/officeDocument/2006/relationships/tags" Target="../tags/tag295.xml"/><Relationship Id="rId8" Type="http://schemas.openxmlformats.org/officeDocument/2006/relationships/tags" Target="../tags/tag296.xml"/><Relationship Id="rId9" Type="http://schemas.openxmlformats.org/officeDocument/2006/relationships/tags" Target="../tags/tag297.xml"/><Relationship Id="rId10" Type="http://schemas.openxmlformats.org/officeDocument/2006/relationships/tags" Target="../tags/tag298.xml"/><Relationship Id="rId11" Type="http://schemas.openxmlformats.org/officeDocument/2006/relationships/tags" Target="../tags/tag299.xml"/><Relationship Id="rId12" Type="http://schemas.openxmlformats.org/officeDocument/2006/relationships/tags" Target="../tags/tag30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1.xml"/><Relationship Id="rId2" Type="http://schemas.openxmlformats.org/officeDocument/2006/relationships/tags" Target="../tags/tag302.xml"/><Relationship Id="rId3" Type="http://schemas.openxmlformats.org/officeDocument/2006/relationships/tags" Target="../tags/tag303.xml"/><Relationship Id="rId4" Type="http://schemas.openxmlformats.org/officeDocument/2006/relationships/tags" Target="../tags/tag304.xml"/><Relationship Id="rId5" Type="http://schemas.openxmlformats.org/officeDocument/2006/relationships/tags" Target="../tags/tag305.xml"/><Relationship Id="rId6" Type="http://schemas.openxmlformats.org/officeDocument/2006/relationships/tags" Target="../tags/tag306.xml"/><Relationship Id="rId7" Type="http://schemas.openxmlformats.org/officeDocument/2006/relationships/tags" Target="../tags/tag307.xml"/><Relationship Id="rId8" Type="http://schemas.openxmlformats.org/officeDocument/2006/relationships/tags" Target="../tags/tag308.xml"/><Relationship Id="rId9" Type="http://schemas.openxmlformats.org/officeDocument/2006/relationships/tags" Target="../tags/tag309.xml"/><Relationship Id="rId10" Type="http://schemas.openxmlformats.org/officeDocument/2006/relationships/tags" Target="../tags/tag310.xml"/><Relationship Id="rId11" Type="http://schemas.openxmlformats.org/officeDocument/2006/relationships/tags" Target="../tags/tag311.xml"/><Relationship Id="rId12" Type="http://schemas.openxmlformats.org/officeDocument/2006/relationships/tags" Target="../tags/tag31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p>
            <a:r>
              <a:rPr altLang="en-US" lang="zh-CN"/>
              <a:t>小学教育中的纪律教育模式</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2000" lang="zh-CN">
                <a:solidFill>
                  <a:schemeClr val="accent1">
                    <a:lumMod val="75000"/>
                  </a:schemeClr>
                </a:solidFill>
                <a:latin typeface="+mj-ea"/>
                <a:ea typeface="+mj-ea"/>
                <a:cs typeface="MiSans Normal" panose="00000500000000000000" charset="-122"/>
                <a:sym typeface="+mn-ea"/>
              </a:rPr>
              <a:t>纪律教育模式的定义和重要性</a:t>
            </a:r>
            <a:endParaRPr altLang="en-US" dirty="0" sz="20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2000" lang="zh-CN">
                <a:solidFill>
                  <a:schemeClr val="accent1">
                    <a:lumMod val="75000"/>
                  </a:schemeClr>
                </a:solidFill>
                <a:latin typeface="+mj-ea"/>
                <a:ea typeface="+mj-ea"/>
                <a:cs typeface="MiSans Normal" panose="00000500000000000000" charset="-122"/>
                <a:sym typeface="+mn-ea"/>
              </a:rPr>
              <a:t>纪律教育模式的理论基础</a:t>
            </a:r>
            <a:endParaRPr altLang="en-US" dirty="0" sz="20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2000" lang="zh-CN">
                <a:solidFill>
                  <a:schemeClr val="accent1">
                    <a:lumMod val="75000"/>
                  </a:schemeClr>
                </a:solidFill>
                <a:latin typeface="+mj-ea"/>
                <a:ea typeface="+mj-ea"/>
                <a:cs typeface="MiSans Normal" panose="00000500000000000000" charset="-122"/>
                <a:sym typeface="+mn-ea"/>
              </a:rPr>
              <a:t>纪律教育模式的实践方法</a:t>
            </a:r>
            <a:endParaRPr altLang="en-US" dirty="0" sz="20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a:bodyPr>
          <a:p>
            <a:pPr algn="l" lvl="0">
              <a:buClrTx/>
              <a:buSzTx/>
              <a:buFontTx/>
            </a:pPr>
            <a:r>
              <a:rPr altLang="en-US" dirty="0" sz="2000" lang="zh-CN">
                <a:solidFill>
                  <a:schemeClr val="accent1">
                    <a:lumMod val="75000"/>
                  </a:schemeClr>
                </a:solidFill>
                <a:latin typeface="+mj-ea"/>
                <a:ea typeface="+mj-ea"/>
                <a:cs typeface="MiSans Normal" panose="00000500000000000000" charset="-122"/>
                <a:sym typeface="+mn-ea"/>
              </a:rPr>
              <a:t>纪律教育模式的评价与改进</a:t>
            </a:r>
            <a:endParaRPr altLang="en-US" dirty="0" sz="20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fontScale="73571"/>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纪律教育模式的影响因素及应对策略</a:t>
            </a:r>
            <a:endParaRPr altLang="en-US" dirty="0" sz="28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纪律教育模式的定义和重要性</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纪律教育模式的定义</a:t>
            </a:r>
            <a:endParaRPr altLang="en-US" lang="zh-CN"/>
          </a:p>
        </p:txBody>
      </p:sp>
      <p:sp>
        <p:nvSpPr>
          <p:cNvPr id="104896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72" name="TextBox 2"/>
          <p:cNvSpPr txBox="1"/>
          <p:nvPr>
            <p:custDataLst>
              <p:tags r:id="rId3"/>
            </p:custDataLst>
          </p:nvPr>
        </p:nvSpPr>
        <p:spPr>
          <a:xfrm>
            <a:off x="763381"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纪律教育模式是一种有组织、有计划的教育方式，旨在培养学生的纪律意识和行为习惯。</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7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7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78" name="TextBox 2"/>
          <p:cNvSpPr txBox="1"/>
          <p:nvPr>
            <p:custDataLst>
              <p:tags r:id="rId6"/>
            </p:custDataLst>
          </p:nvPr>
        </p:nvSpPr>
        <p:spPr>
          <a:xfrm>
            <a:off x="3561327"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它通常包括一系列的规则、程序和要求，以确保学生在学习、生活和社交方面都能够遵守纪律。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8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84" name="TextBox 2"/>
          <p:cNvSpPr txBox="1"/>
          <p:nvPr>
            <p:custDataLst>
              <p:tags r:id="rId9"/>
            </p:custDataLst>
          </p:nvPr>
        </p:nvSpPr>
        <p:spPr>
          <a:xfrm>
            <a:off x="635608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纪律教育模式的目的是通过规范学生的行为，培养他们的自律性和责任感，促进学生的全面发展。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8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8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90" name="TextBox 2"/>
          <p:cNvSpPr txBox="1"/>
          <p:nvPr>
            <p:custDataLst>
              <p:tags r:id="rId12"/>
            </p:custDataLst>
          </p:nvPr>
        </p:nvSpPr>
        <p:spPr>
          <a:xfrm>
            <a:off x="914446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在小学教育中，纪律教育模式是教育体系的重要组成部分，对于学生的成长和未来的发展具有重要意义。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24" name="标题 1"/>
          <p:cNvSpPr>
            <a:spLocks noGrp="1"/>
          </p:cNvSpPr>
          <p:nvPr>
            <p:ph type="title" idx="3"/>
          </p:nvPr>
        </p:nvSpPr>
        <p:spPr/>
        <p:txBody>
          <a:bodyPr/>
          <a:p>
            <a:r>
              <a:rPr altLang="en-US" lang="zh-CN"/>
              <a:t>纪律教育在小学生成长中的重要性</a:t>
            </a:r>
            <a:endParaRPr altLang="en-US" lang="zh-CN"/>
          </a:p>
        </p:txBody>
      </p:sp>
      <p:sp>
        <p:nvSpPr>
          <p:cNvPr id="1049026" name="Freeform 7"/>
          <p:cNvSpPr/>
          <p:nvPr>
            <p:custDataLst>
              <p:tags r:id="rId1"/>
            </p:custDataLst>
          </p:nvPr>
        </p:nvSpPr>
        <p:spPr bwMode="auto">
          <a:xfrm>
            <a:off x="1194525" y="1490400"/>
            <a:ext cx="229346" cy="115405"/>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4" y="0"/>
                  <a:pt x="0" y="14"/>
                  <a:pt x="0" y="33"/>
                </a:cubicBezTo>
                <a:cubicBezTo>
                  <a:pt x="66" y="33"/>
                  <a:pt x="66" y="33"/>
                  <a:pt x="66" y="33"/>
                </a:cubicBezTo>
                <a:cubicBezTo>
                  <a:pt x="66" y="14"/>
                  <a:pt x="51" y="0"/>
                  <a:pt x="33" y="0"/>
                </a:cubicBezTo>
                <a:close/>
              </a:path>
            </a:pathLst>
          </a:custGeom>
          <a:solidFill>
            <a:schemeClr val="accent1">
              <a:lumMod val="75000"/>
            </a:schemeClr>
          </a:soli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b="1" sz="500" lang="en-US">
              <a:solidFill>
                <a:schemeClr val="lt1"/>
              </a:solidFill>
              <a:latin typeface="+mj-ea"/>
              <a:ea typeface="+mj-ea"/>
            </a:endParaRPr>
          </a:p>
        </p:txBody>
      </p:sp>
      <p:sp>
        <p:nvSpPr>
          <p:cNvPr id="1049028" name="矩形: 圆角 18"/>
          <p:cNvSpPr/>
          <p:nvPr>
            <p:custDataLst>
              <p:tags r:id="rId2"/>
            </p:custDataLst>
          </p:nvPr>
        </p:nvSpPr>
        <p:spPr bwMode="auto">
          <a:xfrm>
            <a:off x="807651" y="1605818"/>
            <a:ext cx="2420928" cy="4643485"/>
          </a:xfrm>
          <a:prstGeom prst="roundRect">
            <a:avLst>
              <a:gd name="adj" fmla="val 8319"/>
            </a:avLst>
          </a:prstGeom>
          <a:gradFill flip="none" rotWithShape="1">
            <a:gsLst>
              <a:gs pos="52000">
                <a:schemeClr val="accent1">
                  <a:lumMod val="5000"/>
                  <a:lumOff val="95000"/>
                  <a:alpha val="0"/>
                </a:schemeClr>
              </a:gs>
              <a:gs pos="100000">
                <a:schemeClr val="accent1">
                  <a:lumMod val="20000"/>
                  <a:lumOff val="80000"/>
                </a:schemeClr>
              </a:gs>
            </a:gsLst>
            <a:lin ang="16200000" scaled="1"/>
          </a:gradFill>
          <a:ln w="9525">
            <a:gradFill flip="none" rotWithShape="1">
              <a:gsLst>
                <a:gs pos="0">
                  <a:schemeClr val="bg1"/>
                </a:gs>
                <a:gs pos="100000">
                  <a:schemeClr val="accent1">
                    <a:lumMod val="40000"/>
                    <a:lumOff val="60000"/>
                  </a:schemeClr>
                </a:gs>
              </a:gsLst>
              <a:lin ang="16200000" scaled="1"/>
            </a:gradFill>
            <a:round/>
          </a:ln>
        </p:spPr>
        <p:txBody>
          <a:bodyPr anchor="t" anchorCtr="0" bIns="45720" compatLnSpc="1" lIns="91440" numCol="1" rIns="91440" tIns="45720" vert="horz" wrap="square"/>
          <a:p>
            <a:endParaRPr altLang="en-US" dirty="0" lang="zh-CN"/>
          </a:p>
        </p:txBody>
      </p:sp>
      <p:sp>
        <p:nvSpPr>
          <p:cNvPr id="1049030" name="Freeform 6"/>
          <p:cNvSpPr/>
          <p:nvPr>
            <p:custDataLst>
              <p:tags r:id="rId3"/>
            </p:custDataLst>
          </p:nvPr>
        </p:nvSpPr>
        <p:spPr bwMode="auto">
          <a:xfrm>
            <a:off x="1292534" y="1490400"/>
            <a:ext cx="1327881" cy="1459356"/>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4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8" y="0"/>
                  <a:pt x="33" y="14"/>
                  <a:pt x="33" y="33"/>
                </a:cubicBezTo>
                <a:cubicBezTo>
                  <a:pt x="33" y="400"/>
                  <a:pt x="33" y="400"/>
                  <a:pt x="33" y="400"/>
                </a:cubicBezTo>
                <a:cubicBezTo>
                  <a:pt x="33" y="411"/>
                  <a:pt x="42" y="420"/>
                  <a:pt x="53" y="420"/>
                </a:cubicBezTo>
                <a:cubicBezTo>
                  <a:pt x="364" y="420"/>
                  <a:pt x="364" y="420"/>
                  <a:pt x="364" y="420"/>
                </a:cubicBezTo>
                <a:cubicBezTo>
                  <a:pt x="375" y="420"/>
                  <a:pt x="384" y="411"/>
                  <a:pt x="384" y="400"/>
                </a:cubicBezTo>
                <a:cubicBezTo>
                  <a:pt x="384" y="33"/>
                  <a:pt x="384" y="33"/>
                  <a:pt x="384" y="33"/>
                </a:cubicBezTo>
                <a:cubicBezTo>
                  <a:pt x="384" y="14"/>
                  <a:pt x="369" y="0"/>
                  <a:pt x="351" y="0"/>
                </a:cubicBezTo>
                <a:close/>
              </a:path>
            </a:pathLst>
          </a:custGeom>
          <a:gradFill>
            <a:gsLst>
              <a:gs pos="16000">
                <a:schemeClr val="accent1">
                  <a:lumMod val="60000"/>
                  <a:lumOff val="40000"/>
                </a:schemeClr>
              </a:gs>
              <a:gs pos="74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pPr algn="ctr"/>
            <a:endParaRPr b="1" dirty="0" lang="en-US">
              <a:solidFill>
                <a:schemeClr val="lt1"/>
              </a:solidFill>
              <a:latin typeface="+mj-ea"/>
              <a:ea typeface="+mj-ea"/>
            </a:endParaRPr>
          </a:p>
        </p:txBody>
      </p:sp>
      <p:sp>
        <p:nvSpPr>
          <p:cNvPr id="1049032" name="标题"/>
          <p:cNvSpPr txBox="1"/>
          <p:nvPr>
            <p:custDataLst>
              <p:tags r:id="rId4"/>
            </p:custDataLst>
          </p:nvPr>
        </p:nvSpPr>
        <p:spPr>
          <a:xfrm>
            <a:off x="1411820" y="1605818"/>
            <a:ext cx="1212477" cy="1343950"/>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34" name="正文"/>
          <p:cNvSpPr txBox="1"/>
          <p:nvPr>
            <p:custDataLst>
              <p:tags r:id="rId5"/>
            </p:custDataLst>
          </p:nvPr>
        </p:nvSpPr>
        <p:spPr>
          <a:xfrm>
            <a:off x="817323" y="3168790"/>
            <a:ext cx="2402053" cy="3080481"/>
          </a:xfrm>
          <a:prstGeom prst="rect"/>
          <a:noFill/>
          <a:ln>
            <a:noFill/>
          </a:ln>
        </p:spPr>
        <p:txBody>
          <a:bodyPr anchor="t" anchorCtr="0" bIns="46800" lIns="90000" rIns="90000" rtlCol="0" tIns="46800" wrap="square">
            <a:normAutofit fontScale="94444"/>
          </a:bodyPr>
          <a:p>
            <a:pPr algn="ctr" fontAlgn="auto" indent="0">
              <a:lnSpc>
                <a:spcPct val="130000"/>
              </a:lnSpc>
              <a:spcAft>
                <a:spcPts val="1000"/>
              </a:spcAft>
            </a:pPr>
            <a:r>
              <a:rPr altLang="en-US" lang="zh-CN" spc="150">
                <a:solidFill>
                  <a:schemeClr val="tx1">
                    <a:lumMod val="65000"/>
                    <a:lumOff val="35000"/>
                  </a:schemeClr>
                </a:solidFill>
                <a:latin typeface="+mn-ea"/>
              </a:rPr>
              <a:t>培养良好的行为习惯：纪律教育有助于小学生养成遵守规则、尊重他人的良好行为习惯，为未来的成长奠定基础。</a:t>
            </a:r>
            <a:endParaRPr altLang="en-US" lang="zh-CN" spc="150">
              <a:solidFill>
                <a:schemeClr val="tx1">
                  <a:lumMod val="65000"/>
                  <a:lumOff val="35000"/>
                </a:schemeClr>
              </a:solidFill>
              <a:latin typeface="+mn-ea"/>
            </a:endParaRPr>
          </a:p>
        </p:txBody>
      </p:sp>
      <p:sp>
        <p:nvSpPr>
          <p:cNvPr id="1049036" name="Freeform 7"/>
          <p:cNvSpPr/>
          <p:nvPr>
            <p:custDataLst>
              <p:tags r:id="rId6"/>
            </p:custDataLst>
          </p:nvPr>
        </p:nvSpPr>
        <p:spPr bwMode="auto">
          <a:xfrm>
            <a:off x="3911673" y="1490400"/>
            <a:ext cx="229346" cy="115405"/>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4" y="0"/>
                  <a:pt x="0" y="14"/>
                  <a:pt x="0" y="33"/>
                </a:cubicBezTo>
                <a:cubicBezTo>
                  <a:pt x="66" y="33"/>
                  <a:pt x="66" y="33"/>
                  <a:pt x="66" y="33"/>
                </a:cubicBezTo>
                <a:cubicBezTo>
                  <a:pt x="66" y="14"/>
                  <a:pt x="51" y="0"/>
                  <a:pt x="33" y="0"/>
                </a:cubicBezTo>
                <a:close/>
              </a:path>
            </a:pathLst>
          </a:custGeom>
          <a:solidFill>
            <a:schemeClr val="accent1">
              <a:lumMod val="75000"/>
            </a:schemeClr>
          </a:soli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b="1" sz="500" lang="en-US">
              <a:solidFill>
                <a:schemeClr val="lt1"/>
              </a:solidFill>
              <a:latin typeface="+mj-ea"/>
              <a:ea typeface="+mj-ea"/>
            </a:endParaRPr>
          </a:p>
        </p:txBody>
      </p:sp>
      <p:sp>
        <p:nvSpPr>
          <p:cNvPr id="1049038" name="矩形: 圆角 33"/>
          <p:cNvSpPr/>
          <p:nvPr>
            <p:custDataLst>
              <p:tags r:id="rId7"/>
            </p:custDataLst>
          </p:nvPr>
        </p:nvSpPr>
        <p:spPr bwMode="auto">
          <a:xfrm>
            <a:off x="3524154" y="1605818"/>
            <a:ext cx="2420928" cy="4643485"/>
          </a:xfrm>
          <a:prstGeom prst="roundRect">
            <a:avLst>
              <a:gd name="adj" fmla="val 8319"/>
            </a:avLst>
          </a:prstGeom>
          <a:gradFill flip="none" rotWithShape="1">
            <a:gsLst>
              <a:gs pos="52000">
                <a:schemeClr val="accent1">
                  <a:lumMod val="5000"/>
                  <a:lumOff val="95000"/>
                  <a:alpha val="0"/>
                </a:schemeClr>
              </a:gs>
              <a:gs pos="100000">
                <a:schemeClr val="accent1">
                  <a:lumMod val="20000"/>
                  <a:lumOff val="80000"/>
                </a:schemeClr>
              </a:gs>
            </a:gsLst>
            <a:lin ang="16200000" scaled="1"/>
          </a:gradFill>
          <a:ln w="9525">
            <a:gradFill flip="none" rotWithShape="1">
              <a:gsLst>
                <a:gs pos="0">
                  <a:schemeClr val="bg1"/>
                </a:gs>
                <a:gs pos="100000">
                  <a:schemeClr val="accent1">
                    <a:lumMod val="40000"/>
                    <a:lumOff val="60000"/>
                  </a:schemeClr>
                </a:gs>
              </a:gsLst>
              <a:lin ang="16200000" scaled="1"/>
            </a:gradFill>
            <a:round/>
          </a:ln>
        </p:spPr>
        <p:txBody>
          <a:bodyPr anchor="t" anchorCtr="0" bIns="45720" compatLnSpc="1" lIns="91440" numCol="1" rIns="91440" tIns="45720" vert="horz" wrap="square"/>
          <a:p>
            <a:endParaRPr altLang="en-US" dirty="0" lang="zh-CN"/>
          </a:p>
        </p:txBody>
      </p:sp>
      <p:sp>
        <p:nvSpPr>
          <p:cNvPr id="1049040" name="Freeform 6"/>
          <p:cNvSpPr/>
          <p:nvPr>
            <p:custDataLst>
              <p:tags r:id="rId8"/>
            </p:custDataLst>
          </p:nvPr>
        </p:nvSpPr>
        <p:spPr bwMode="auto">
          <a:xfrm>
            <a:off x="4009037" y="1490400"/>
            <a:ext cx="1327881" cy="1459356"/>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4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8" y="0"/>
                  <a:pt x="33" y="14"/>
                  <a:pt x="33" y="33"/>
                </a:cubicBezTo>
                <a:cubicBezTo>
                  <a:pt x="33" y="400"/>
                  <a:pt x="33" y="400"/>
                  <a:pt x="33" y="400"/>
                </a:cubicBezTo>
                <a:cubicBezTo>
                  <a:pt x="33" y="411"/>
                  <a:pt x="42" y="420"/>
                  <a:pt x="53" y="420"/>
                </a:cubicBezTo>
                <a:cubicBezTo>
                  <a:pt x="364" y="420"/>
                  <a:pt x="364" y="420"/>
                  <a:pt x="364" y="420"/>
                </a:cubicBezTo>
                <a:cubicBezTo>
                  <a:pt x="375" y="420"/>
                  <a:pt x="384" y="411"/>
                  <a:pt x="384" y="400"/>
                </a:cubicBezTo>
                <a:cubicBezTo>
                  <a:pt x="384" y="33"/>
                  <a:pt x="384" y="33"/>
                  <a:pt x="384" y="33"/>
                </a:cubicBezTo>
                <a:cubicBezTo>
                  <a:pt x="384" y="14"/>
                  <a:pt x="369" y="0"/>
                  <a:pt x="351" y="0"/>
                </a:cubicBezTo>
                <a:close/>
              </a:path>
            </a:pathLst>
          </a:custGeom>
          <a:gradFill>
            <a:gsLst>
              <a:gs pos="16000">
                <a:schemeClr val="accent1">
                  <a:lumMod val="60000"/>
                  <a:lumOff val="40000"/>
                </a:schemeClr>
              </a:gs>
              <a:gs pos="74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pPr algn="ctr"/>
            <a:endParaRPr b="1" dirty="0" lang="en-US">
              <a:solidFill>
                <a:schemeClr val="lt1"/>
              </a:solidFill>
              <a:latin typeface="+mj-ea"/>
              <a:ea typeface="+mj-ea"/>
            </a:endParaRPr>
          </a:p>
        </p:txBody>
      </p:sp>
      <p:sp>
        <p:nvSpPr>
          <p:cNvPr id="1049042" name="标题"/>
          <p:cNvSpPr txBox="1"/>
          <p:nvPr>
            <p:custDataLst>
              <p:tags r:id="rId9"/>
            </p:custDataLst>
          </p:nvPr>
        </p:nvSpPr>
        <p:spPr>
          <a:xfrm>
            <a:off x="4128323" y="1605818"/>
            <a:ext cx="1212477" cy="1343950"/>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44" name="正文"/>
          <p:cNvSpPr txBox="1"/>
          <p:nvPr>
            <p:custDataLst>
              <p:tags r:id="rId10"/>
            </p:custDataLst>
          </p:nvPr>
        </p:nvSpPr>
        <p:spPr>
          <a:xfrm>
            <a:off x="3534471" y="3168790"/>
            <a:ext cx="2402053" cy="3080481"/>
          </a:xfrm>
          <a:prstGeom prst="rect"/>
          <a:noFill/>
          <a:ln>
            <a:noFill/>
          </a:ln>
        </p:spPr>
        <p:txBody>
          <a:bodyPr anchor="t" anchorCtr="0" bIns="46800" lIns="90000" rIns="90000" rtlCol="0" tIns="46800" wrap="square">
            <a:normAutofit/>
          </a:bodyPr>
          <a:p>
            <a:pPr algn="ctr" fontAlgn="auto" indent="0">
              <a:lnSpc>
                <a:spcPct val="130000"/>
              </a:lnSpc>
              <a:spcAft>
                <a:spcPts val="1000"/>
              </a:spcAft>
            </a:pPr>
            <a:r>
              <a:rPr altLang="en-US" lang="zh-CN" spc="150">
                <a:solidFill>
                  <a:schemeClr val="tx1">
                    <a:lumMod val="65000"/>
                    <a:lumOff val="35000"/>
                  </a:schemeClr>
                </a:solidFill>
                <a:latin typeface="+mn-ea"/>
              </a:rPr>
              <a:t>促进学习效果：通过纪律教育，小学生能够更好地管理自己，提高学习效率，为未来的学业发展打下坚实基础。</a:t>
            </a:r>
            <a:endParaRPr altLang="en-US" lang="zh-CN" spc="150">
              <a:solidFill>
                <a:schemeClr val="tx1">
                  <a:lumMod val="65000"/>
                  <a:lumOff val="35000"/>
                </a:schemeClr>
              </a:solidFill>
              <a:latin typeface="+mn-ea"/>
            </a:endParaRPr>
          </a:p>
        </p:txBody>
      </p:sp>
      <p:sp>
        <p:nvSpPr>
          <p:cNvPr id="1049046" name="Freeform 7"/>
          <p:cNvSpPr/>
          <p:nvPr>
            <p:custDataLst>
              <p:tags r:id="rId11"/>
            </p:custDataLst>
          </p:nvPr>
        </p:nvSpPr>
        <p:spPr bwMode="auto">
          <a:xfrm>
            <a:off x="6628176" y="1490400"/>
            <a:ext cx="229346" cy="115405"/>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4" y="0"/>
                  <a:pt x="0" y="14"/>
                  <a:pt x="0" y="33"/>
                </a:cubicBezTo>
                <a:cubicBezTo>
                  <a:pt x="66" y="33"/>
                  <a:pt x="66" y="33"/>
                  <a:pt x="66" y="33"/>
                </a:cubicBezTo>
                <a:cubicBezTo>
                  <a:pt x="66" y="14"/>
                  <a:pt x="51" y="0"/>
                  <a:pt x="33" y="0"/>
                </a:cubicBezTo>
                <a:close/>
              </a:path>
            </a:pathLst>
          </a:custGeom>
          <a:solidFill>
            <a:schemeClr val="accent1">
              <a:lumMod val="75000"/>
            </a:schemeClr>
          </a:soli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b="1" sz="500" lang="en-US">
              <a:solidFill>
                <a:schemeClr val="lt1"/>
              </a:solidFill>
              <a:latin typeface="+mj-ea"/>
              <a:ea typeface="+mj-ea"/>
            </a:endParaRPr>
          </a:p>
        </p:txBody>
      </p:sp>
      <p:sp>
        <p:nvSpPr>
          <p:cNvPr id="1049048" name="矩形: 圆角 46"/>
          <p:cNvSpPr/>
          <p:nvPr>
            <p:custDataLst>
              <p:tags r:id="rId12"/>
            </p:custDataLst>
          </p:nvPr>
        </p:nvSpPr>
        <p:spPr bwMode="auto">
          <a:xfrm>
            <a:off x="6241302" y="1605818"/>
            <a:ext cx="2420928" cy="4643485"/>
          </a:xfrm>
          <a:prstGeom prst="roundRect">
            <a:avLst>
              <a:gd name="adj" fmla="val 8319"/>
            </a:avLst>
          </a:prstGeom>
          <a:gradFill flip="none" rotWithShape="1">
            <a:gsLst>
              <a:gs pos="52000">
                <a:schemeClr val="accent1">
                  <a:lumMod val="5000"/>
                  <a:lumOff val="95000"/>
                  <a:alpha val="0"/>
                </a:schemeClr>
              </a:gs>
              <a:gs pos="100000">
                <a:schemeClr val="accent1">
                  <a:lumMod val="20000"/>
                  <a:lumOff val="80000"/>
                </a:schemeClr>
              </a:gs>
            </a:gsLst>
            <a:lin ang="16200000" scaled="1"/>
          </a:gradFill>
          <a:ln w="9525">
            <a:gradFill flip="none" rotWithShape="1">
              <a:gsLst>
                <a:gs pos="0">
                  <a:schemeClr val="bg1"/>
                </a:gs>
                <a:gs pos="100000">
                  <a:schemeClr val="accent1">
                    <a:lumMod val="40000"/>
                    <a:lumOff val="60000"/>
                  </a:schemeClr>
                </a:gs>
              </a:gsLst>
              <a:lin ang="16200000" scaled="1"/>
            </a:gradFill>
            <a:round/>
          </a:ln>
        </p:spPr>
        <p:txBody>
          <a:bodyPr anchor="t" anchorCtr="0" bIns="45720" compatLnSpc="1" lIns="91440" numCol="1" rIns="91440" tIns="45720" vert="horz" wrap="square"/>
          <a:p>
            <a:endParaRPr altLang="en-US" dirty="0" lang="zh-CN"/>
          </a:p>
        </p:txBody>
      </p:sp>
      <p:sp>
        <p:nvSpPr>
          <p:cNvPr id="1049050" name="Freeform 6"/>
          <p:cNvSpPr/>
          <p:nvPr>
            <p:custDataLst>
              <p:tags r:id="rId13"/>
            </p:custDataLst>
          </p:nvPr>
        </p:nvSpPr>
        <p:spPr bwMode="auto">
          <a:xfrm>
            <a:off x="6725540" y="1490400"/>
            <a:ext cx="1327881" cy="1459356"/>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4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8" y="0"/>
                  <a:pt x="33" y="14"/>
                  <a:pt x="33" y="33"/>
                </a:cubicBezTo>
                <a:cubicBezTo>
                  <a:pt x="33" y="400"/>
                  <a:pt x="33" y="400"/>
                  <a:pt x="33" y="400"/>
                </a:cubicBezTo>
                <a:cubicBezTo>
                  <a:pt x="33" y="411"/>
                  <a:pt x="42" y="420"/>
                  <a:pt x="53" y="420"/>
                </a:cubicBezTo>
                <a:cubicBezTo>
                  <a:pt x="364" y="420"/>
                  <a:pt x="364" y="420"/>
                  <a:pt x="364" y="420"/>
                </a:cubicBezTo>
                <a:cubicBezTo>
                  <a:pt x="375" y="420"/>
                  <a:pt x="384" y="411"/>
                  <a:pt x="384" y="400"/>
                </a:cubicBezTo>
                <a:cubicBezTo>
                  <a:pt x="384" y="33"/>
                  <a:pt x="384" y="33"/>
                  <a:pt x="384" y="33"/>
                </a:cubicBezTo>
                <a:cubicBezTo>
                  <a:pt x="384" y="14"/>
                  <a:pt x="369" y="0"/>
                  <a:pt x="351" y="0"/>
                </a:cubicBezTo>
                <a:close/>
              </a:path>
            </a:pathLst>
          </a:custGeom>
          <a:gradFill>
            <a:gsLst>
              <a:gs pos="16000">
                <a:schemeClr val="accent1">
                  <a:lumMod val="60000"/>
                  <a:lumOff val="40000"/>
                </a:schemeClr>
              </a:gs>
              <a:gs pos="74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pPr algn="ctr"/>
            <a:endParaRPr b="1" dirty="0" lang="en-US">
              <a:solidFill>
                <a:schemeClr val="lt1"/>
              </a:solidFill>
              <a:latin typeface="+mj-ea"/>
              <a:ea typeface="+mj-ea"/>
            </a:endParaRPr>
          </a:p>
        </p:txBody>
      </p:sp>
      <p:sp>
        <p:nvSpPr>
          <p:cNvPr id="1049052" name="标题"/>
          <p:cNvSpPr txBox="1"/>
          <p:nvPr>
            <p:custDataLst>
              <p:tags r:id="rId14"/>
            </p:custDataLst>
          </p:nvPr>
        </p:nvSpPr>
        <p:spPr>
          <a:xfrm>
            <a:off x="6845471" y="1605818"/>
            <a:ext cx="1212477" cy="1343950"/>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54" name="正文"/>
          <p:cNvSpPr txBox="1"/>
          <p:nvPr>
            <p:custDataLst>
              <p:tags r:id="rId15"/>
            </p:custDataLst>
          </p:nvPr>
        </p:nvSpPr>
        <p:spPr>
          <a:xfrm>
            <a:off x="6250974" y="3168790"/>
            <a:ext cx="2402053" cy="3080481"/>
          </a:xfrm>
          <a:prstGeom prst="rect"/>
          <a:noFill/>
          <a:ln>
            <a:noFill/>
          </a:ln>
        </p:spPr>
        <p:txBody>
          <a:bodyPr anchor="t" anchorCtr="0" bIns="46800" lIns="90000" rIns="90000" rtlCol="0" tIns="46800" wrap="square">
            <a:normAutofit/>
          </a:bodyPr>
          <a:p>
            <a:pPr algn="ctr" fontAlgn="auto" indent="0">
              <a:lnSpc>
                <a:spcPct val="130000"/>
              </a:lnSpc>
              <a:spcAft>
                <a:spcPts val="1000"/>
              </a:spcAft>
            </a:pPr>
            <a:r>
              <a:rPr altLang="en-US" lang="zh-CN" spc="150">
                <a:solidFill>
                  <a:schemeClr val="tx1">
                    <a:lumMod val="65000"/>
                    <a:lumOff val="35000"/>
                  </a:schemeClr>
                </a:solidFill>
                <a:latin typeface="+mn-ea"/>
              </a:rPr>
              <a:t>增强自我控制能力：纪律教育有助于培养小学生的自我控制能力，学会在面对诱惑和挑战时保持冷静和坚定。</a:t>
            </a:r>
            <a:endParaRPr altLang="en-US" lang="zh-CN" spc="150">
              <a:solidFill>
                <a:schemeClr val="tx1">
                  <a:lumMod val="65000"/>
                  <a:lumOff val="35000"/>
                </a:schemeClr>
              </a:solidFill>
              <a:latin typeface="+mn-ea"/>
            </a:endParaRPr>
          </a:p>
        </p:txBody>
      </p:sp>
      <p:sp>
        <p:nvSpPr>
          <p:cNvPr id="1049056" name="Freeform 7"/>
          <p:cNvSpPr/>
          <p:nvPr>
            <p:custDataLst>
              <p:tags r:id="rId16"/>
            </p:custDataLst>
          </p:nvPr>
        </p:nvSpPr>
        <p:spPr bwMode="auto">
          <a:xfrm>
            <a:off x="9344679" y="1490400"/>
            <a:ext cx="229346" cy="115405"/>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4" y="0"/>
                  <a:pt x="0" y="14"/>
                  <a:pt x="0" y="33"/>
                </a:cubicBezTo>
                <a:cubicBezTo>
                  <a:pt x="66" y="33"/>
                  <a:pt x="66" y="33"/>
                  <a:pt x="66" y="33"/>
                </a:cubicBezTo>
                <a:cubicBezTo>
                  <a:pt x="66" y="14"/>
                  <a:pt x="51" y="0"/>
                  <a:pt x="33" y="0"/>
                </a:cubicBezTo>
                <a:close/>
              </a:path>
            </a:pathLst>
          </a:custGeom>
          <a:solidFill>
            <a:schemeClr val="accent1">
              <a:lumMod val="75000"/>
            </a:schemeClr>
          </a:soli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Autofit/>
          </a:bodyPr>
          <a:p>
            <a:pPr algn="ctr"/>
            <a:endParaRPr b="1" sz="500" lang="en-US">
              <a:solidFill>
                <a:schemeClr val="lt1"/>
              </a:solidFill>
              <a:latin typeface="+mj-ea"/>
              <a:ea typeface="+mj-ea"/>
            </a:endParaRPr>
          </a:p>
        </p:txBody>
      </p:sp>
      <p:sp>
        <p:nvSpPr>
          <p:cNvPr id="1049058" name="矩形: 圆角 52"/>
          <p:cNvSpPr/>
          <p:nvPr>
            <p:custDataLst>
              <p:tags r:id="rId17"/>
            </p:custDataLst>
          </p:nvPr>
        </p:nvSpPr>
        <p:spPr bwMode="auto">
          <a:xfrm>
            <a:off x="8957805" y="1605818"/>
            <a:ext cx="2420928" cy="4643485"/>
          </a:xfrm>
          <a:prstGeom prst="roundRect">
            <a:avLst>
              <a:gd name="adj" fmla="val 8319"/>
            </a:avLst>
          </a:prstGeom>
          <a:gradFill flip="none" rotWithShape="1">
            <a:gsLst>
              <a:gs pos="52000">
                <a:schemeClr val="accent1">
                  <a:lumMod val="5000"/>
                  <a:lumOff val="95000"/>
                  <a:alpha val="0"/>
                </a:schemeClr>
              </a:gs>
              <a:gs pos="100000">
                <a:schemeClr val="accent1">
                  <a:lumMod val="20000"/>
                  <a:lumOff val="80000"/>
                </a:schemeClr>
              </a:gs>
            </a:gsLst>
            <a:lin ang="16200000" scaled="1"/>
          </a:gradFill>
          <a:ln w="9525">
            <a:gradFill flip="none" rotWithShape="1">
              <a:gsLst>
                <a:gs pos="0">
                  <a:schemeClr val="bg1"/>
                </a:gs>
                <a:gs pos="100000">
                  <a:schemeClr val="accent1">
                    <a:lumMod val="40000"/>
                    <a:lumOff val="60000"/>
                  </a:schemeClr>
                </a:gs>
              </a:gsLst>
              <a:lin ang="16200000" scaled="1"/>
            </a:gradFill>
            <a:round/>
          </a:ln>
        </p:spPr>
        <p:txBody>
          <a:bodyPr anchor="t" anchorCtr="0" bIns="45720" compatLnSpc="1" lIns="91440" numCol="1" rIns="91440" tIns="45720" vert="horz" wrap="square"/>
          <a:p>
            <a:endParaRPr altLang="en-US" dirty="0" lang="zh-CN"/>
          </a:p>
        </p:txBody>
      </p:sp>
      <p:sp>
        <p:nvSpPr>
          <p:cNvPr id="1049060" name="Freeform 6"/>
          <p:cNvSpPr/>
          <p:nvPr>
            <p:custDataLst>
              <p:tags r:id="rId18"/>
            </p:custDataLst>
          </p:nvPr>
        </p:nvSpPr>
        <p:spPr bwMode="auto">
          <a:xfrm>
            <a:off x="9442688" y="1490400"/>
            <a:ext cx="1327881" cy="1459356"/>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4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8" y="0"/>
                  <a:pt x="33" y="14"/>
                  <a:pt x="33" y="33"/>
                </a:cubicBezTo>
                <a:cubicBezTo>
                  <a:pt x="33" y="400"/>
                  <a:pt x="33" y="400"/>
                  <a:pt x="33" y="400"/>
                </a:cubicBezTo>
                <a:cubicBezTo>
                  <a:pt x="33" y="411"/>
                  <a:pt x="42" y="420"/>
                  <a:pt x="53" y="420"/>
                </a:cubicBezTo>
                <a:cubicBezTo>
                  <a:pt x="364" y="420"/>
                  <a:pt x="364" y="420"/>
                  <a:pt x="364" y="420"/>
                </a:cubicBezTo>
                <a:cubicBezTo>
                  <a:pt x="375" y="420"/>
                  <a:pt x="384" y="411"/>
                  <a:pt x="384" y="400"/>
                </a:cubicBezTo>
                <a:cubicBezTo>
                  <a:pt x="384" y="33"/>
                  <a:pt x="384" y="33"/>
                  <a:pt x="384" y="33"/>
                </a:cubicBezTo>
                <a:cubicBezTo>
                  <a:pt x="384" y="14"/>
                  <a:pt x="369" y="0"/>
                  <a:pt x="351" y="0"/>
                </a:cubicBezTo>
                <a:close/>
              </a:path>
            </a:pathLst>
          </a:custGeom>
          <a:gradFill>
            <a:gsLst>
              <a:gs pos="16000">
                <a:schemeClr val="accent1">
                  <a:lumMod val="60000"/>
                  <a:lumOff val="40000"/>
                </a:schemeClr>
              </a:gs>
              <a:gs pos="74000">
                <a:schemeClr val="accent1">
                  <a:alpha val="100000"/>
                </a:schemeClr>
              </a:gs>
            </a:gsLst>
            <a:lin ang="2700000" scaled="0"/>
          </a:gradFill>
          <a:ln>
            <a:noFill/>
          </a:ln>
          <a:effectLst>
            <a:outerShdw algn="tl" blurRad="635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p>
            <a:pPr algn="ctr"/>
            <a:endParaRPr b="1" dirty="0" lang="en-US">
              <a:solidFill>
                <a:schemeClr val="lt1"/>
              </a:solidFill>
              <a:latin typeface="+mj-ea"/>
              <a:ea typeface="+mj-ea"/>
            </a:endParaRPr>
          </a:p>
        </p:txBody>
      </p:sp>
      <p:sp>
        <p:nvSpPr>
          <p:cNvPr id="1049062" name="标题"/>
          <p:cNvSpPr txBox="1"/>
          <p:nvPr>
            <p:custDataLst>
              <p:tags r:id="rId19"/>
            </p:custDataLst>
          </p:nvPr>
        </p:nvSpPr>
        <p:spPr>
          <a:xfrm>
            <a:off x="9561974" y="1605818"/>
            <a:ext cx="1212477" cy="1343950"/>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064" name="正文"/>
          <p:cNvSpPr txBox="1"/>
          <p:nvPr>
            <p:custDataLst>
              <p:tags r:id="rId20"/>
            </p:custDataLst>
          </p:nvPr>
        </p:nvSpPr>
        <p:spPr>
          <a:xfrm>
            <a:off x="8967477" y="3168790"/>
            <a:ext cx="2402053" cy="3080481"/>
          </a:xfrm>
          <a:prstGeom prst="rect"/>
          <a:noFill/>
          <a:ln>
            <a:noFill/>
          </a:ln>
        </p:spPr>
        <p:txBody>
          <a:bodyPr anchor="t" anchorCtr="0" bIns="46800" lIns="90000" rIns="90000" rtlCol="0" tIns="46800" wrap="square">
            <a:normAutofit fontScale="94444" lnSpcReduction="10000"/>
          </a:bodyPr>
          <a:p>
            <a:pPr algn="ctr" fontAlgn="auto" indent="0">
              <a:lnSpc>
                <a:spcPct val="130000"/>
              </a:lnSpc>
              <a:spcAft>
                <a:spcPts val="1000"/>
              </a:spcAft>
            </a:pPr>
            <a:r>
              <a:rPr altLang="en-US" lang="zh-CN" spc="150">
                <a:solidFill>
                  <a:schemeClr val="tx1">
                    <a:lumMod val="65000"/>
                    <a:lumOff val="35000"/>
                  </a:schemeClr>
                </a:solidFill>
                <a:latin typeface="+mn-ea"/>
              </a:rPr>
              <a:t>形成正确的价值观：通过纪律教育，小学生可以形成正确的价值观，理解尊重、诚信、责任等品质的重要性，为未来的社会生活打下良好基础。</a:t>
            </a:r>
            <a:endParaRPr altLang="en-US" lang="zh-CN" spc="150">
              <a:solidFill>
                <a:schemeClr val="tx1">
                  <a:lumMod val="65000"/>
                  <a:lumOff val="35000"/>
                </a:schemeClr>
              </a:solidFill>
              <a:latin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98" name="标题 1"/>
          <p:cNvSpPr>
            <a:spLocks noGrp="1"/>
          </p:cNvSpPr>
          <p:nvPr>
            <p:ph type="title" idx="4"/>
            <p:custDataLst>
              <p:tags r:id="rId1"/>
            </p:custDataLst>
          </p:nvPr>
        </p:nvSpPr>
        <p:spPr/>
        <p:txBody>
          <a:bodyPr>
            <a:normAutofit fontScale="90000"/>
          </a:bodyPr>
          <a:p>
            <a:r>
              <a:rPr altLang="en-US" lang="zh-CN"/>
              <a:t>纪律教育模式的理论基础</a:t>
            </a:r>
            <a:endParaRPr altLang="en-US" lang="zh-CN"/>
          </a:p>
        </p:txBody>
      </p:sp>
      <p:sp>
        <p:nvSpPr>
          <p:cNvPr id="104910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02"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4" name="标题 1"/>
          <p:cNvSpPr>
            <a:spLocks noGrp="1"/>
          </p:cNvSpPr>
          <p:nvPr>
            <p:ph type="title" idx="3"/>
          </p:nvPr>
        </p:nvSpPr>
        <p:spPr/>
        <p:txBody>
          <a:bodyPr/>
          <a:p>
            <a:r>
              <a:rPr altLang="en-US" lang="zh-CN"/>
              <a:t>行为主义理论</a:t>
            </a:r>
            <a:endParaRPr altLang="en-US" lang="zh-CN"/>
          </a:p>
        </p:txBody>
      </p:sp>
      <p:sp>
        <p:nvSpPr>
          <p:cNvPr id="104914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在小学教育中的应用：行为主义理论指导教师在小学教育中建立明确的奖励和惩罚制度，通过正强化来塑造学生的良好行为，并通过负强化来纠正不良行为。</a:t>
            </a:r>
            <a:endParaRPr altLang="zh-CN" dirty="0" lang="en-US">
              <a:solidFill>
                <a:schemeClr val="dk1">
                  <a:lumMod val="80000"/>
                  <a:lumOff val="20000"/>
                </a:schemeClr>
              </a:solidFill>
              <a:latin typeface="+mn-ea"/>
              <a:sym typeface="+mn-ea"/>
            </a:endParaRPr>
          </a:p>
        </p:txBody>
      </p:sp>
      <p:sp>
        <p:nvSpPr>
          <p:cNvPr id="104915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简介：行为主义理论认为人的行为是环境刺激的结果，通过建立刺激-反应机制来塑造行为。</a:t>
            </a:r>
            <a:endParaRPr altLang="en-US" dirty="0" lang="zh-CN">
              <a:solidFill>
                <a:schemeClr val="dk1">
                  <a:lumMod val="80000"/>
                  <a:lumOff val="20000"/>
                </a:schemeClr>
              </a:solidFill>
              <a:latin typeface="+mn-ea"/>
              <a:sym typeface="+mn-ea"/>
            </a:endParaRPr>
          </a:p>
        </p:txBody>
      </p:sp>
      <p:sp>
        <p:nvSpPr>
          <p:cNvPr id="104916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6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理论基础：行为主义强调奖励和惩罚作为塑造行为的重要手段，认为正面强化有助于培养良好的行为习惯。</a:t>
            </a:r>
            <a:endParaRPr altLang="en-US" dirty="0" lang="zh-CN">
              <a:solidFill>
                <a:schemeClr val="dk1">
                  <a:lumMod val="80000"/>
                  <a:lumOff val="20000"/>
                </a:schemeClr>
              </a:solidFill>
              <a:latin typeface="+mn-ea"/>
              <a:sym typeface="+mn-ea"/>
            </a:endParaRPr>
          </a:p>
        </p:txBody>
      </p:sp>
      <p:sp>
        <p:nvSpPr>
          <p:cNvPr id="104917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7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纪律教育模式中的重要性：行为主义理论为小学教育中的纪律教育模式提供了重要的理论支持和实践指导，有助于教师更好地理解和应对学生的行为问题。</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10" name="标题 1"/>
          <p:cNvSpPr>
            <a:spLocks noGrp="1"/>
          </p:cNvSpPr>
          <p:nvPr>
            <p:ph type="title" idx="3"/>
          </p:nvPr>
        </p:nvSpPr>
        <p:spPr/>
        <p:txBody>
          <a:bodyPr/>
          <a:p>
            <a:r>
              <a:rPr altLang="en-US" lang="zh-CN"/>
              <a:t>社会认知理论</a:t>
            </a:r>
            <a:endParaRPr altLang="en-US" lang="zh-CN"/>
          </a:p>
        </p:txBody>
      </p:sp>
      <p:sp>
        <p:nvSpPr>
          <p:cNvPr id="104921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1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1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2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2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强调个体在认知过程中对环境的适应和改变</a:t>
            </a:r>
            <a:endParaRPr altLang="en-US" dirty="0" sz="2400" lang="zh-CN">
              <a:latin typeface="+mn-ea"/>
              <a:ea typeface="+mn-ea"/>
            </a:endParaRPr>
          </a:p>
        </p:txBody>
      </p:sp>
      <p:sp>
        <p:nvSpPr>
          <p:cNvPr id="104923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认为人的行为可以通过观察和模仿他人的行为来学习</a:t>
            </a:r>
            <a:endParaRPr altLang="en-US" dirty="0" sz="2400" lang="zh-CN">
              <a:latin typeface="+mn-ea"/>
              <a:ea typeface="+mn-ea"/>
            </a:endParaRPr>
          </a:p>
        </p:txBody>
      </p:sp>
      <p:sp>
        <p:nvSpPr>
          <p:cNvPr id="104923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强调个体在社会环境中的认知和行为是相互影响的</a:t>
            </a:r>
            <a:endParaRPr altLang="en-US" dirty="0" sz="2400" lang="zh-CN">
              <a:latin typeface="+mn-ea"/>
              <a:ea typeface="+mn-ea"/>
            </a:endParaRPr>
          </a:p>
        </p:txBody>
      </p:sp>
      <p:sp>
        <p:nvSpPr>
          <p:cNvPr id="104923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认为人的行为和环境刺激共同影响人的认知和行为</a:t>
            </a:r>
            <a:endParaRPr altLang="en-US" dirty="0" sz="2400" lang="zh-CN">
              <a:latin typeface="+mn-ea"/>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68" name="标题 1"/>
          <p:cNvSpPr>
            <a:spLocks noGrp="1"/>
          </p:cNvSpPr>
          <p:nvPr>
            <p:ph type="title" idx="3"/>
          </p:nvPr>
        </p:nvSpPr>
        <p:spPr/>
        <p:txBody>
          <a:bodyPr/>
          <a:p>
            <a:r>
              <a:rPr altLang="en-US" lang="zh-CN"/>
              <a:t>自我效能理论</a:t>
            </a:r>
            <a:endParaRPr altLang="en-US" lang="zh-CN"/>
          </a:p>
        </p:txBody>
      </p:sp>
      <p:sp>
        <p:nvSpPr>
          <p:cNvPr id="1049270" name="Freeform 27"/>
          <p:cNvSpPr/>
          <p:nvPr>
            <p:custDataLst>
              <p:tags r:id="rId1"/>
            </p:custDataLst>
          </p:nvPr>
        </p:nvSpPr>
        <p:spPr bwMode="auto">
          <a:xfrm>
            <a:off x="69095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72" name="矩形: 圆角 32"/>
          <p:cNvSpPr/>
          <p:nvPr>
            <p:custDataLst>
              <p:tags r:id="rId2"/>
            </p:custDataLst>
          </p:nvPr>
        </p:nvSpPr>
        <p:spPr>
          <a:xfrm flipH="1">
            <a:off x="81901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74" name="任意多边形: 形状 33"/>
          <p:cNvSpPr/>
          <p:nvPr>
            <p:custDataLst>
              <p:tags r:id="rId3"/>
            </p:custDataLst>
          </p:nvPr>
        </p:nvSpPr>
        <p:spPr bwMode="auto">
          <a:xfrm>
            <a:off x="69095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76" name="正文"/>
          <p:cNvSpPr txBox="1"/>
          <p:nvPr>
            <p:custDataLst>
              <p:tags r:id="rId4"/>
            </p:custDataLst>
          </p:nvPr>
        </p:nvSpPr>
        <p:spPr>
          <a:xfrm>
            <a:off x="952172"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定义：自我效能理论是指个体对自己能够完成某一任务或达到某一目标的信念和信心。</a:t>
            </a:r>
            <a:endParaRPr altLang="en-US" dirty="0" sz="1600" lang="zh-CN" spc="150">
              <a:solidFill>
                <a:schemeClr val="tx1">
                  <a:lumMod val="65000"/>
                  <a:lumOff val="35000"/>
                </a:schemeClr>
              </a:solidFill>
              <a:latin typeface="+mn-ea"/>
            </a:endParaRPr>
          </a:p>
        </p:txBody>
      </p:sp>
      <p:sp>
        <p:nvSpPr>
          <p:cNvPr id="1049278" name="标题"/>
          <p:cNvSpPr txBox="1"/>
          <p:nvPr>
            <p:custDataLst>
              <p:tags r:id="rId5"/>
            </p:custDataLst>
          </p:nvPr>
        </p:nvSpPr>
        <p:spPr>
          <a:xfrm>
            <a:off x="75976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280" name="Freeform 27"/>
          <p:cNvSpPr/>
          <p:nvPr>
            <p:custDataLst>
              <p:tags r:id="rId6"/>
            </p:custDataLst>
          </p:nvPr>
        </p:nvSpPr>
        <p:spPr bwMode="auto">
          <a:xfrm>
            <a:off x="351334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82" name="矩形: 圆角 38"/>
          <p:cNvSpPr/>
          <p:nvPr>
            <p:custDataLst>
              <p:tags r:id="rId7"/>
            </p:custDataLst>
          </p:nvPr>
        </p:nvSpPr>
        <p:spPr>
          <a:xfrm flipH="1">
            <a:off x="364140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84" name="任意多边形: 形状 39"/>
          <p:cNvSpPr/>
          <p:nvPr>
            <p:custDataLst>
              <p:tags r:id="rId8"/>
            </p:custDataLst>
          </p:nvPr>
        </p:nvSpPr>
        <p:spPr bwMode="auto">
          <a:xfrm>
            <a:off x="351334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86" name="正文"/>
          <p:cNvSpPr txBox="1"/>
          <p:nvPr>
            <p:custDataLst>
              <p:tags r:id="rId9"/>
            </p:custDataLst>
          </p:nvPr>
        </p:nvSpPr>
        <p:spPr>
          <a:xfrm>
            <a:off x="3774563"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理论基础：自我效能理论基于班杜拉的社会认知理论，强调个体在与环境互动过程中形成和发展自我信念和自我评价能力。</a:t>
            </a:r>
            <a:endParaRPr altLang="en-US" dirty="0" sz="1600" lang="zh-CN" spc="150">
              <a:solidFill>
                <a:schemeClr val="tx1">
                  <a:lumMod val="65000"/>
                  <a:lumOff val="35000"/>
                </a:schemeClr>
              </a:solidFill>
              <a:latin typeface="+mn-ea"/>
            </a:endParaRPr>
          </a:p>
        </p:txBody>
      </p:sp>
      <p:sp>
        <p:nvSpPr>
          <p:cNvPr id="1049288" name="标题"/>
          <p:cNvSpPr txBox="1"/>
          <p:nvPr>
            <p:custDataLst>
              <p:tags r:id="rId10"/>
            </p:custDataLst>
          </p:nvPr>
        </p:nvSpPr>
        <p:spPr>
          <a:xfrm>
            <a:off x="358215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290" name="Freeform 27"/>
          <p:cNvSpPr/>
          <p:nvPr>
            <p:custDataLst>
              <p:tags r:id="rId11"/>
            </p:custDataLst>
          </p:nvPr>
        </p:nvSpPr>
        <p:spPr bwMode="auto">
          <a:xfrm>
            <a:off x="6335738"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292" name="矩形: 圆角 68"/>
          <p:cNvSpPr/>
          <p:nvPr>
            <p:custDataLst>
              <p:tags r:id="rId12"/>
            </p:custDataLst>
          </p:nvPr>
        </p:nvSpPr>
        <p:spPr>
          <a:xfrm flipH="1">
            <a:off x="6463797"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294" name="任意多边形: 形状 69"/>
          <p:cNvSpPr/>
          <p:nvPr>
            <p:custDataLst>
              <p:tags r:id="rId13"/>
            </p:custDataLst>
          </p:nvPr>
        </p:nvSpPr>
        <p:spPr bwMode="auto">
          <a:xfrm>
            <a:off x="6335738"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296" name="正文"/>
          <p:cNvSpPr txBox="1"/>
          <p:nvPr>
            <p:custDataLst>
              <p:tags r:id="rId14"/>
            </p:custDataLst>
          </p:nvPr>
        </p:nvSpPr>
        <p:spPr>
          <a:xfrm>
            <a:off x="6596953" y="1580232"/>
            <a:ext cx="1941988" cy="3589087"/>
          </a:xfrm>
          <a:prstGeom prst="rect"/>
          <a:noFill/>
        </p:spPr>
        <p:txBody>
          <a:bodyPr anchor="ctr" anchorCtr="0" bIns="46800" lIns="90000" rIns="90000" rtlCol="0" tIns="46800" wrap="square">
            <a:normAutofit fontScale="93750" lnSpcReduction="10000"/>
          </a:bodyPr>
          <a:p>
            <a:pPr algn="ctr">
              <a:lnSpc>
                <a:spcPct val="130000"/>
              </a:lnSpc>
              <a:spcAft>
                <a:spcPts val="1000"/>
              </a:spcAft>
            </a:pPr>
            <a:r>
              <a:rPr altLang="en-US" dirty="0" sz="1600" lang="zh-CN" spc="150">
                <a:solidFill>
                  <a:schemeClr val="tx1">
                    <a:lumMod val="65000"/>
                    <a:lumOff val="35000"/>
                  </a:schemeClr>
                </a:solidFill>
                <a:latin typeface="+mn-ea"/>
              </a:rPr>
              <a:t>在纪律教育中的应用：自我效能理论可以应用于纪律教育，帮助教师了解学生的自我效能水平，通过提供适当的支持和反馈提高学生的自信心和自我管理能力。</a:t>
            </a:r>
            <a:endParaRPr altLang="en-US" dirty="0" sz="1600" lang="zh-CN" spc="150">
              <a:solidFill>
                <a:schemeClr val="tx1">
                  <a:lumMod val="65000"/>
                  <a:lumOff val="35000"/>
                </a:schemeClr>
              </a:solidFill>
              <a:latin typeface="+mn-ea"/>
            </a:endParaRPr>
          </a:p>
        </p:txBody>
      </p:sp>
      <p:sp>
        <p:nvSpPr>
          <p:cNvPr id="1049298" name="标题"/>
          <p:cNvSpPr txBox="1"/>
          <p:nvPr>
            <p:custDataLst>
              <p:tags r:id="rId15"/>
            </p:custDataLst>
          </p:nvPr>
        </p:nvSpPr>
        <p:spPr>
          <a:xfrm>
            <a:off x="6404546"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
        <p:nvSpPr>
          <p:cNvPr id="1049300" name="Freeform 27"/>
          <p:cNvSpPr/>
          <p:nvPr>
            <p:custDataLst>
              <p:tags r:id="rId16"/>
            </p:custDataLst>
          </p:nvPr>
        </p:nvSpPr>
        <p:spPr bwMode="auto">
          <a:xfrm>
            <a:off x="9158129" y="5987748"/>
            <a:ext cx="186957" cy="171836"/>
          </a:xfrm>
          <a:custGeom>
            <a:avLst/>
            <a:gdLst>
              <a:gd name="T0" fmla="*/ 48 w 48"/>
              <a:gd name="T1" fmla="*/ 0 h 44"/>
              <a:gd name="T2" fmla="*/ 22 w 48"/>
              <a:gd name="T3" fmla="*/ 0 h 44"/>
              <a:gd name="T4" fmla="*/ 0 w 48"/>
              <a:gd name="T5" fmla="*/ 22 h 44"/>
              <a:gd name="T6" fmla="*/ 22 w 48"/>
              <a:gd name="T7" fmla="*/ 44 h 44"/>
              <a:gd name="T8" fmla="*/ 48 w 48"/>
              <a:gd name="T9" fmla="*/ 44 h 44"/>
              <a:gd name="T10" fmla="*/ 48 w 48"/>
              <a:gd name="T11" fmla="*/ 0 h 44"/>
            </a:gdLst>
            <a:ahLst/>
            <a:cxnLst>
              <a:cxn ang="0">
                <a:pos x="T0" y="T1"/>
              </a:cxn>
              <a:cxn ang="0">
                <a:pos x="T2" y="T3"/>
              </a:cxn>
              <a:cxn ang="0">
                <a:pos x="T4" y="T5"/>
              </a:cxn>
              <a:cxn ang="0">
                <a:pos x="T6" y="T7"/>
              </a:cxn>
              <a:cxn ang="0">
                <a:pos x="T8" y="T9"/>
              </a:cxn>
              <a:cxn ang="0">
                <a:pos x="T10" y="T11"/>
              </a:cxn>
            </a:cxnLst>
            <a:rect l="0" t="0" r="r" b="b"/>
            <a:pathLst>
              <a:path w="48" h="44">
                <a:moveTo>
                  <a:pt x="48" y="0"/>
                </a:moveTo>
                <a:cubicBezTo>
                  <a:pt x="22" y="0"/>
                  <a:pt x="22" y="0"/>
                  <a:pt x="22" y="0"/>
                </a:cubicBezTo>
                <a:cubicBezTo>
                  <a:pt x="10" y="0"/>
                  <a:pt x="0" y="10"/>
                  <a:pt x="0" y="22"/>
                </a:cubicBezTo>
                <a:cubicBezTo>
                  <a:pt x="0" y="34"/>
                  <a:pt x="10" y="44"/>
                  <a:pt x="22" y="44"/>
                </a:cubicBezTo>
                <a:cubicBezTo>
                  <a:pt x="48" y="44"/>
                  <a:pt x="48" y="44"/>
                  <a:pt x="48" y="44"/>
                </a:cubicBezTo>
                <a:cubicBezTo>
                  <a:pt x="48" y="0"/>
                  <a:pt x="48" y="0"/>
                  <a:pt x="48" y="0"/>
                </a:cubicBezTo>
              </a:path>
            </a:pathLst>
          </a:custGeom>
          <a:solidFill>
            <a:schemeClr val="accent1">
              <a:lumMod val="50000"/>
            </a:schemeClr>
          </a:solidFill>
          <a:ln>
            <a:noFill/>
          </a:ln>
        </p:spPr>
        <p:txBody>
          <a:bodyPr anchor="t" anchorCtr="0" bIns="45720" compatLnSpc="1" lIns="91440" numCol="1" rIns="91440" tIns="45720" vert="horz" wrap="square"/>
          <a:p>
            <a:endParaRPr altLang="en-US" lang="zh-CN"/>
          </a:p>
        </p:txBody>
      </p:sp>
      <p:sp>
        <p:nvSpPr>
          <p:cNvPr id="1049302" name="矩形: 圆角 74"/>
          <p:cNvSpPr/>
          <p:nvPr>
            <p:custDataLst>
              <p:tags r:id="rId17"/>
            </p:custDataLst>
          </p:nvPr>
        </p:nvSpPr>
        <p:spPr>
          <a:xfrm flipH="1">
            <a:off x="9286825" y="1490400"/>
            <a:ext cx="2208097" cy="4758891"/>
          </a:xfrm>
          <a:prstGeom prst="roundRect">
            <a:avLst>
              <a:gd name="adj" fmla="val 6580"/>
            </a:avLst>
          </a:prstGeom>
          <a:gradFill flip="none" rotWithShape="1">
            <a:gsLst>
              <a:gs pos="0">
                <a:schemeClr val="accent1">
                  <a:lumMod val="5000"/>
                  <a:lumOff val="95000"/>
                  <a:alpha val="0"/>
                </a:schemeClr>
              </a:gs>
              <a:gs pos="100000">
                <a:schemeClr val="accent1">
                  <a:lumMod val="20000"/>
                  <a:lumOff val="80000"/>
                </a:schemeClr>
              </a:gs>
            </a:gsLst>
            <a:lin ang="54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304" name="任意多边形: 形状 75"/>
          <p:cNvSpPr/>
          <p:nvPr>
            <p:custDataLst>
              <p:tags r:id="rId18"/>
            </p:custDataLst>
          </p:nvPr>
        </p:nvSpPr>
        <p:spPr bwMode="auto">
          <a:xfrm>
            <a:off x="9158129" y="5188814"/>
            <a:ext cx="2183841" cy="903849"/>
          </a:xfrm>
          <a:custGeom>
            <a:avLst/>
            <a:gdLst>
              <a:gd name="connsiteX0" fmla="*/ 93486 w 2247900"/>
              <a:gd name="connsiteY0" fmla="*/ 0 h 1043773"/>
              <a:gd name="connsiteX1" fmla="*/ 2247900 w 2247900"/>
              <a:gd name="connsiteY1" fmla="*/ 0 h 1043773"/>
              <a:gd name="connsiteX2" fmla="*/ 2247900 w 2247900"/>
              <a:gd name="connsiteY2" fmla="*/ 222624 h 1043773"/>
              <a:gd name="connsiteX3" fmla="*/ 2247900 w 2247900"/>
              <a:gd name="connsiteY3" fmla="*/ 249412 h 1043773"/>
              <a:gd name="connsiteX4" fmla="*/ 2247900 w 2247900"/>
              <a:gd name="connsiteY4" fmla="*/ 249413 h 1043773"/>
              <a:gd name="connsiteX5" fmla="*/ 2247900 w 2247900"/>
              <a:gd name="connsiteY5" fmla="*/ 306504 h 1043773"/>
              <a:gd name="connsiteX6" fmla="*/ 2247900 w 2247900"/>
              <a:gd name="connsiteY6" fmla="*/ 840059 h 1043773"/>
              <a:gd name="connsiteX7" fmla="*/ 2137417 w 2247900"/>
              <a:gd name="connsiteY7" fmla="*/ 950404 h 1043773"/>
              <a:gd name="connsiteX8" fmla="*/ 93486 w 2247900"/>
              <a:gd name="connsiteY8" fmla="*/ 950404 h 1043773"/>
              <a:gd name="connsiteX9" fmla="*/ 0 w 2247900"/>
              <a:gd name="connsiteY9" fmla="*/ 1043773 h 1043773"/>
              <a:gd name="connsiteX10" fmla="*/ 0 w 2247900"/>
              <a:gd name="connsiteY10" fmla="*/ 372154 h 1043773"/>
              <a:gd name="connsiteX11" fmla="*/ 0 w 2247900"/>
              <a:gd name="connsiteY11" fmla="*/ 249413 h 1043773"/>
              <a:gd name="connsiteX12" fmla="*/ 0 w 2247900"/>
              <a:gd name="connsiteY12" fmla="*/ 249412 h 1043773"/>
              <a:gd name="connsiteX13" fmla="*/ 0 w 2247900"/>
              <a:gd name="connsiteY13" fmla="*/ 236028 h 1043773"/>
              <a:gd name="connsiteX14" fmla="*/ 0 w 2247900"/>
              <a:gd name="connsiteY14" fmla="*/ 93369 h 1043773"/>
              <a:gd name="connsiteX15" fmla="*/ 93486 w 2247900"/>
              <a:gd name="connsiteY15" fmla="*/ 0 h 104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7900" h="1043773">
                <a:moveTo>
                  <a:pt x="93486" y="0"/>
                </a:moveTo>
                <a:cubicBezTo>
                  <a:pt x="2247900" y="0"/>
                  <a:pt x="2247900" y="0"/>
                  <a:pt x="2247900" y="0"/>
                </a:cubicBezTo>
                <a:cubicBezTo>
                  <a:pt x="2247900" y="79046"/>
                  <a:pt x="2247900" y="153150"/>
                  <a:pt x="2247900" y="222624"/>
                </a:cubicBezTo>
                <a:lnTo>
                  <a:pt x="2247900" y="249412"/>
                </a:lnTo>
                <a:lnTo>
                  <a:pt x="2247900" y="249413"/>
                </a:lnTo>
                <a:lnTo>
                  <a:pt x="2247900" y="306504"/>
                </a:lnTo>
                <a:cubicBezTo>
                  <a:pt x="2247900" y="840059"/>
                  <a:pt x="2247900" y="840059"/>
                  <a:pt x="2247900" y="840059"/>
                </a:cubicBezTo>
                <a:cubicBezTo>
                  <a:pt x="2247900" y="899476"/>
                  <a:pt x="2196908" y="950404"/>
                  <a:pt x="2137417" y="950404"/>
                </a:cubicBezTo>
                <a:cubicBezTo>
                  <a:pt x="93486" y="950404"/>
                  <a:pt x="93486" y="950404"/>
                  <a:pt x="93486" y="950404"/>
                </a:cubicBezTo>
                <a:cubicBezTo>
                  <a:pt x="42494" y="950404"/>
                  <a:pt x="4250" y="992845"/>
                  <a:pt x="0" y="1043773"/>
                </a:cubicBezTo>
                <a:cubicBezTo>
                  <a:pt x="0" y="1043773"/>
                  <a:pt x="0" y="710616"/>
                  <a:pt x="0" y="372154"/>
                </a:cubicBezTo>
                <a:lnTo>
                  <a:pt x="0" y="249413"/>
                </a:lnTo>
                <a:lnTo>
                  <a:pt x="0" y="249412"/>
                </a:lnTo>
                <a:lnTo>
                  <a:pt x="0" y="236028"/>
                </a:lnTo>
                <a:cubicBezTo>
                  <a:pt x="0" y="154643"/>
                  <a:pt x="0" y="101327"/>
                  <a:pt x="0" y="93369"/>
                </a:cubicBezTo>
                <a:cubicBezTo>
                  <a:pt x="0" y="42441"/>
                  <a:pt x="42494" y="0"/>
                  <a:pt x="93486" y="0"/>
                </a:cubicBezTo>
                <a:close/>
              </a:path>
            </a:pathLst>
          </a:custGeom>
          <a:gradFill flip="none" rotWithShape="1">
            <a:gsLst>
              <a:gs pos="0">
                <a:schemeClr val="accent1">
                  <a:lumMod val="60000"/>
                  <a:lumOff val="40000"/>
                </a:schemeClr>
              </a:gs>
              <a:gs pos="33000">
                <a:schemeClr val="accent1"/>
              </a:gs>
              <a:gs pos="100000">
                <a:schemeClr val="accent1">
                  <a:lumMod val="75000"/>
                </a:schemeClr>
              </a:gs>
            </a:gsLst>
            <a:lin ang="2700000" scaled="1"/>
          </a:gradFill>
          <a:ln w="9525" cap="rnd">
            <a:noFill/>
            <a:prstDash val="solid"/>
            <a:round/>
          </a:ln>
          <a:effectLst>
            <a:outerShdw algn="ctr" blurRad="76200" dir="5400000" dist="50800"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rmAutofit/>
          </a:bodyPr>
          <a:p>
            <a:pPr algn="ctr" defTabSz="913765"/>
            <a:endParaRPr altLang="en-US" b="1" sz="2000" lang="zh-CN">
              <a:solidFill>
                <a:schemeClr val="bg1"/>
              </a:solidFill>
            </a:endParaRPr>
          </a:p>
        </p:txBody>
      </p:sp>
      <p:sp>
        <p:nvSpPr>
          <p:cNvPr id="1049306" name="正文"/>
          <p:cNvSpPr txBox="1"/>
          <p:nvPr>
            <p:custDataLst>
              <p:tags r:id="rId19"/>
            </p:custDataLst>
          </p:nvPr>
        </p:nvSpPr>
        <p:spPr>
          <a:xfrm>
            <a:off x="9419343" y="1580232"/>
            <a:ext cx="1941988" cy="3589087"/>
          </a:xfrm>
          <a:prstGeom prst="rect"/>
          <a:noFill/>
        </p:spPr>
        <p:txBody>
          <a:bodyPr anchor="ctr" anchorCtr="0" bIns="46800" lIns="90000" rIns="90000" rtlCol="0" tIns="46800" wrap="square">
            <a:normAutofit/>
          </a:bodyPr>
          <a:p>
            <a:pPr algn="ctr">
              <a:lnSpc>
                <a:spcPct val="130000"/>
              </a:lnSpc>
              <a:spcAft>
                <a:spcPts val="1000"/>
              </a:spcAft>
            </a:pPr>
            <a:r>
              <a:rPr altLang="en-US" dirty="0" sz="1600" lang="zh-CN" spc="150">
                <a:solidFill>
                  <a:schemeClr val="tx1">
                    <a:lumMod val="65000"/>
                    <a:lumOff val="35000"/>
                  </a:schemeClr>
                </a:solidFill>
                <a:latin typeface="+mn-ea"/>
              </a:rPr>
              <a:t>作用：自我效能理论对于培养学生的纪律意识和自我控制能力具有重要意义，有助于提高学生的自尊和自我价值感。</a:t>
            </a:r>
            <a:endParaRPr altLang="en-US" dirty="0" sz="1600" lang="zh-CN" spc="150">
              <a:solidFill>
                <a:schemeClr val="tx1">
                  <a:lumMod val="65000"/>
                  <a:lumOff val="35000"/>
                </a:schemeClr>
              </a:solidFill>
              <a:latin typeface="+mn-ea"/>
            </a:endParaRPr>
          </a:p>
        </p:txBody>
      </p:sp>
      <p:sp>
        <p:nvSpPr>
          <p:cNvPr id="1049308" name="标题"/>
          <p:cNvSpPr txBox="1"/>
          <p:nvPr>
            <p:custDataLst>
              <p:tags r:id="rId20"/>
            </p:custDataLst>
          </p:nvPr>
        </p:nvSpPr>
        <p:spPr>
          <a:xfrm>
            <a:off x="9227573" y="5237872"/>
            <a:ext cx="2087863" cy="658713"/>
          </a:xfrm>
          <a:prstGeom prst="rect"/>
          <a:noFill/>
        </p:spPr>
        <p:txBody>
          <a:bodyPr anchor="ctr" bIns="0" lIns="90000" rIns="90000" rtlCol="0" tIns="46800" wrap="square">
            <a:normAutofit/>
          </a:bodyPr>
          <a:p>
            <a:pPr algn="ctr"/>
            <a:r>
              <a:rPr altLang="en-US" b="1" dirty="0" sz="2800" lang="zh-CN" spc="300">
                <a:solidFill>
                  <a:schemeClr val="lt1">
                    <a:lumMod val="100000"/>
                  </a:schemeClr>
                </a:solidFill>
                <a:latin typeface="+mj-ea"/>
                <a:ea typeface="+mj-ea"/>
              </a:rPr>
              <a:t>添加标题</a:t>
            </a:r>
            <a:endParaRPr altLang="en-US" b="1" dirty="0" sz="2800" lang="zh-CN" spc="300">
              <a:solidFill>
                <a:schemeClr val="lt1">
                  <a:lumMod val="100000"/>
                </a:schemeClr>
              </a:solidFill>
              <a:latin typeface="+mj-ea"/>
              <a:ea typeface="+mj-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42" name="标题 1"/>
          <p:cNvSpPr>
            <a:spLocks noGrp="1"/>
          </p:cNvSpPr>
          <p:nvPr>
            <p:ph type="title" idx="4"/>
            <p:custDataLst>
              <p:tags r:id="rId1"/>
            </p:custDataLst>
          </p:nvPr>
        </p:nvSpPr>
        <p:spPr/>
        <p:txBody>
          <a:bodyPr>
            <a:normAutofit fontScale="90000"/>
          </a:bodyPr>
          <a:p>
            <a:r>
              <a:rPr altLang="en-US" lang="zh-CN"/>
              <a:t>纪律教育模式的实践方法</a:t>
            </a:r>
            <a:endParaRPr altLang="en-US" lang="zh-CN"/>
          </a:p>
        </p:txBody>
      </p:sp>
      <p:sp>
        <p:nvSpPr>
          <p:cNvPr id="104934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346"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88" name="标题 1"/>
          <p:cNvSpPr>
            <a:spLocks noGrp="1"/>
          </p:cNvSpPr>
          <p:nvPr>
            <p:ph type="title" idx="3"/>
          </p:nvPr>
        </p:nvSpPr>
        <p:spPr/>
        <p:txBody>
          <a:bodyPr/>
          <a:p>
            <a:r>
              <a:rPr altLang="en-US" lang="zh-CN"/>
              <a:t>建立良好的师生关系</a:t>
            </a:r>
            <a:endParaRPr altLang="en-US" lang="zh-CN"/>
          </a:p>
        </p:txBody>
      </p:sp>
      <p:sp>
        <p:nvSpPr>
          <p:cNvPr id="104939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尊重学生：教师应尊重学生的个性、兴趣和需求，建立平等、和谐的师生关系。</a:t>
            </a:r>
            <a:endParaRPr altLang="en-US" dirty="0" sz="2000" lang="zh-CN" spc="150">
              <a:solidFill>
                <a:schemeClr val="tx1">
                  <a:lumMod val="85000"/>
                  <a:lumOff val="15000"/>
                </a:schemeClr>
              </a:solidFill>
              <a:latin typeface="+mn-ea"/>
              <a:sym typeface="+mn-ea"/>
            </a:endParaRPr>
          </a:p>
        </p:txBody>
      </p:sp>
      <p:sp>
        <p:nvSpPr>
          <p:cNvPr id="104939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倾听学生：教师应积极倾听学生的想法、意见和困惑，了解学生的内心世界。</a:t>
            </a:r>
            <a:endParaRPr altLang="en-US" dirty="0" sz="2000" lang="zh-CN" spc="150">
              <a:solidFill>
                <a:schemeClr val="tx1">
                  <a:lumMod val="85000"/>
                  <a:lumOff val="15000"/>
                </a:schemeClr>
              </a:solidFill>
              <a:latin typeface="+mn-ea"/>
              <a:sym typeface="+mn-ea"/>
            </a:endParaRPr>
          </a:p>
        </p:txBody>
      </p:sp>
      <p:sp>
        <p:nvSpPr>
          <p:cNvPr id="104940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关注学生：教师应关注学生的学习、生活和成长过程，提供必要的支持和帮助。</a:t>
            </a:r>
            <a:endParaRPr altLang="en-US" dirty="0" sz="2000" lang="zh-CN" spc="150">
              <a:solidFill>
                <a:schemeClr val="tx1">
                  <a:lumMod val="85000"/>
                  <a:lumOff val="15000"/>
                </a:schemeClr>
              </a:solidFill>
              <a:latin typeface="+mn-ea"/>
              <a:sym typeface="+mn-ea"/>
            </a:endParaRPr>
          </a:p>
        </p:txBody>
      </p:sp>
      <p:sp>
        <p:nvSpPr>
          <p:cNvPr id="104940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激励学生：教师应及时肯定和鼓励学生的进步和成就，激发学生的积极性和自信心。</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46" name="标题 1"/>
          <p:cNvSpPr>
            <a:spLocks noGrp="1"/>
          </p:cNvSpPr>
          <p:nvPr>
            <p:ph type="title" idx="3"/>
          </p:nvPr>
        </p:nvSpPr>
        <p:spPr/>
        <p:txBody>
          <a:bodyPr/>
          <a:p>
            <a:r>
              <a:rPr altLang="en-US" lang="zh-CN"/>
              <a:t>制定明确的纪律规范</a:t>
            </a:r>
            <a:endParaRPr altLang="en-US" lang="zh-CN"/>
          </a:p>
        </p:txBody>
      </p:sp>
      <p:sp>
        <p:nvSpPr>
          <p:cNvPr id="104944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规范应该得到学生和家长的共同认可，以提高其执行力度。</a:t>
            </a:r>
            <a:endParaRPr altLang="zh-CN" dirty="0" lang="en-US">
              <a:solidFill>
                <a:schemeClr val="dk1">
                  <a:lumMod val="80000"/>
                  <a:lumOff val="20000"/>
                </a:schemeClr>
              </a:solidFill>
              <a:latin typeface="+mn-ea"/>
              <a:sym typeface="+mn-ea"/>
            </a:endParaRPr>
          </a:p>
        </p:txBody>
      </p:sp>
      <p:sp>
        <p:nvSpPr>
          <p:cNvPr id="104945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2"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制定明确的纪律规范，让学生明确知道哪些行为是违反规定的。</a:t>
            </a:r>
            <a:endParaRPr altLang="en-US" dirty="0" lang="zh-CN">
              <a:solidFill>
                <a:schemeClr val="dk1">
                  <a:lumMod val="80000"/>
                  <a:lumOff val="20000"/>
                </a:schemeClr>
              </a:solidFill>
              <a:latin typeface="+mn-ea"/>
              <a:sym typeface="+mn-ea"/>
            </a:endParaRPr>
          </a:p>
        </p:txBody>
      </p:sp>
      <p:sp>
        <p:nvSpPr>
          <p:cNvPr id="104946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6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0"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规范应该包括具体的奖惩措施，让学生明白违规的后果。</a:t>
            </a:r>
            <a:endParaRPr altLang="en-US" dirty="0" lang="zh-CN">
              <a:solidFill>
                <a:schemeClr val="dk1">
                  <a:lumMod val="80000"/>
                  <a:lumOff val="20000"/>
                </a:schemeClr>
              </a:solidFill>
              <a:latin typeface="+mn-ea"/>
              <a:sym typeface="+mn-ea"/>
            </a:endParaRPr>
          </a:p>
        </p:txBody>
      </p:sp>
      <p:sp>
        <p:nvSpPr>
          <p:cNvPr id="104947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7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规范应该根据学生的年龄和行为特点进行差异化制定。</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12" name="标题 1"/>
          <p:cNvSpPr>
            <a:spLocks noGrp="1"/>
          </p:cNvSpPr>
          <p:nvPr>
            <p:ph type="title" idx="3"/>
          </p:nvPr>
        </p:nvSpPr>
        <p:spPr/>
        <p:txBody>
          <a:bodyPr/>
          <a:p>
            <a:r>
              <a:rPr altLang="en-US" lang="zh-CN"/>
              <a:t>强化纪律意识的方法</a:t>
            </a:r>
            <a:endParaRPr altLang="en-US" lang="zh-CN"/>
          </a:p>
        </p:txBody>
      </p:sp>
      <p:sp>
        <p:nvSpPr>
          <p:cNvPr id="104951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制定明确的纪律规定和奖惩措施，让学生明确知道什么是可以做的，什么是不可以做的，以及违反规定会有什么后果。</a:t>
            </a:r>
            <a:endParaRPr altLang="en-US" dirty="0" sz="2000" lang="zh-CN" spc="150">
              <a:solidFill>
                <a:schemeClr val="tx1">
                  <a:lumMod val="75000"/>
                  <a:lumOff val="25000"/>
                </a:schemeClr>
              </a:solidFill>
              <a:latin typeface="+mn-ea"/>
              <a:sym typeface="+mn-ea"/>
            </a:endParaRPr>
          </a:p>
        </p:txBody>
      </p:sp>
      <p:sp>
        <p:nvSpPr>
          <p:cNvPr id="104951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定期进行纪律教育和宣传，通过课堂讲解、海报、宣传片等途径，让学生时刻牢记纪律的重要性。</a:t>
            </a:r>
            <a:endParaRPr altLang="en-US" dirty="0" lang="zh-CN" spc="150">
              <a:solidFill>
                <a:schemeClr val="tx1">
                  <a:lumMod val="75000"/>
                  <a:lumOff val="25000"/>
                </a:schemeClr>
              </a:solidFill>
              <a:latin typeface="+mn-ea"/>
              <a:sym typeface="+mn-ea"/>
            </a:endParaRPr>
          </a:p>
        </p:txBody>
      </p:sp>
      <p:sp>
        <p:nvSpPr>
          <p:cNvPr id="104952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建立学生纪律档案，记录学生的纪律表现，及时发现和纠正违纪行为。</a:t>
            </a:r>
            <a:endParaRPr altLang="en-US" dirty="0" lang="zh-CN" spc="150">
              <a:solidFill>
                <a:schemeClr val="tx1">
                  <a:lumMod val="75000"/>
                  <a:lumOff val="25000"/>
                </a:schemeClr>
              </a:solidFill>
              <a:latin typeface="+mn-ea"/>
              <a:sym typeface="+mn-ea"/>
            </a:endParaRPr>
          </a:p>
        </p:txBody>
      </p:sp>
      <p:sp>
        <p:nvSpPr>
          <p:cNvPr id="104953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发挥榜样的力量，表彰优秀学生和良好行为，激励其他学生向他们学习。</a:t>
            </a:r>
            <a:endParaRPr altLang="en-US" dirty="0" lang="zh-CN" spc="150">
              <a:solidFill>
                <a:schemeClr val="tx1">
                  <a:lumMod val="75000"/>
                  <a:lumOff val="25000"/>
                </a:schemeClr>
              </a:solidFill>
              <a:latin typeface="+mn-ea"/>
              <a:sym typeface="+mn-ea"/>
            </a:endParaRPr>
          </a:p>
        </p:txBody>
      </p:sp>
      <p:sp>
        <p:nvSpPr>
          <p:cNvPr id="104953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70" name="标题 1"/>
          <p:cNvSpPr>
            <a:spLocks noGrp="1"/>
          </p:cNvSpPr>
          <p:nvPr>
            <p:ph type="title" idx="3"/>
          </p:nvPr>
        </p:nvSpPr>
        <p:spPr/>
        <p:txBody>
          <a:bodyPr/>
          <a:p>
            <a:r>
              <a:rPr altLang="en-US" lang="zh-CN"/>
              <a:t>及时反馈和调整纪律教育方案</a:t>
            </a:r>
            <a:endParaRPr altLang="en-US" lang="zh-CN"/>
          </a:p>
        </p:txBody>
      </p:sp>
      <p:sp>
        <p:nvSpPr>
          <p:cNvPr id="104957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及时了解学生的行为表现和情绪变化，对纪律教育方案进行适时的调整。</a:t>
            </a:r>
            <a:endParaRPr altLang="en-US" dirty="0" sz="2000" lang="zh-CN" spc="150">
              <a:solidFill>
                <a:schemeClr val="tx1">
                  <a:lumMod val="75000"/>
                  <a:lumOff val="25000"/>
                </a:schemeClr>
              </a:solidFill>
              <a:latin typeface="+mn-ea"/>
              <a:sym typeface="+mn-ea"/>
            </a:endParaRPr>
          </a:p>
        </p:txBody>
      </p:sp>
      <p:sp>
        <p:nvSpPr>
          <p:cNvPr id="104957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定期评估纪律教育方案的实施效果，根据评估结果进行针对性的改进。</a:t>
            </a:r>
            <a:endParaRPr altLang="en-US" dirty="0" sz="2000" lang="zh-CN" spc="150">
              <a:solidFill>
                <a:schemeClr val="tx1">
                  <a:lumMod val="75000"/>
                  <a:lumOff val="25000"/>
                </a:schemeClr>
              </a:solidFill>
              <a:latin typeface="+mn-ea"/>
              <a:sym typeface="+mn-ea"/>
            </a:endParaRPr>
          </a:p>
        </p:txBody>
      </p:sp>
      <p:sp>
        <p:nvSpPr>
          <p:cNvPr id="104958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建立有效的沟通机制，鼓励学生、家长和教师共同参与纪律教育方案的制定和实施。</a:t>
            </a:r>
            <a:endParaRPr altLang="en-US" dirty="0" sz="2000" lang="zh-CN" spc="150">
              <a:solidFill>
                <a:schemeClr val="tx1">
                  <a:lumMod val="75000"/>
                  <a:lumOff val="25000"/>
                </a:schemeClr>
              </a:solidFill>
              <a:latin typeface="+mn-ea"/>
              <a:sym typeface="+mn-ea"/>
            </a:endParaRPr>
          </a:p>
        </p:txBody>
      </p:sp>
      <p:sp>
        <p:nvSpPr>
          <p:cNvPr id="104958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灵活运用多种教育手段，如奖励、惩罚、引导等，以达到更好的纪律教育效果。</a:t>
            </a:r>
            <a:endParaRPr altLang="en-US" dirty="0" sz="2000" lang="zh-CN" spc="150">
              <a:solidFill>
                <a:schemeClr val="tx1">
                  <a:lumMod val="75000"/>
                  <a:lumOff val="25000"/>
                </a:schemeClr>
              </a:solidFill>
              <a:latin typeface="+mn-ea"/>
              <a:sym typeface="+mn-ea"/>
            </a:endParaRPr>
          </a:p>
        </p:txBody>
      </p:sp>
      <p:sp>
        <p:nvSpPr>
          <p:cNvPr id="104959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28" name="标题 1"/>
          <p:cNvSpPr>
            <a:spLocks noGrp="1"/>
          </p:cNvSpPr>
          <p:nvPr>
            <p:ph type="title" idx="4"/>
            <p:custDataLst>
              <p:tags r:id="rId1"/>
            </p:custDataLst>
          </p:nvPr>
        </p:nvSpPr>
        <p:spPr/>
        <p:txBody>
          <a:bodyPr>
            <a:normAutofit fontScale="90000"/>
          </a:bodyPr>
          <a:p>
            <a:r>
              <a:rPr altLang="en-US" lang="zh-CN"/>
              <a:t>纪律教育模式的评价与改进</a:t>
            </a:r>
            <a:endParaRPr altLang="en-US" lang="zh-CN"/>
          </a:p>
        </p:txBody>
      </p:sp>
      <p:sp>
        <p:nvSpPr>
          <p:cNvPr id="104963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632"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74" name="标题 1"/>
          <p:cNvSpPr>
            <a:spLocks noGrp="1"/>
          </p:cNvSpPr>
          <p:nvPr>
            <p:ph type="title" idx="3"/>
          </p:nvPr>
        </p:nvSpPr>
        <p:spPr/>
        <p:txBody>
          <a:bodyPr/>
          <a:p>
            <a:r>
              <a:rPr altLang="en-US" lang="zh-CN"/>
              <a:t>纪律教育效果的评价标准</a:t>
            </a:r>
            <a:endParaRPr altLang="en-US" lang="zh-CN"/>
          </a:p>
        </p:txBody>
      </p:sp>
      <p:sp>
        <p:nvSpPr>
          <p:cNvPr id="104967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7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68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集体荣誉感和社会责任感</a:t>
            </a:r>
            <a:endParaRPr altLang="en-US" dirty="0" sz="1200" lang="zh-CN" spc="150">
              <a:solidFill>
                <a:srgbClr val="FFFFFF"/>
              </a:solidFill>
              <a:latin typeface="+mn-ea"/>
              <a:sym typeface="+mn-ea"/>
            </a:endParaRPr>
          </a:p>
        </p:txBody>
      </p:sp>
      <p:sp>
        <p:nvSpPr>
          <p:cNvPr id="104968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学生自我管理能力</a:t>
            </a:r>
            <a:endParaRPr altLang="en-US" dirty="0" sz="1200" lang="zh-CN" spc="150">
              <a:solidFill>
                <a:schemeClr val="tx1">
                  <a:lumMod val="65000"/>
                  <a:lumOff val="35000"/>
                </a:schemeClr>
              </a:solidFill>
              <a:latin typeface="+mn-ea"/>
              <a:sym typeface="+mn-ea"/>
            </a:endParaRPr>
          </a:p>
        </p:txBody>
      </p:sp>
      <p:sp>
        <p:nvSpPr>
          <p:cNvPr id="104969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课堂秩序维持情况</a:t>
            </a:r>
            <a:endParaRPr altLang="en-US" dirty="0" sz="1200" lang="zh-CN" spc="150">
              <a:solidFill>
                <a:srgbClr val="FFFFFF"/>
              </a:solidFill>
              <a:latin typeface="+mn-ea"/>
              <a:sym typeface="+mn-ea"/>
            </a:endParaRPr>
          </a:p>
        </p:txBody>
      </p:sp>
      <p:sp>
        <p:nvSpPr>
          <p:cNvPr id="104969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学生行为规范程度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36" name="标题 1"/>
          <p:cNvSpPr>
            <a:spLocks noGrp="1"/>
          </p:cNvSpPr>
          <p:nvPr>
            <p:ph type="title" idx="3"/>
          </p:nvPr>
        </p:nvSpPr>
        <p:spPr/>
        <p:txBody>
          <a:bodyPr/>
          <a:p>
            <a:r>
              <a:rPr altLang="en-US" lang="zh-CN"/>
              <a:t>纪律教育模式的改进方向</a:t>
            </a:r>
            <a:endParaRPr altLang="en-US" lang="zh-CN"/>
          </a:p>
        </p:txBody>
      </p:sp>
      <p:sp>
        <p:nvSpPr>
          <p:cNvPr id="104973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强化教师培训，提高教师对纪律教育重要性的认识和实施能力。</a:t>
            </a:r>
            <a:endParaRPr altLang="en-US" dirty="0" sz="2000" lang="zh-CN" spc="150">
              <a:solidFill>
                <a:schemeClr val="tx1">
                  <a:lumMod val="75000"/>
                  <a:lumOff val="25000"/>
                </a:schemeClr>
              </a:solidFill>
              <a:latin typeface="+mn-ea"/>
              <a:sym typeface="+mn-ea"/>
            </a:endParaRPr>
          </a:p>
        </p:txBody>
      </p:sp>
      <p:sp>
        <p:nvSpPr>
          <p:cNvPr id="104974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4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4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完善学校规章制度，明确纪律要求，建立科学合理的纪律评价体系。</a:t>
            </a:r>
            <a:endParaRPr altLang="en-US" dirty="0" sz="2000" lang="zh-CN" spc="150">
              <a:solidFill>
                <a:schemeClr val="tx1">
                  <a:lumMod val="75000"/>
                  <a:lumOff val="25000"/>
                </a:schemeClr>
              </a:solidFill>
              <a:latin typeface="+mn-ea"/>
              <a:sym typeface="+mn-ea"/>
            </a:endParaRPr>
          </a:p>
        </p:txBody>
      </p:sp>
      <p:sp>
        <p:nvSpPr>
          <p:cNvPr id="104974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注重学生心理健康，加强心理辅导和关怀，帮助学生建立正确的人生观和价值观。</a:t>
            </a:r>
            <a:endParaRPr altLang="en-US" dirty="0" sz="2000" lang="zh-CN" spc="150">
              <a:solidFill>
                <a:schemeClr val="tx1">
                  <a:lumMod val="75000"/>
                  <a:lumOff val="25000"/>
                </a:schemeClr>
              </a:solidFill>
              <a:latin typeface="+mn-ea"/>
              <a:sym typeface="+mn-ea"/>
            </a:endParaRPr>
          </a:p>
        </p:txBody>
      </p:sp>
      <p:sp>
        <p:nvSpPr>
          <p:cNvPr id="104975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5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5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创新教育方法，引入更多的互动和参与式教学方式，提高学生的学习兴趣和积极性。</a:t>
            </a:r>
            <a:endParaRPr altLang="en-US" dirty="0" sz="2000" lang="zh-CN" spc="150">
              <a:solidFill>
                <a:schemeClr val="tx1">
                  <a:lumMod val="75000"/>
                  <a:lumOff val="25000"/>
                </a:schemeClr>
              </a:solidFill>
              <a:latin typeface="+mn-ea"/>
              <a:sym typeface="+mn-ea"/>
            </a:endParaRPr>
          </a:p>
        </p:txBody>
      </p:sp>
      <p:sp>
        <p:nvSpPr>
          <p:cNvPr id="104976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94" name="标题 1"/>
          <p:cNvSpPr>
            <a:spLocks noGrp="1"/>
          </p:cNvSpPr>
          <p:nvPr>
            <p:ph type="title" idx="3"/>
          </p:nvPr>
        </p:nvSpPr>
        <p:spPr/>
        <p:txBody>
          <a:bodyPr/>
          <a:p>
            <a:r>
              <a:rPr altLang="en-US" lang="zh-CN"/>
              <a:t>纪律教育模式的创新尝试</a:t>
            </a:r>
            <a:endParaRPr altLang="en-US" lang="zh-CN"/>
          </a:p>
        </p:txBody>
      </p:sp>
      <p:sp>
        <p:nvSpPr>
          <p:cNvPr id="104979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9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0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利用信息技术手段，如在线课堂、互动教学平台等，提高纪律教育的趣味性和实效性。</a:t>
            </a:r>
            <a:endParaRPr altLang="en-US" dirty="0" sz="2000" lang="zh-CN" spc="200">
              <a:solidFill>
                <a:schemeClr val="tx1">
                  <a:lumMod val="85000"/>
                  <a:lumOff val="15000"/>
                </a:schemeClr>
              </a:solidFill>
              <a:latin typeface="+mn-ea"/>
              <a:sym typeface="+mn-ea"/>
            </a:endParaRPr>
          </a:p>
        </p:txBody>
      </p:sp>
      <p:sp>
        <p:nvSpPr>
          <p:cNvPr id="104980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0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0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引入心理辅导元素，关注学生的情感需求，帮助学生建立正确的人际关系和自我认知。</a:t>
            </a:r>
            <a:endParaRPr altLang="en-US" dirty="0" sz="2000" lang="zh-CN" spc="200">
              <a:solidFill>
                <a:schemeClr val="tx1">
                  <a:lumMod val="85000"/>
                  <a:lumOff val="15000"/>
                </a:schemeClr>
              </a:solidFill>
              <a:latin typeface="+mn-ea"/>
              <a:sym typeface="+mn-ea"/>
            </a:endParaRPr>
          </a:p>
        </p:txBody>
      </p:sp>
      <p:sp>
        <p:nvSpPr>
          <p:cNvPr id="104980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1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1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开展多样化的课堂活动，如小组讨论、角色扮演等，培养学生的团队协作和沟通能力。</a:t>
            </a:r>
            <a:endParaRPr altLang="en-US" dirty="0" sz="2000" lang="zh-CN" spc="200">
              <a:solidFill>
                <a:schemeClr val="tx1">
                  <a:lumMod val="85000"/>
                  <a:lumOff val="15000"/>
                </a:schemeClr>
              </a:solidFill>
              <a:latin typeface="+mn-ea"/>
              <a:sym typeface="+mn-ea"/>
            </a:endParaRPr>
          </a:p>
        </p:txBody>
      </p:sp>
      <p:sp>
        <p:nvSpPr>
          <p:cNvPr id="104981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1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1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加强家校合作，让家长参与纪律教育过程，形成教育合力，共同促进学生的成长。</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52" name="标题 1"/>
          <p:cNvSpPr>
            <a:spLocks noGrp="1"/>
          </p:cNvSpPr>
          <p:nvPr>
            <p:ph type="title" idx="4"/>
            <p:custDataLst>
              <p:tags r:id="rId1"/>
            </p:custDataLst>
          </p:nvPr>
        </p:nvSpPr>
        <p:spPr/>
        <p:txBody>
          <a:bodyPr>
            <a:normAutofit fontScale="90000"/>
          </a:bodyPr>
          <a:p>
            <a:r>
              <a:rPr altLang="en-US" lang="zh-CN"/>
              <a:t>纪律教育模式的影响因素及应对策略</a:t>
            </a:r>
            <a:endParaRPr altLang="en-US" lang="zh-CN"/>
          </a:p>
        </p:txBody>
      </p:sp>
      <p:sp>
        <p:nvSpPr>
          <p:cNvPr id="1049854"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856"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98" name="标题 1"/>
          <p:cNvSpPr>
            <a:spLocks noGrp="1"/>
          </p:cNvSpPr>
          <p:nvPr>
            <p:ph type="title" idx="3"/>
          </p:nvPr>
        </p:nvSpPr>
        <p:spPr/>
        <p:txBody>
          <a:bodyPr/>
          <a:p>
            <a:r>
              <a:rPr altLang="en-US" lang="zh-CN"/>
              <a:t>学生个体差异对纪律教育的影响</a:t>
            </a:r>
            <a:endParaRPr altLang="en-US" lang="zh-CN"/>
          </a:p>
        </p:txBody>
      </p:sp>
      <p:sp>
        <p:nvSpPr>
          <p:cNvPr id="104990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学生性格特点：不同性格的学生在纪律教育中的表现不同，需要采取不同的教育方式。</a:t>
            </a:r>
            <a:endParaRPr altLang="en-US" dirty="0" sz="1200" lang="zh-CN" spc="150">
              <a:solidFill>
                <a:schemeClr val="tx1">
                  <a:lumMod val="65000"/>
                  <a:lumOff val="35000"/>
                </a:schemeClr>
              </a:solidFill>
              <a:latin typeface="+mn-ea"/>
              <a:sym typeface="+mn-ea"/>
            </a:endParaRPr>
          </a:p>
        </p:txBody>
      </p:sp>
      <p:sp>
        <p:nvSpPr>
          <p:cNvPr id="104990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学生年龄差异：不同年龄段的学生认知能力和行为习惯不同，需要针对不同年龄段制定相应的纪律教育策略。</a:t>
            </a:r>
            <a:endParaRPr altLang="en-US" dirty="0" sz="1200" lang="zh-CN" spc="150">
              <a:solidFill>
                <a:schemeClr val="tx1">
                  <a:lumMod val="65000"/>
                  <a:lumOff val="35000"/>
                </a:schemeClr>
              </a:solidFill>
              <a:latin typeface="+mn-ea"/>
              <a:sym typeface="+mn-ea"/>
            </a:endParaRPr>
          </a:p>
        </p:txBody>
      </p:sp>
      <p:sp>
        <p:nvSpPr>
          <p:cNvPr id="104990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学生家庭背景：家庭教育和家庭环境对学生个体差异产生影响，进而影响纪律教育的效果。</a:t>
            </a:r>
            <a:endParaRPr altLang="en-US" dirty="0" sz="1200" lang="zh-CN" spc="150">
              <a:solidFill>
                <a:schemeClr val="tx1">
                  <a:lumMod val="65000"/>
                  <a:lumOff val="35000"/>
                </a:schemeClr>
              </a:solidFill>
              <a:latin typeface="+mn-ea"/>
              <a:sym typeface="+mn-ea"/>
            </a:endParaRPr>
          </a:p>
        </p:txBody>
      </p:sp>
      <p:sp>
        <p:nvSpPr>
          <p:cNvPr id="104990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学生兴趣爱好：学生兴趣爱好对纪律教育的影响表现在课堂参与度、注意力集中程度等方面。</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40" name="标题 1"/>
          <p:cNvSpPr>
            <a:spLocks noGrp="1"/>
          </p:cNvSpPr>
          <p:nvPr>
            <p:ph type="title" idx="3"/>
          </p:nvPr>
        </p:nvSpPr>
        <p:spPr/>
        <p:txBody>
          <a:bodyPr/>
          <a:p>
            <a:r>
              <a:rPr altLang="en-US" lang="zh-CN"/>
              <a:t>家庭环境对纪律教育的影响</a:t>
            </a:r>
            <a:endParaRPr altLang="en-US" lang="zh-CN"/>
          </a:p>
        </p:txBody>
      </p:sp>
      <p:sp>
        <p:nvSpPr>
          <p:cNvPr id="104994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4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家庭氛围：良好的家庭氛围有助于培养学生的纪律意识</a:t>
            </a:r>
            <a:endParaRPr altLang="en-US" dirty="0" sz="2000" lang="zh-CN" spc="150">
              <a:solidFill>
                <a:schemeClr val="tx1">
                  <a:lumMod val="75000"/>
                  <a:lumOff val="25000"/>
                </a:schemeClr>
              </a:solidFill>
              <a:latin typeface="+mn-ea"/>
              <a:sym typeface="+mn-ea"/>
            </a:endParaRPr>
          </a:p>
        </p:txBody>
      </p:sp>
      <p:sp>
        <p:nvSpPr>
          <p:cNvPr id="104994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4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家庭教育方式：正确的家庭教育方式有助于学生形成良好的行为习惯</a:t>
            </a:r>
            <a:endParaRPr altLang="en-US" dirty="0" sz="2000" lang="zh-CN" spc="150">
              <a:solidFill>
                <a:schemeClr val="tx1">
                  <a:lumMod val="75000"/>
                  <a:lumOff val="25000"/>
                </a:schemeClr>
              </a:solidFill>
              <a:latin typeface="+mn-ea"/>
              <a:sym typeface="+mn-ea"/>
            </a:endParaRPr>
          </a:p>
        </p:txBody>
      </p:sp>
      <p:sp>
        <p:nvSpPr>
          <p:cNvPr id="104995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5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5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家庭成员的榜样作用：父母的行为举止会对学生产生潜移默化的影响</a:t>
            </a:r>
            <a:endParaRPr altLang="en-US" dirty="0" sz="2000" lang="zh-CN" spc="150">
              <a:solidFill>
                <a:schemeClr val="tx1">
                  <a:lumMod val="75000"/>
                  <a:lumOff val="25000"/>
                </a:schemeClr>
              </a:solidFill>
              <a:latin typeface="+mn-ea"/>
              <a:sym typeface="+mn-ea"/>
            </a:endParaRPr>
          </a:p>
        </p:txBody>
      </p:sp>
      <p:sp>
        <p:nvSpPr>
          <p:cNvPr id="104995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96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96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家庭与学校的合作：加强家校合作，共同推进学生的纪律教育</a:t>
            </a:r>
            <a:endParaRPr altLang="en-US" dirty="0" sz="2000" lang="zh-CN" spc="150">
              <a:solidFill>
                <a:schemeClr val="tx1">
                  <a:lumMod val="75000"/>
                  <a:lumOff val="25000"/>
                </a:schemeClr>
              </a:solidFill>
              <a:latin typeface="+mn-ea"/>
              <a:sym typeface="+mn-ea"/>
            </a:endParaRPr>
          </a:p>
        </p:txBody>
      </p:sp>
      <p:sp>
        <p:nvSpPr>
          <p:cNvPr id="104996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98" name="标题 1"/>
          <p:cNvSpPr>
            <a:spLocks noGrp="1"/>
          </p:cNvSpPr>
          <p:nvPr>
            <p:ph type="title" idx="3"/>
          </p:nvPr>
        </p:nvSpPr>
        <p:spPr/>
        <p:txBody>
          <a:bodyPr/>
          <a:p>
            <a:r>
              <a:rPr altLang="en-US" lang="zh-CN"/>
              <a:t>社会环境对纪律教育的影响</a:t>
            </a:r>
            <a:endParaRPr altLang="en-US" lang="zh-CN"/>
          </a:p>
        </p:txBody>
      </p:sp>
      <p:sp>
        <p:nvSpPr>
          <p:cNvPr id="105000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社会风气：良好的社会风气有助于培养学生的纪律意识</a:t>
            </a:r>
            <a:endParaRPr altLang="en-US" dirty="0" sz="1200" lang="zh-CN" spc="150">
              <a:solidFill>
                <a:schemeClr val="tx1">
                  <a:lumMod val="65000"/>
                  <a:lumOff val="35000"/>
                </a:schemeClr>
              </a:solidFill>
              <a:latin typeface="+mn-ea"/>
              <a:sym typeface="+mn-ea"/>
            </a:endParaRPr>
          </a:p>
        </p:txBody>
      </p:sp>
      <p:sp>
        <p:nvSpPr>
          <p:cNvPr id="105000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家庭教育：家长的行为习惯和价值观对学生的纪律观念产生影响</a:t>
            </a:r>
            <a:endParaRPr altLang="en-US" dirty="0" sz="1200" lang="zh-CN" spc="150">
              <a:solidFill>
                <a:schemeClr val="tx1">
                  <a:lumMod val="65000"/>
                  <a:lumOff val="35000"/>
                </a:schemeClr>
              </a:solidFill>
              <a:latin typeface="+mn-ea"/>
              <a:sym typeface="+mn-ea"/>
            </a:endParaRPr>
          </a:p>
        </p:txBody>
      </p:sp>
      <p:sp>
        <p:nvSpPr>
          <p:cNvPr id="105000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媒体信息：媒体信息传递的价值观和行为模式对学生的纪律观念产生影响</a:t>
            </a:r>
            <a:endParaRPr altLang="en-US" dirty="0" sz="1200" lang="zh-CN" spc="150">
              <a:solidFill>
                <a:schemeClr val="tx1">
                  <a:lumMod val="65000"/>
                  <a:lumOff val="35000"/>
                </a:schemeClr>
              </a:solidFill>
              <a:latin typeface="+mn-ea"/>
              <a:sym typeface="+mn-ea"/>
            </a:endParaRPr>
          </a:p>
        </p:txBody>
      </p:sp>
      <p:sp>
        <p:nvSpPr>
          <p:cNvPr id="105000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社会事件：重大社会事件对学生的纪律观念产生影响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40" name="标题 1"/>
          <p:cNvSpPr>
            <a:spLocks noGrp="1"/>
          </p:cNvSpPr>
          <p:nvPr>
            <p:ph type="title" idx="3"/>
          </p:nvPr>
        </p:nvSpPr>
        <p:spPr/>
        <p:txBody>
          <a:bodyPr/>
          <a:p>
            <a:r>
              <a:rPr altLang="en-US" lang="zh-CN"/>
              <a:t>提高纪律教育效果的应对策略</a:t>
            </a:r>
            <a:endParaRPr altLang="en-US" lang="zh-CN"/>
          </a:p>
        </p:txBody>
      </p:sp>
      <p:sp>
        <p:nvSpPr>
          <p:cNvPr id="105004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建立良好的师生关系：教师与学生建立信任和尊重的关系，有助于提高学生的纪律意识。</a:t>
            </a:r>
            <a:endParaRPr altLang="en-US" dirty="0" sz="2000" lang="zh-CN" spc="150">
              <a:solidFill>
                <a:schemeClr val="tx1">
                  <a:lumMod val="75000"/>
                  <a:lumOff val="25000"/>
                </a:schemeClr>
              </a:solidFill>
              <a:latin typeface="+mn-ea"/>
              <a:sym typeface="+mn-ea"/>
            </a:endParaRPr>
          </a:p>
        </p:txBody>
      </p:sp>
      <p:sp>
        <p:nvSpPr>
          <p:cNvPr id="105004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制定明确的纪律规定：学校和班级应制定明确的纪律规定，并让学生了解和遵守。</a:t>
            </a:r>
            <a:endParaRPr altLang="en-US" dirty="0" sz="2000" lang="zh-CN" spc="150">
              <a:solidFill>
                <a:schemeClr val="tx1">
                  <a:lumMod val="75000"/>
                  <a:lumOff val="25000"/>
                </a:schemeClr>
              </a:solidFill>
              <a:latin typeface="+mn-ea"/>
              <a:sym typeface="+mn-ea"/>
            </a:endParaRPr>
          </a:p>
        </p:txBody>
      </p:sp>
      <p:sp>
        <p:nvSpPr>
          <p:cNvPr id="105005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强调纪律教育的意义：教师应引导学生认识到纪律教育的重要性，帮助学生树立正确的价值观。</a:t>
            </a:r>
            <a:endParaRPr altLang="en-US" dirty="0" sz="2000" lang="zh-CN" spc="150">
              <a:solidFill>
                <a:schemeClr val="tx1">
                  <a:lumMod val="75000"/>
                  <a:lumOff val="25000"/>
                </a:schemeClr>
              </a:solidFill>
              <a:latin typeface="+mn-ea"/>
              <a:sym typeface="+mn-ea"/>
            </a:endParaRPr>
          </a:p>
        </p:txBody>
      </p:sp>
      <p:sp>
        <p:nvSpPr>
          <p:cNvPr id="105005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6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6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采取适当的惩罚措施：对于违反纪律的学生，教师应采取适当的惩罚措施，但要注意不要过度惩罚或体罚。</a:t>
            </a:r>
            <a:endParaRPr altLang="en-US" dirty="0" sz="2000" lang="zh-CN" spc="150">
              <a:solidFill>
                <a:schemeClr val="tx1">
                  <a:lumMod val="75000"/>
                  <a:lumOff val="25000"/>
                </a:schemeClr>
              </a:solidFill>
              <a:latin typeface="+mn-ea"/>
              <a:sym typeface="+mn-ea"/>
            </a:endParaRPr>
          </a:p>
        </p:txBody>
      </p:sp>
      <p:sp>
        <p:nvSpPr>
          <p:cNvPr id="105006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98"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a:t>
            </a:r>
            <a:endParaRPr altLang="en-US" lang="zh-CN"/>
          </a:p>
        </p:txBody>
      </p:sp>
      <p:sp>
        <p:nvSpPr>
          <p:cNvPr id="1050100"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40_3*l_h_i*1_1_3"/>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25"/>
  <p:tag name="KSO_WM_DIAGRAM_MAX_ITEMCNT" val="6"/>
  <p:tag name="KSO_WM_DIAGRAM_MIN_ITEMCNT" val="2"/>
  <p:tag name="KSO_WM_DIAGRAM_VIRTUALLY_FRAME" val="{&quot;height&quot;:369.0259704589844,&quot;width&quot;:864.4111938476562}"/>
  <p:tag name="KSO_WM_DIAGRAM_COLOR_MATCH_VALUE" val="{&quot;shape&quot;:{&quot;fill&quot;:{&quot;solid&quot;:{&quot;brightness&quot;:-0.25,&quot;colorType&quot;:1,&quot;foreColorIndex&quot;:5,&quot;transparency&quot;:0},&quot;type&quot;:1},&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40_3*l_h_i*1_1_1"/>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9.0259704589844,&quot;width&quot;:864.4111938476562}"/>
  <p:tag name="KSO_WM_DIAGRAM_COLOR_MATCH_VALUE" val="{&quot;shape&quot;:{&quot;fill&quot;:{&quot;gradient&quot;:[{&quot;brightness&quot;:0.949999988079071,&quot;colorType&quot;:1,&quot;foreColorIndex&quot;:5,&quot;pos&quot;:0.5199999809265137,&quot;transparency&quot;:1},{&quot;brightness&quot;:0.800000011920929,&quot;colorType&quot;:1,&quot;foreColorIndex&quot;:5,&quot;pos&quot;:1,&quot;transparency&quot;:0}],&quot;type&quot;:3},&quot;glow&quot;:{&quot;colorType&quot;:0},&quot;line&quot;:{&quot;gradient&quot;:[{&quot;brightness&quot;:0,&quot;colorType&quot;:1,&quot;foreColorIndex&quot;:14,&quot;pos&quot;:0,&quot;transparency&quot;:0},{&quot;brightness&quot;:0.6000000238418579,&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40_3*l_h_i*1_1_2"/>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9.0259704589844,&quot;width&quot;:864.4111938476562}"/>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0.7400000095367432,&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40_3*l_h_a*1_1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9.0259704589844,&quot;width&quot;:864.4111938476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40_3*l_h_f*1_1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69.0259704589844,&quot;width&quot;:864.4111938476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40_3*l_h_i*1_2_3"/>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25"/>
  <p:tag name="KSO_WM_DIAGRAM_MAX_ITEMCNT" val="6"/>
  <p:tag name="KSO_WM_DIAGRAM_MIN_ITEMCNT" val="2"/>
  <p:tag name="KSO_WM_DIAGRAM_VIRTUALLY_FRAME" val="{&quot;height&quot;:369.0259704589844,&quot;width&quot;:864.4111938476562}"/>
  <p:tag name="KSO_WM_DIAGRAM_COLOR_MATCH_VALUE" val="{&quot;shape&quot;:{&quot;fill&quot;:{&quot;solid&quot;:{&quot;brightness&quot;:-0.25,&quot;colorType&quot;:1,&quot;foreColorIndex&quot;:5,&quot;transparency&quot;:0},&quot;type&quot;:1},&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40_3*l_h_i*1_2_1"/>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9.0259704589844,&quot;width&quot;:864.4111938476562}"/>
  <p:tag name="KSO_WM_DIAGRAM_COLOR_MATCH_VALUE" val="{&quot;shape&quot;:{&quot;fill&quot;:{&quot;gradient&quot;:[{&quot;brightness&quot;:0.949999988079071,&quot;colorType&quot;:1,&quot;foreColorIndex&quot;:5,&quot;pos&quot;:0.5199999809265137,&quot;transparency&quot;:1},{&quot;brightness&quot;:0.800000011920929,&quot;colorType&quot;:1,&quot;foreColorIndex&quot;:5,&quot;pos&quot;:1,&quot;transparency&quot;:0}],&quot;type&quot;:3},&quot;glow&quot;:{&quot;colorType&quot;:0},&quot;line&quot;:{&quot;gradient&quot;:[{&quot;brightness&quot;:0,&quot;colorType&quot;:1,&quot;foreColorIndex&quot;:14,&quot;pos&quot;:0,&quot;transparency&quot;:0},{&quot;brightness&quot;:0.6000000238418579,&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40_3*l_h_i*1_2_2"/>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9.0259704589844,&quot;width&quot;:864.4111938476562}"/>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0.7400000095367432,&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40_3*l_h_a*1_2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9.0259704589844,&quot;width&quot;:864.4111938476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40_3*l_h_f*1_2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69.0259704589844,&quot;width&quot;:864.4111938476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40_3*l_h_i*1_3_3"/>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25"/>
  <p:tag name="KSO_WM_DIAGRAM_MAX_ITEMCNT" val="6"/>
  <p:tag name="KSO_WM_DIAGRAM_MIN_ITEMCNT" val="2"/>
  <p:tag name="KSO_WM_DIAGRAM_VIRTUALLY_FRAME" val="{&quot;height&quot;:369.0259704589844,&quot;width&quot;:864.4111938476562}"/>
  <p:tag name="KSO_WM_DIAGRAM_COLOR_MATCH_VALUE" val="{&quot;shape&quot;:{&quot;fill&quot;:{&quot;solid&quot;:{&quot;brightness&quot;:-0.25,&quot;colorType&quot;:1,&quot;foreColorIndex&quot;:5,&quot;transparency&quot;:0},&quot;type&quot;:1},&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40_3*l_h_i*1_3_1"/>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9.0259704589844,&quot;width&quot;:864.4111938476562}"/>
  <p:tag name="KSO_WM_DIAGRAM_COLOR_MATCH_VALUE" val="{&quot;shape&quot;:{&quot;fill&quot;:{&quot;gradient&quot;:[{&quot;brightness&quot;:0.949999988079071,&quot;colorType&quot;:1,&quot;foreColorIndex&quot;:5,&quot;pos&quot;:0.5199999809265137,&quot;transparency&quot;:1},{&quot;brightness&quot;:0.800000011920929,&quot;colorType&quot;:1,&quot;foreColorIndex&quot;:5,&quot;pos&quot;:1,&quot;transparency&quot;:0}],&quot;type&quot;:3},&quot;glow&quot;:{&quot;colorType&quot;:0},&quot;line&quot;:{&quot;gradient&quot;:[{&quot;brightness&quot;:0,&quot;colorType&quot;:1,&quot;foreColorIndex&quot;:14,&quot;pos&quot;:0,&quot;transparency&quot;:0},{&quot;brightness&quot;:0.6000000238418579,&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40_3*l_h_i*1_3_2"/>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9.0259704589844,&quot;width&quot;:864.4111938476562}"/>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0.7400000095367432,&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40_3*l_h_a*1_3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9.0259704589844,&quot;width&quot;:864.4111938476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40_3*l_h_f*1_3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69.0259704589844,&quot;width&quot;:864.4111938476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40_3*l_h_i*1_4_3"/>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25"/>
  <p:tag name="KSO_WM_DIAGRAM_MAX_ITEMCNT" val="6"/>
  <p:tag name="KSO_WM_DIAGRAM_MIN_ITEMCNT" val="2"/>
  <p:tag name="KSO_WM_DIAGRAM_VIRTUALLY_FRAME" val="{&quot;height&quot;:369.0259704589844,&quot;width&quot;:864.4111938476562}"/>
  <p:tag name="KSO_WM_DIAGRAM_COLOR_MATCH_VALUE" val="{&quot;shape&quot;:{&quot;fill&quot;:{&quot;solid&quot;:{&quot;brightness&quot;:-0.25,&quot;colorType&quot;:1,&quot;foreColorIndex&quot;:5,&quot;transparency&quot;:0},&quot;type&quot;:1},&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40_3*l_h_i*1_4_1"/>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9.0259704589844,&quot;width&quot;:864.4111938476562}"/>
  <p:tag name="KSO_WM_DIAGRAM_COLOR_MATCH_VALUE" val="{&quot;shape&quot;:{&quot;fill&quot;:{&quot;gradient&quot;:[{&quot;brightness&quot;:0.949999988079071,&quot;colorType&quot;:1,&quot;foreColorIndex&quot;:5,&quot;pos&quot;:0.5199999809265137,&quot;transparency&quot;:1},{&quot;brightness&quot;:0.800000011920929,&quot;colorType&quot;:1,&quot;foreColorIndex&quot;:5,&quot;pos&quot;:1,&quot;transparency&quot;:0}],&quot;type&quot;:3},&quot;glow&quot;:{&quot;colorType&quot;:0},&quot;line&quot;:{&quot;gradient&quot;:[{&quot;brightness&quot;:0,&quot;colorType&quot;:1,&quot;foreColorIndex&quot;:14,&quot;pos&quot;:0,&quot;transparency&quot;:0},{&quot;brightness&quot;:0.6000000238418579,&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40_3*l_h_i*1_4_2"/>
  <p:tag name="KSO_WM_TEMPLATE_CATEGORY" val="diagram"/>
  <p:tag name="KSO_WM_TEMPLATE_INDEX" val="20231640"/>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69.0259704589844,&quot;width&quot;:864.4111938476562}"/>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0.7400000095367432,&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40_3*l_h_a*1_4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69.0259704589844,&quot;width&quot;:864.4111938476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40_3*l_h_f*1_4_1"/>
  <p:tag name="KSO_WM_TEMPLATE_CATEGORY" val="diagram"/>
  <p:tag name="KSO_WM_TEMPLATE_INDEX" val="202316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UNIT_TEXT_FILL_FORE_SCHEMECOLOR_INDEX" val="1"/>
  <p:tag name="KSO_WM_UNIT_TEXT_FILL_TYPE" val="1"/>
  <p:tag name="KSO_WM_DIAGRAM_MAX_ITEMCNT" val="6"/>
  <p:tag name="KSO_WM_DIAGRAM_MIN_ITEMCNT" val="2"/>
  <p:tag name="KSO_WM_DIAGRAM_VIRTUALLY_FRAME" val="{&quot;height&quot;:369.0259704589844,&quot;width&quot;:864.4111938476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64.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6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66.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655_3*l_h_i*1_1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55_3*l_h_i*1_1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55_3*l_h_i*1_1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55_3*l_h_f*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55_3*l_h_a*1_1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655_3*l_h_i*1_2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55_3*l_h_i*1_2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55_3*l_h_i*1_2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55_3*l_h_f*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55_3*l_h_a*1_2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655_3*l_h_i*1_3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55_3*l_h_i*1_3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55_3*l_h_i*1_3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55_3*l_h_f*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55_3*l_h_a*1_3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655_3*l_h_i*1_4_3"/>
  <p:tag name="KSO_WM_TEMPLATE_CATEGORY" val="diagram"/>
  <p:tag name="KSO_WM_TEMPLATE_INDEX" val="20231655"/>
  <p:tag name="KSO_WM_UNIT_LAYERLEVEL" val="1_1_1"/>
  <p:tag name="KSO_WM_TAG_VERSION" val="3.0"/>
  <p:tag name="KSO_WM_BEAUTIFY_FLAG" val="#wm#"/>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373.4757385253906,&quot;width&quot;:865.015258789062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55_3*l_h_i*1_4_1"/>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55_3*l_h_i*1_4_2"/>
  <p:tag name="KSO_WM_TEMPLATE_CATEGORY" val="diagram"/>
  <p:tag name="KSO_WM_TEMPLATE_INDEX" val="20231655"/>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4757385253906,&quot;width&quot;:865.0152587890625}"/>
  <p:tag name="KSO_WM_DIAGRAM_COLOR_MATCH_VALUE" val="{&quot;shape&quot;:{&quot;fill&quot;:{&quot;gradient&quot;:[{&quot;brightness&quot;:0,&quot;colorType&quot;:1,&quot;foreColorIndex&quot;:5,&quot;pos&quot;:0.33000001311302185,&quot;transparency&quot;:0},{&quot;brightness&quot;:0.4000000059604645,&quot;colorType&quot;:1,&quot;foreColorIndex&quot;:5,&quot;pos&quot;:0,&quot;transparency&quot;:0},{&quot;brightness&quot;:-0.25,&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55_3*l_h_f*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55_3*l_h_a*1_4_1"/>
  <p:tag name="KSO_WM_TEMPLATE_CATEGORY" val="diagram"/>
  <p:tag name="KSO_WM_TEMPLATE_INDEX" val="202316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4757385253906,&quot;width&quot;:865.015258789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1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1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72.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74.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314.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31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316.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51.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2024-01-05T14:17:32Z</dcterms:created>
  <dcterms:modified xsi:type="dcterms:W3CDTF">2024-01-05T14:17:32Z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05987dd9391441a9bd7a4af46a8fe3e8_21</vt:lpwstr>
  </property>
</Properties>
</file>