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2" r:id="rId3"/>
    <p:sldId id="331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9" r:id="rId13"/>
    <p:sldId id="350" r:id="rId14"/>
    <p:sldId id="340" r:id="rId15"/>
    <p:sldId id="358" r:id="rId16"/>
    <p:sldId id="341" r:id="rId17"/>
    <p:sldId id="351" r:id="rId18"/>
    <p:sldId id="343" r:id="rId19"/>
    <p:sldId id="352" r:id="rId20"/>
    <p:sldId id="344" r:id="rId21"/>
    <p:sldId id="353" r:id="rId22"/>
    <p:sldId id="354" r:id="rId23"/>
    <p:sldId id="345" r:id="rId24"/>
    <p:sldId id="359" r:id="rId25"/>
    <p:sldId id="360" r:id="rId26"/>
    <p:sldId id="361" r:id="rId27"/>
    <p:sldId id="346" r:id="rId28"/>
    <p:sldId id="355" r:id="rId29"/>
    <p:sldId id="356" r:id="rId30"/>
    <p:sldId id="357" r:id="rId31"/>
    <p:sldId id="257" r:id="rId32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FB7"/>
    <a:srgbClr val="FFFFFF"/>
    <a:srgbClr val="F4DBB3"/>
    <a:srgbClr val="FDD17A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1" y="149"/>
      </p:cViewPr>
      <p:guideLst>
        <p:guide orient="horz" pos="391"/>
        <p:guide pos="302"/>
        <p:guide pos="7355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gs" Target="tags/tag8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555222" cy="671119"/>
          </a:xfrm>
          <a:prstGeom prst="rect">
            <a:avLst/>
          </a:prstGeom>
        </p:spPr>
      </p:pic>
      <p:sp>
        <p:nvSpPr>
          <p:cNvPr id="13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前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课前预习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1" name="椭圆 20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2" name="椭圆 21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0   1</a:t>
            </a:r>
            <a:endParaRPr lang="en-US" altLang="zh-CN" sz="4000" b="1" baseline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7" name="椭圆 26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典例"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/>
          <p:cNvSpPr/>
          <p:nvPr userDrawn="1"/>
        </p:nvSpPr>
        <p:spPr>
          <a:xfrm>
            <a:off x="256222" y="390218"/>
            <a:ext cx="11679555" cy="6159351"/>
          </a:xfrm>
          <a:prstGeom prst="roundRect">
            <a:avLst>
              <a:gd name="adj" fmla="val 58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54658"/>
            <a:ext cx="4406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latin typeface="+mj-ea"/>
                <a:ea typeface="+mj-ea"/>
              </a:rPr>
              <a:t>数学 八年级上册 </a:t>
            </a:r>
            <a:r>
              <a:rPr lang="en-US" altLang="zh-CN" sz="1500" b="1" dirty="0">
                <a:latin typeface="+mj-ea"/>
                <a:ea typeface="+mj-ea"/>
              </a:rPr>
              <a:t>BS</a:t>
            </a:r>
            <a:r>
              <a:rPr lang="zh-CN" altLang="en-US" sz="1500" b="1" dirty="0">
                <a:latin typeface="+mj-ea"/>
                <a:ea typeface="+mj-ea"/>
              </a:rPr>
              <a:t>版</a:t>
            </a:r>
            <a:endParaRPr lang="zh-CN" altLang="en-US" sz="15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4259898" y="2568575"/>
            <a:ext cx="367220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>
                <a:solidFill>
                  <a:srgbClr val="578FB7"/>
                </a:solidFill>
                <a:latin typeface="方正大标宋_GBK" charset="0"/>
                <a:ea typeface="方正大标宋_GBK" charset="0"/>
              </a:rPr>
              <a:t>典例讲练</a:t>
            </a:r>
            <a:endParaRPr lang="zh-CN" altLang="en-US" sz="6600" b="1" dirty="0">
              <a:solidFill>
                <a:srgbClr val="578FB7"/>
              </a:solidFill>
              <a:latin typeface="方正大标宋_GBK" charset="0"/>
              <a:ea typeface="方正大标宋_GBK" charset="0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456088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6265778" y="3733800"/>
            <a:ext cx="1375495" cy="0"/>
          </a:xfrm>
          <a:prstGeom prst="line">
            <a:avLst/>
          </a:prstGeom>
          <a:ln w="412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7"/>
          <p:cNvSpPr/>
          <p:nvPr userDrawn="1"/>
        </p:nvSpPr>
        <p:spPr>
          <a:xfrm flipV="1">
            <a:off x="5926248" y="3733800"/>
            <a:ext cx="359801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椭圆 7"/>
          <p:cNvSpPr/>
          <p:nvPr userDrawn="1"/>
        </p:nvSpPr>
        <p:spPr>
          <a:xfrm>
            <a:off x="5420360" y="1640205"/>
            <a:ext cx="675005" cy="675005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椭圆 8"/>
          <p:cNvSpPr/>
          <p:nvPr userDrawn="1"/>
        </p:nvSpPr>
        <p:spPr>
          <a:xfrm>
            <a:off x="6047740" y="1640205"/>
            <a:ext cx="675005" cy="675005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5549900" y="164020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baseline="0" dirty="0">
                <a:solidFill>
                  <a:schemeClr val="bg1"/>
                </a:solidFill>
                <a:latin typeface="Times New Roman" panose="02020603050405020304" pitchFamily="18" charset="0"/>
                <a:ea typeface="汉仪中宋S" panose="00020600040101010101" charset="-122"/>
              </a:rPr>
              <a:t>0   2</a:t>
            </a:r>
            <a:endParaRPr lang="en-US" altLang="zh-CN" sz="4000" b="1" baseline="0" dirty="0">
              <a:solidFill>
                <a:schemeClr val="bg1"/>
              </a:solidFill>
              <a:latin typeface="Times New Roman" panose="02020603050405020304" pitchFamily="18" charset="0"/>
              <a:ea typeface="汉仪中宋S" panose="00020600040101010101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5085080" y="4474210"/>
            <a:ext cx="247650" cy="247650"/>
          </a:xfrm>
          <a:prstGeom prst="ellipse">
            <a:avLst/>
          </a:prstGeom>
          <a:solidFill>
            <a:srgbClr val="F4D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椭圆 11"/>
          <p:cNvSpPr/>
          <p:nvPr userDrawn="1"/>
        </p:nvSpPr>
        <p:spPr>
          <a:xfrm>
            <a:off x="5636895" y="4477385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椭圆 12"/>
          <p:cNvSpPr/>
          <p:nvPr userDrawn="1"/>
        </p:nvSpPr>
        <p:spPr>
          <a:xfrm>
            <a:off x="6188710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椭圆 13"/>
          <p:cNvSpPr/>
          <p:nvPr userDrawn="1"/>
        </p:nvSpPr>
        <p:spPr>
          <a:xfrm>
            <a:off x="6740525" y="4481830"/>
            <a:ext cx="247650" cy="247650"/>
          </a:xfrm>
          <a:prstGeom prst="ellipse">
            <a:avLst/>
          </a:prstGeom>
          <a:solidFill>
            <a:srgbClr val="578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 dir="r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1263" y="1990090"/>
            <a:ext cx="1119738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7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第七章　平行线的证明</a:t>
            </a:r>
            <a:endParaRPr lang="zh-CN" altLang="en-US" sz="7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264" y="3822065"/>
            <a:ext cx="1119738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0"/>
            <a:r>
              <a:rPr lang="zh-CN" altLang="en-US" sz="3200" b="1" dirty="0">
                <a:solidFill>
                  <a:srgbClr val="578FB7"/>
                </a:solidFill>
                <a:latin typeface="黑体" panose="02010609060101010101" charset="-122"/>
                <a:ea typeface="黑体" panose="02010609060101010101" charset="-122"/>
                <a:cs typeface="汉仪君黑-45简" panose="020B0604020202020204" charset="-122"/>
              </a:rPr>
              <a:t>5　三角形内角和定理（第二课时）</a:t>
            </a:r>
            <a:endParaRPr lang="zh-CN" sz="3200" b="1" dirty="0">
              <a:solidFill>
                <a:srgbClr val="578FB7"/>
              </a:solidFill>
              <a:latin typeface="黑体" panose="02010609060101010101" charset="-122"/>
              <a:ea typeface="黑体" panose="02010609060101010101" charset="-122"/>
              <a:cs typeface="汉仪君黑-45简" panose="020B060402020202020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6113" y="3429000"/>
            <a:ext cx="6091555" cy="0"/>
          </a:xfrm>
          <a:prstGeom prst="line">
            <a:avLst/>
          </a:prstGeom>
          <a:ln w="15875">
            <a:solidFill>
              <a:srgbClr val="578F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172710" y="4707890"/>
            <a:ext cx="1903095" cy="255270"/>
            <a:chOff x="8146" y="8022"/>
            <a:chExt cx="2997" cy="402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8146" y="8022"/>
              <a:ext cx="390" cy="390"/>
            </a:xfrm>
            <a:prstGeom prst="ellipse">
              <a:avLst/>
            </a:prstGeom>
            <a:solidFill>
              <a:srgbClr val="F4D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>
              <p:custDataLst>
                <p:tags r:id="rId2"/>
              </p:custDataLst>
            </p:nvPr>
          </p:nvSpPr>
          <p:spPr>
            <a:xfrm>
              <a:off x="9015" y="8027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9884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>
              <p:custDataLst>
                <p:tags r:id="rId4"/>
              </p:custDataLst>
            </p:nvPr>
          </p:nvSpPr>
          <p:spPr>
            <a:xfrm>
              <a:off x="10753" y="8034"/>
              <a:ext cx="390" cy="390"/>
            </a:xfrm>
            <a:prstGeom prst="ellipse">
              <a:avLst/>
            </a:prstGeom>
            <a:solidFill>
              <a:srgbClr val="578F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6" name="yt_shape_15996"/>
          <p:cNvSpPr txBox="1"/>
          <p:nvPr/>
        </p:nvSpPr>
        <p:spPr>
          <a:xfrm>
            <a:off x="4079690" y="612000"/>
            <a:ext cx="3935501" cy="71141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950" b="0" i="0" u="none" spc="-39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950" b="0" i="0" u="none" spc="29701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950" b="0" i="0" u="none" spc="29701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5995" name="yt_image_1599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79690" y="612000"/>
            <a:ext cx="3895041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98" name="yt_shape_15998"/>
          <p:cNvSpPr txBox="1"/>
          <p:nvPr/>
        </p:nvSpPr>
        <p:spPr>
          <a:xfrm>
            <a:off x="468103" y="1455093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分别是边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f36c1"/>
              </a:rPr>
              <a:t>上的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连接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则下列是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的外角的是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6002" name="yt_table_16002_skip" title="H_99.84"/>
          <p:cNvGraphicFramePr>
            <a:graphicFrameLocks noGrp="1"/>
          </p:cNvGraphicFramePr>
          <p:nvPr/>
        </p:nvGraphicFramePr>
        <p:xfrm>
          <a:off x="468074" y="2717366"/>
          <a:ext cx="5777230" cy="1267968"/>
        </p:xfrm>
        <a:graphic>
          <a:graphicData uri="http://schemas.openxmlformats.org/drawingml/2006/table">
            <a:tbl>
              <a:tblPr/>
              <a:tblGrid>
                <a:gridCol w="3376930"/>
                <a:gridCol w="2400300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∠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AED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1500" b="0" i="1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∠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AEC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1500" b="0" i="1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∠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ADE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1500" b="0" i="1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5310" indent="-57531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∠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32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BAE</a:t>
                      </a:r>
                      <a:r>
                        <a:rPr lang="en-US" altLang="zh-CN" sz="1500" b="0" i="1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1500" b="0" i="1" u="none">
                        <a:solidFill>
                          <a:srgbClr val="000000"/>
                        </a:solidFill>
                        <a:effectLst/>
                        <a:latin typeface="Times New Roman" panose="02020603050405020304" pitchFamily="4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5999" name="yt_shape_15999_skip" title="H_177.17102"/>
          <p:cNvGrpSpPr/>
          <p:nvPr/>
        </p:nvGrpSpPr>
        <p:grpSpPr>
          <a:xfrm>
            <a:off x="8911195" y="2717366"/>
            <a:ext cx="2810886" cy="2250072"/>
            <a:chOff x="0" y="0"/>
            <a:chExt cx="2810886" cy="2250072"/>
          </a:xfrm>
        </p:grpSpPr>
        <p:pic>
          <p:nvPicPr>
            <p:cNvPr id="2" name="yt_image_159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2810886" cy="1854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01" name="yt_shape_16001"/>
            <p:cNvSpPr txBox="1"/>
            <p:nvPr/>
          </p:nvSpPr>
          <p:spPr>
            <a:xfrm>
              <a:off x="288090" y="1890072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（第1题图）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9804667" y="2042271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C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4" name="yt_shape_16004"/>
          <p:cNvSpPr txBox="1"/>
          <p:nvPr/>
        </p:nvSpPr>
        <p:spPr>
          <a:xfrm>
            <a:off x="468103" y="612000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的外角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55b68"/>
              </a:rPr>
              <a:t>＝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的大小是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6008" name="yt_table_16008_skip" title="H_49.92"/>
          <p:cNvGraphicFramePr>
            <a:graphicFrameLocks noGrp="1"/>
          </p:cNvGraphicFramePr>
          <p:nvPr/>
        </p:nvGraphicFramePr>
        <p:xfrm>
          <a:off x="468074" y="4416012"/>
          <a:ext cx="11242042" cy="633984"/>
        </p:xfrm>
        <a:graphic>
          <a:graphicData uri="http://schemas.openxmlformats.org/drawingml/2006/table">
            <a:tbl>
              <a:tblPr/>
              <a:tblGrid>
                <a:gridCol w="3054668"/>
                <a:gridCol w="3032443"/>
                <a:gridCol w="3032443"/>
                <a:gridCol w="2122488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90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80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60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40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6005" name="yt_shape_16005_skip" title="H_200.1811"/>
          <p:cNvGrpSpPr/>
          <p:nvPr/>
        </p:nvGrpSpPr>
        <p:grpSpPr>
          <a:xfrm>
            <a:off x="5039663" y="1874273"/>
            <a:ext cx="2110659" cy="2542300"/>
            <a:chOff x="0" y="0"/>
            <a:chExt cx="2110659" cy="2542300"/>
          </a:xfrm>
        </p:grpSpPr>
        <p:pic>
          <p:nvPicPr>
            <p:cNvPr id="2" name="yt_image_16005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110659" cy="214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07" name="yt_shape_16007"/>
            <p:cNvSpPr txBox="1"/>
            <p:nvPr/>
          </p:nvSpPr>
          <p:spPr>
            <a:xfrm>
              <a:off x="-62023" y="2182300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（第2题图）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418405" y="1199178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0" name="yt_shape_16010"/>
          <p:cNvSpPr txBox="1"/>
          <p:nvPr/>
        </p:nvSpPr>
        <p:spPr>
          <a:xfrm>
            <a:off x="467999" y="612000"/>
            <a:ext cx="1084110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若将一副三角板按此方法叠放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＝（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en-US" altLang="zh-CN" sz="3200" b="0" i="0" u="none">
                <a:solidFill>
                  <a:srgbClr val="FF0000">
                    <a:alpha val="0"/>
                  </a:srgbClr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zh-CN" altLang="zh-CN" sz="3200" b="0" i="0" u="none">
                <a:solidFill>
                  <a:srgbClr val="3D4263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　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6014" name="yt_table_16014_skip" title="H_99.84"/>
          <p:cNvGraphicFramePr>
            <a:graphicFrameLocks noGrp="1"/>
          </p:cNvGraphicFramePr>
          <p:nvPr/>
        </p:nvGraphicFramePr>
        <p:xfrm>
          <a:off x="468074" y="3212970"/>
          <a:ext cx="6493511" cy="1267968"/>
        </p:xfrm>
        <a:graphic>
          <a:graphicData uri="http://schemas.openxmlformats.org/drawingml/2006/table">
            <a:tbl>
              <a:tblPr/>
              <a:tblGrid>
                <a:gridCol w="3257868"/>
                <a:gridCol w="3235643"/>
              </a:tblGrid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120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105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60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98170" indent="-598170" algn="l" eaLnBrk="1" fontAlgn="ctr" latinLnBrk="0" hangingPunct="0">
                        <a:lnSpc>
                          <a:spcPct val="130000"/>
                        </a:lnSpc>
                      </a:pP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D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.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40"/>
                          <a:ea typeface="宋体" panose="02010600030101010101" pitchFamily="2" charset="-122"/>
                        </a:rPr>
                        <a:t> 45</a:t>
                      </a:r>
                      <a:r>
                        <a:rPr lang="en-US" altLang="zh-CN" sz="3200" b="0" i="0" u="non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°</a:t>
                      </a:r>
                      <a:endParaRPr lang="en-US" altLang="zh-CN" sz="3200" b="0" i="0" u="non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9522" cmpd="sng">
                      <a:noFill/>
                    </a:lnL>
                    <a:lnR w="9522" cmpd="sng">
                      <a:noFill/>
                    </a:lnR>
                    <a:lnT w="9522" cmpd="sng">
                      <a:noFill/>
                    </a:lnT>
                    <a:lnB w="9522" cmpd="sng"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6011" name="yt_shape_16011_skip" title="H_155.8511"/>
          <p:cNvGrpSpPr/>
          <p:nvPr/>
        </p:nvGrpSpPr>
        <p:grpSpPr>
          <a:xfrm>
            <a:off x="4743308" y="1234098"/>
            <a:ext cx="2703498" cy="1979309"/>
            <a:chOff x="0" y="0"/>
            <a:chExt cx="2703498" cy="1979309"/>
          </a:xfrm>
        </p:grpSpPr>
        <p:pic>
          <p:nvPicPr>
            <p:cNvPr id="2" name="yt_image_16011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703498" cy="1583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13" name="yt_shape_16013"/>
            <p:cNvSpPr txBox="1"/>
            <p:nvPr/>
          </p:nvSpPr>
          <p:spPr>
            <a:xfrm>
              <a:off x="234396" y="1619309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（第3题图）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029988" y="565194"/>
            <a:ext cx="451549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B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6" name="yt_shape_16016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的角平分线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过点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作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1bd0c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的延长线于点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7f124,isEnd"/>
              </a:rPr>
              <a:t>的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度数为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</a:t>
            </a:r>
            <a:r>
              <a:rPr sz="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,isEnd"/>
              </a:rPr>
              <a:t>　</a:t>
            </a:r>
            <a:endParaRPr lang="zh-CN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6020" name="yt_shape_16020"/>
          <p:cNvSpPr txBox="1"/>
          <p:nvPr/>
        </p:nvSpPr>
        <p:spPr>
          <a:xfrm>
            <a:off x="467999" y="5426054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6017" name="yt_shape_16017" title="H_213.3111"/>
          <p:cNvGrpSpPr/>
          <p:nvPr/>
        </p:nvGrpSpPr>
        <p:grpSpPr>
          <a:xfrm>
            <a:off x="5219183" y="2666813"/>
            <a:ext cx="1753632" cy="2709051"/>
            <a:chOff x="0" y="0"/>
            <a:chExt cx="1753632" cy="2709051"/>
          </a:xfrm>
        </p:grpSpPr>
        <p:pic>
          <p:nvPicPr>
            <p:cNvPr id="2" name="yt_image_16017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1753632" cy="2313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19" name="yt_shape_16019"/>
            <p:cNvSpPr txBox="1"/>
            <p:nvPr/>
          </p:nvSpPr>
          <p:spPr>
            <a:xfrm>
              <a:off x="-240536" y="2349051"/>
              <a:ext cx="227070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（第4题图）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003692" y="1833162"/>
            <a:ext cx="1587374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110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1" name="yt_shape_16021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已知等腰三角形的一个外角为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72b55,isEnd"/>
              </a:rPr>
              <a:t>则它的底角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 </a:t>
            </a:r>
            <a:r>
              <a:rPr sz="4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已知等腰三角形的一个外角为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5_06774,isEnd"/>
              </a:rPr>
              <a:t>则它的底角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</a:t>
            </a:r>
            <a:r>
              <a:rPr sz="3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0892" y="1199178"/>
            <a:ext cx="26184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55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楷体" panose="02010609060101010101" pitchFamily="32" charset="-122"/>
                <a:cs typeface="+mn-cs"/>
              </a:rPr>
              <a:t>或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70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0892" y="2467146"/>
            <a:ext cx="13992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35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3" name="yt_shape_16023"/>
          <p:cNvSpPr txBox="1"/>
          <p:nvPr/>
        </p:nvSpPr>
        <p:spPr>
          <a:xfrm>
            <a:off x="385807" y="465696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平分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99db,isEnd"/>
              </a:rPr>
              <a:t>于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5d5ab,isEnd"/>
              </a:rPr>
              <a:t>的</a:t>
            </a: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5d5ab,isEnd"/>
              </a:rPr>
              <a:t>度数</a:t>
            </a:r>
            <a:r>
              <a:rPr lang="zh-CN" altLang="zh-CN" sz="3200" b="0" i="0" u="none" smtClean="0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sz="29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</a:t>
            </a:r>
            <a:r>
              <a:rPr sz="300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pic>
        <p:nvPicPr>
          <p:cNvPr id="16024" name="yt_image_16024" title="H_171.47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93358" y="1843853"/>
            <a:ext cx="2605283" cy="217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0554348" y="1061827"/>
            <a:ext cx="13992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19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026" name="yt_shape_16026"/>
              <p:cNvSpPr txBox="1"/>
              <p:nvPr/>
            </p:nvSpPr>
            <p:spPr>
              <a:xfrm>
                <a:off x="468103" y="612000"/>
                <a:ext cx="11636916" cy="147534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1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Times New Roman" panose="02020603050405020304" pitchFamily="40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如图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在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中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已知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80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01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  <a:sym typeface="_⨹_1_b1c12"/>
                  </a:rPr>
                  <a:t> </a:t>
                </a:r>
                <a:br>
                  <a:rPr lang="en-US" altLang="zh-CN" sz="1500" b="0" i="1">
                    <a:solidFill>
                      <a:srgbClr val="01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</a:b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BE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平分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求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00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的度数</a:t>
                </a:r>
                <a:r>
                  <a:rPr lang="en-US" altLang="zh-CN" sz="3200" b="0" i="0" u="none"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endParaRPr lang="en-US" altLang="zh-CN" sz="3200" b="0" i="0" u="none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6026" name="yt_shape_160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1475340"/>
              </a:xfrm>
              <a:prstGeom prst="rect">
                <a:avLst/>
              </a:prstGeom>
              <a:blipFill rotWithShape="1">
                <a:blip r:embed="rId1"/>
                <a:stretch>
                  <a:fillRect l="-1" t="-34" b="-39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028" name="yt_image_16028" title="H_177.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0131" y="2811700"/>
            <a:ext cx="3837833" cy="225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yt_shape_16030"/>
              <p:cNvSpPr txBox="1"/>
              <p:nvPr/>
            </p:nvSpPr>
            <p:spPr>
              <a:xfrm>
                <a:off x="468103" y="2087340"/>
                <a:ext cx="11636916" cy="467621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2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5db4f"/>
                  </a:rPr>
                  <a:t>＝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2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2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2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180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70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2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平分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35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2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" name="yt_shape_160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2087340"/>
                <a:ext cx="11636916" cy="4676217"/>
              </a:xfrm>
              <a:prstGeom prst="rect">
                <a:avLst/>
              </a:prstGeom>
              <a:blipFill rotWithShape="1">
                <a:blip r:embed="rId3"/>
                <a:stretch>
                  <a:fillRect l="-1" t="-2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2" name="yt_shape_16032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是高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是角平分线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4_c28c4"/>
              </a:rPr>
              <a:t>的最大内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角的度数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CBD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的度数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6035" name="yt_image_16035" title="H_174.7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20680" y="3248904"/>
            <a:ext cx="2950638" cy="22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7" name="yt_shape_16037"/>
          <p:cNvSpPr txBox="1"/>
          <p:nvPr/>
        </p:nvSpPr>
        <p:spPr>
          <a:xfrm>
            <a:off x="467999" y="612000"/>
            <a:ext cx="10938892" cy="441236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可设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在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中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4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的最大内角的度数是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75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3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038" name="yt_shape_16038"/>
              <p:cNvSpPr txBox="1"/>
              <p:nvPr/>
            </p:nvSpPr>
            <p:spPr>
              <a:xfrm>
                <a:off x="467999" y="612000"/>
                <a:ext cx="9521837" cy="4036041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的高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BDC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CBD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△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的角平分线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69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BEC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69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6038" name="yt_shape_160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9521837" cy="4036041"/>
              </a:xfrm>
              <a:prstGeom prst="rect">
                <a:avLst/>
              </a:prstGeom>
              <a:blipFill rotWithShape="1">
                <a:blip r:embed="rId1"/>
                <a:stretch>
                  <a:fillRect t="-12" r="-1167" b="-7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0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3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0" name="yt_shape_16040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6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60520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的外角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MAC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的平分线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平分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4b09"/>
              </a:rPr>
              <a:t>求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AFB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的度数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6041" name="yt_image_16041" title="H_166.5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798542" y="2666813"/>
            <a:ext cx="4594915" cy="211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043" name="yt_shape_16043"/>
              <p:cNvSpPr txBox="1"/>
              <p:nvPr/>
            </p:nvSpPr>
            <p:spPr>
              <a:xfrm>
                <a:off x="467999" y="612000"/>
                <a:ext cx="8353249" cy="6237157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⊥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ADB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84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的平分线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平分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MAE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MAE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AFB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AFB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MAE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15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/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MAC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endParaRPr lang="en-US" altLang="zh-CN" sz="3200" b="0" i="1" u="none" smtClean="0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lvl="0" hangingPunct="0"/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MAC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ABC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endParaRPr lang="zh-CN" altLang="zh-CN" sz="32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lvl="0" hangingPunct="0"/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ACB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84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42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zh-CN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043" name="yt_shape_160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8353249" cy="6237157"/>
              </a:xfrm>
              <a:prstGeom prst="rect">
                <a:avLst/>
              </a:prstGeom>
              <a:blipFill rotWithShape="1">
                <a:blip r:embed="rId1"/>
                <a:stretch>
                  <a:fillRect t="-8" r="-39106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4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6" name="yt_shape_16046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6045" name="yt_image_1604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48" name="yt_shape_16048"/>
          <p:cNvSpPr txBox="1"/>
          <p:nvPr/>
        </p:nvSpPr>
        <p:spPr>
          <a:xfrm>
            <a:off x="468103" y="1443920"/>
            <a:ext cx="11117345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just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2_82d4a,isEnd"/>
              </a:rPr>
              <a:t>边翻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折形成的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28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9e1f7,isEnd"/>
              </a:rPr>
              <a:t>的度数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为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</a:t>
            </a:r>
            <a:r>
              <a:rPr sz="3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,isEnd"/>
              </a:rPr>
              <a:t>　</a:t>
            </a:r>
            <a:endParaRPr lang="zh-CN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6052" name="yt_shape_16052"/>
          <p:cNvSpPr txBox="1"/>
          <p:nvPr/>
        </p:nvSpPr>
        <p:spPr>
          <a:xfrm>
            <a:off x="467999" y="6360314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6049" name="yt_shape_16049" title="H_221.37111"/>
          <p:cNvGrpSpPr/>
          <p:nvPr/>
        </p:nvGrpSpPr>
        <p:grpSpPr>
          <a:xfrm>
            <a:off x="4457253" y="3498733"/>
            <a:ext cx="3277492" cy="2811413"/>
            <a:chOff x="0" y="0"/>
            <a:chExt cx="3277492" cy="2811413"/>
          </a:xfrm>
        </p:grpSpPr>
        <p:pic>
          <p:nvPicPr>
            <p:cNvPr id="2" name="yt_image_1604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3277492" cy="2415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51" name="yt_shape_16051"/>
            <p:cNvSpPr txBox="1"/>
            <p:nvPr/>
          </p:nvSpPr>
          <p:spPr>
            <a:xfrm>
              <a:off x="419816" y="2451413"/>
              <a:ext cx="2473860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（第10题图）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190892" y="2665082"/>
            <a:ext cx="1399287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80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3" name="yt_shape_16053"/>
          <p:cNvSpPr txBox="1"/>
          <p:nvPr/>
        </p:nvSpPr>
        <p:spPr>
          <a:xfrm>
            <a:off x="468103" y="612000"/>
            <a:ext cx="11636916" cy="37721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由题意可知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  <a:sym typeface="_⨹_1_8fd76"/>
              </a:rPr>
              <a:t>由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28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∶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28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450d0"/>
              </a:rPr>
              <a:t> </a:t>
            </a:r>
            <a:b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28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180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5601e"/>
              </a:rPr>
              <a:t>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15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由翻折的性质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则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56366"/>
              </a:rPr>
              <a:t>°.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同理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°.∴∠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α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DCB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076d0"/>
              </a:rPr>
              <a:t>°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5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4" name="yt_shape_16054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11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中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的平分线交于点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88de4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延长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的外角平分线交于点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BOC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d1fca,isEnd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sz="29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</a:t>
            </a:r>
            <a:r>
              <a:rPr sz="18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用含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x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的代数式表示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</p:txBody>
      </p:sp>
      <p:sp>
        <p:nvSpPr>
          <p:cNvPr id="16058" name="yt_shape_16058"/>
          <p:cNvSpPr txBox="1"/>
          <p:nvPr/>
        </p:nvSpPr>
        <p:spPr>
          <a:xfrm>
            <a:off x="467999" y="4934164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6055" name="yt_shape_16055" title="H_174.57103"/>
          <p:cNvGrpSpPr/>
          <p:nvPr/>
        </p:nvGrpSpPr>
        <p:grpSpPr>
          <a:xfrm>
            <a:off x="4589060" y="2666813"/>
            <a:ext cx="3013878" cy="2217052"/>
            <a:chOff x="0" y="0"/>
            <a:chExt cx="3013878" cy="2217052"/>
          </a:xfrm>
        </p:grpSpPr>
        <p:pic>
          <p:nvPicPr>
            <p:cNvPr id="2" name="yt_image_16055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3013878" cy="1821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57" name="yt_shape_16057"/>
            <p:cNvSpPr txBox="1"/>
            <p:nvPr/>
          </p:nvSpPr>
          <p:spPr>
            <a:xfrm>
              <a:off x="288009" y="1857052"/>
              <a:ext cx="2473860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（第11题图）</a:t>
              </a:r>
              <a:endPara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579830" y="1833162"/>
            <a:ext cx="2034286" cy="65939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x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90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059" name="yt_shape_16059"/>
              <p:cNvSpPr txBox="1"/>
              <p:nvPr/>
            </p:nvSpPr>
            <p:spPr>
              <a:xfrm>
                <a:off x="468103" y="612000"/>
                <a:ext cx="11636916" cy="365972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【解析】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的平分线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为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  <a:sym typeface="_⨹_5_7bbc5"/>
                  </a:rPr>
                  <a:t>的外角平分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BCO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85f13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sym typeface="_⨹_1_c5d98"/>
                  </a:rPr>
                  <a:t>＝</a:t>
                </a:r>
                <a:b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</a:b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BOC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解得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  <a:sym typeface="_⨹_1_f2322"/>
                  </a:rPr>
                  <a:t> </a:t>
                </a:r>
                <a:b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</a:b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故答案为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x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6059" name="yt_shape_160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636916" cy="3659720"/>
              </a:xfrm>
              <a:prstGeom prst="rect">
                <a:avLst/>
              </a:prstGeom>
              <a:blipFill rotWithShape="1">
                <a:blip r:embed="rId1"/>
                <a:stretch>
                  <a:fillRect l="-1" t="-14" b="-11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59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1" name="yt_shape_16061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12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分别在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7ca5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上一点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的延长线交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的延长线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G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求证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6064" name="yt_image_16064" title="H_197.7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344528" y="3270833"/>
            <a:ext cx="3502943" cy="251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6" name="yt_shape_16066"/>
          <p:cNvSpPr txBox="1"/>
          <p:nvPr/>
        </p:nvSpPr>
        <p:spPr>
          <a:xfrm>
            <a:off x="467999" y="612000"/>
            <a:ext cx="7372211" cy="31320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证明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FBG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的外角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＞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6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7" name="yt_shape_16067"/>
          <p:cNvSpPr txBox="1"/>
          <p:nvPr/>
        </p:nvSpPr>
        <p:spPr>
          <a:xfrm>
            <a:off x="467999" y="612000"/>
            <a:ext cx="6615594" cy="50525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BFE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AFE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的外角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BFE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是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BFG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的外角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BFE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又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∥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EGH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ADE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AEF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67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8" name="yt_shape_16068"/>
          <p:cNvSpPr txBox="1"/>
          <p:nvPr/>
        </p:nvSpPr>
        <p:spPr>
          <a:xfrm>
            <a:off x="468103" y="612000"/>
            <a:ext cx="11636916" cy="24918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13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已知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AOB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90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分别在射线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ed426"/>
              </a:rPr>
              <a:t> </a:t>
            </a:r>
            <a:b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是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的平分线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的反向延长线与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CDO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fe815"/>
              </a:rPr>
              <a:t>的平分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线交于点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00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OCD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试求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的度数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0" name="yt_shape_16070"/>
          <p:cNvSpPr txBox="1"/>
          <p:nvPr/>
        </p:nvSpPr>
        <p:spPr>
          <a:xfrm>
            <a:off x="468103" y="612000"/>
            <a:ext cx="11636916" cy="185166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当点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在射线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OB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上任意移动时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不与点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O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c5c9b"/>
              </a:rPr>
              <a:t>重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的大小是否变化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若变化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请说明理由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3_3b542"/>
              </a:rPr>
              <a:t>若不变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化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求出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的度数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6071" name="yt_image_16071" title="H_184.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77274" y="2666813"/>
            <a:ext cx="3037450" cy="234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073" name="yt_shape_16073"/>
              <p:cNvSpPr txBox="1"/>
              <p:nvPr/>
            </p:nvSpPr>
            <p:spPr>
              <a:xfrm>
                <a:off x="467999" y="612000"/>
                <a:ext cx="9299021" cy="558024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黑体" panose="02010609060101010101" charset="-122"/>
                  </a:rPr>
                  <a:t>解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50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的平分线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的平分线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130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×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65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en-US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6073" name="yt_shape_160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9" y="612000"/>
                <a:ext cx="9299021" cy="5580246"/>
              </a:xfrm>
              <a:prstGeom prst="rect">
                <a:avLst/>
              </a:prstGeom>
              <a:blipFill rotWithShape="1">
                <a:blip r:embed="rId1"/>
                <a:stretch>
                  <a:fillRect t="-9" r="-1215" b="-3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0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3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075" name="yt_shape_16075"/>
              <p:cNvSpPr txBox="1"/>
              <p:nvPr/>
            </p:nvSpPr>
            <p:spPr>
              <a:xfrm>
                <a:off x="468103" y="612000"/>
                <a:ext cx="11256000" cy="494007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l" eaLnBrk="1" latinLnBrk="0" hangingPunct="0">
                  <a:lnSpc>
                    <a:spcPct val="130000"/>
                  </a:lnSpc>
                </a:pP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（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2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）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不变化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理由如下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AOB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180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CE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ACD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的平分线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是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CDO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楷体" panose="02010609060101010101" pitchFamily="32" charset="-122"/>
                  </a:rPr>
                  <a:t>的平分线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zh-CN" sz="3200" b="0" i="0" u="none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90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r>
                  <a:rPr lang="en-US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 smtClean="0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°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fPr>
                      <m:num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1500" b="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OCD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endParaRPr lang="en-US" altLang="zh-CN" sz="3200" b="0" i="1" u="none">
                  <a:solidFill>
                    <a:srgbClr val="FF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endParaRPr>
              </a:p>
              <a:p>
                <a:pPr algn="l" eaLnBrk="1" latinLnBrk="0" hangingPunct="0">
                  <a:lnSpc>
                    <a:spcPct val="130000"/>
                  </a:lnSpc>
                </a:pP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∵∠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ECD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＋</a:t>
                </a:r>
                <a:r>
                  <a:rPr lang="en-US" altLang="zh-CN" sz="3200" b="0" i="0" u="none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CDF</a:t>
                </a:r>
                <a:r>
                  <a:rPr lang="en-US" altLang="zh-CN" sz="1500" b="0" i="1" u="none">
                    <a:solidFill>
                      <a:srgbClr val="FF0000"/>
                    </a:solidFill>
                    <a:effectLst/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 b="0" i="0" u="none" smtClean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en-US" altLang="zh-CN" sz="3200" b="0" i="0" u="none" smtClean="0">
                  <a:solidFill>
                    <a:srgbClr val="FF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  <a:p>
                <a:pPr hangingPunct="0">
                  <a:lnSpc>
                    <a:spcPct val="130000"/>
                  </a:lnSpc>
                </a:pP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∴∠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F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ECD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∠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en-US" altLang="zh-CN" sz="32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CDF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</m:ctrlPr>
                      </m:dPr>
                      <m:e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90</m:t>
                        </m:r>
                        <m:r>
                          <m:rPr>
                            <m:nor/>
                          </m:rPr>
                          <a:rPr lang="en-US" altLang="zh-CN" sz="320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</a:rPr>
                          <m:t>°</m:t>
                        </m:r>
                        <m:r>
                          <a:rPr lang="en-US" altLang="zh-CN" sz="3200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∠</m:t>
                        </m:r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</a:rPr>
                          <m:t>𝑂𝐶𝐷</m:t>
                        </m:r>
                      </m:e>
                    </m:d>
                  </m:oMath>
                </a14:m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:r>
                  <a:rPr lang="zh-CN" altLang="zh-CN" sz="320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－</a:t>
                </a:r>
                <a:r>
                  <a:rPr lang="en-US" altLang="zh-CN" sz="1500" i="1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6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_⨹_18_50ced"/>
                          </a:rPr>
                        </m:ctrlPr>
                      </m:dPr>
                      <m:e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_⨹_18_50ced"/>
                          </a:rPr>
                          <m:t>45</m:t>
                        </m:r>
                        <m:r>
                          <m:rPr>
                            <m:nor/>
                          </m:rPr>
                          <a:rPr lang="en-US" altLang="zh-CN" sz="320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宋体" panose="02010600030101010101" pitchFamily="2" charset="-122"/>
                            <a:sym typeface="_⨹_18_50ced"/>
                          </a:rPr>
                          <m:t>°</m:t>
                        </m:r>
                        <m:r>
                          <a:rPr lang="en-US" altLang="zh-CN" sz="3200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_⨹_18_50ced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8_50ced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8_50ced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64" charset="0"/>
                                <a:ea typeface="Cambria Math" panose="02040503050406030204" pitchFamily="64" charset="0"/>
                                <a:sym typeface="_⨹_18_50ced"/>
                              </a:rPr>
                              <m:t>2</m:t>
                            </m:r>
                          </m:den>
                        </m:f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_⨹_18_50ced"/>
                          </a:rPr>
                          <m:t>∠</m:t>
                        </m:r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64" charset="0"/>
                            <a:ea typeface="Cambria Math" panose="02040503050406030204" pitchFamily="64" charset="0"/>
                            <a:sym typeface="_⨹_18_50ced"/>
                          </a:rPr>
                          <m:t>𝑂𝐶𝐷</m:t>
                        </m:r>
                      </m:e>
                    </m:d>
                  </m:oMath>
                </a14:m>
                <a:r>
                  <a:rPr lang="zh-CN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＝</a:t>
                </a:r>
                <a:r>
                  <a:rPr lang="en-US" altLang="zh-CN" sz="3200">
                    <a:solidFill>
                      <a:srgbClr val="FF0000"/>
                    </a:solidFill>
                    <a:latin typeface="Times New Roman" panose="02020603050405020304" pitchFamily="40"/>
                    <a:ea typeface="宋体" panose="02010600030101010101" pitchFamily="2" charset="-122"/>
                  </a:rPr>
                  <a:t>45</a:t>
                </a:r>
                <a:r>
                  <a:rPr lang="en-US" altLang="zh-CN" sz="3200" smtClea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°.</a:t>
                </a:r>
                <a:endParaRPr lang="zh-CN" altLang="en-US" sz="32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075" name="yt_shape_160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" y="612000"/>
                <a:ext cx="11256000" cy="4940070"/>
              </a:xfrm>
              <a:prstGeom prst="rect">
                <a:avLst/>
              </a:prstGeom>
              <a:blipFill rotWithShape="1">
                <a:blip r:embed="rId1"/>
                <a:stretch>
                  <a:fillRect l="-1" t="-10" r="1" b="-203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5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8" name="yt_shape_16078"/>
          <p:cNvSpPr txBox="1"/>
          <p:nvPr/>
        </p:nvSpPr>
        <p:spPr>
          <a:xfrm>
            <a:off x="4060965" y="612000"/>
            <a:ext cx="3973332" cy="7473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4150" b="0" i="0" u="none" spc="-4150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4150" b="0" i="0" u="none" spc="29946">
                <a:solidFill>
                  <a:srgbClr val="1EE3CF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4150" b="0" i="0" u="none" spc="29946">
              <a:solidFill>
                <a:srgbClr val="1EE3CF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pic>
        <p:nvPicPr>
          <p:cNvPr id="16077" name="yt_image_16077" title="H_65.5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0965" y="612000"/>
            <a:ext cx="3932492" cy="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80" name="yt_shape_16080"/>
          <p:cNvSpPr txBox="1"/>
          <p:nvPr/>
        </p:nvSpPr>
        <p:spPr>
          <a:xfrm>
            <a:off x="468103" y="1494708"/>
            <a:ext cx="11636916" cy="48038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eaLnBrk="1" latinLnBrk="0" hangingPunct="0">
              <a:lnSpc>
                <a:spcPct val="130000"/>
              </a:lnSpc>
            </a:pPr>
            <a:r>
              <a:rPr lang="en-US" altLang="zh-CN" sz="3200" b="1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Times New Roman" panose="02020603050405020304" pitchFamily="40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选做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将纸片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△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ABC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沿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折叠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使点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落在点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处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【感知】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落在四边形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的边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上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066de,isEnd"/>
              </a:rPr>
              <a:t>与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之间的数量关系是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                  </a:t>
            </a:r>
            <a:r>
              <a:rPr sz="4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【探究】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落在四边形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的内部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与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b87ef,isEnd"/>
              </a:rPr>
              <a:t>1</a:t>
            </a:r>
            <a:b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之间存在怎样的数量关系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并说明理由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【拓展】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如图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若点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落在四边形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BCDE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的外部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80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2abaf,isEnd"/>
              </a:rPr>
              <a:t>，</a:t>
            </a:r>
            <a:b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24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则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的大小为</a:t>
            </a:r>
            <a:r>
              <a:rPr sz="32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20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                       </a:t>
            </a:r>
            <a:r>
              <a:rPr sz="100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</a:rPr>
              <a:t> </a:t>
            </a:r>
            <a:r>
              <a:rPr sz="100" spc="-100">
                <a:latin typeface="Times New Roman" panose="02020603050405020304" pitchFamily="40"/>
              </a:rPr>
              <a:t>⁠</a:t>
            </a:r>
            <a:r>
              <a:rPr lang="en-US" altLang="zh-CN" sz="3200" b="0" i="0" u="none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,isEnd"/>
              </a:rPr>
              <a:t>.</a:t>
            </a:r>
            <a:endParaRPr lang="en-US" altLang="zh-CN" sz="3200" b="0" i="0" u="none">
              <a:solidFill>
                <a:srgbClr val="0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,isEnd"/>
            </a:endParaRPr>
          </a:p>
          <a:p>
            <a:pPr eaLnBrk="1" latinLnBrk="0" hangingPunct="0">
              <a:lnSpc>
                <a:spcPct val="130000"/>
              </a:lnSpc>
            </a:pPr>
          </a:p>
        </p:txBody>
      </p:sp>
      <p:sp>
        <p:nvSpPr>
          <p:cNvPr id="2" name="文本框 1"/>
          <p:cNvSpPr txBox="1"/>
          <p:nvPr/>
        </p:nvSpPr>
        <p:spPr>
          <a:xfrm>
            <a:off x="4645292" y="2715870"/>
            <a:ext cx="2554986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∠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＝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∠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1500" b="0" i="1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00992" y="5251806"/>
            <a:ext cx="1399287" cy="727596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>
              <a:lnSpc>
                <a:spcPct val="130000"/>
              </a:lnSpc>
            </a:pP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28</a:t>
            </a:r>
            <a:r>
              <a:rPr kumimoji="0" lang="en-US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°</a:t>
            </a:r>
            <a:r>
              <a:rPr kumimoji="0" lang="zh-CN" altLang="zh-CN" sz="3200" b="0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 panose="02020603050405020304" pitchFamily="40"/>
                <a:ea typeface="宋体" panose="02010600030101010101" pitchFamily="2" charset="-122"/>
                <a:cs typeface="+mn-cs"/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84" name="yt_shape_16084" title="H_150.9111"/>
          <p:cNvGrpSpPr/>
          <p:nvPr/>
        </p:nvGrpSpPr>
        <p:grpSpPr>
          <a:xfrm>
            <a:off x="746923" y="1048804"/>
            <a:ext cx="3108632" cy="1916571"/>
            <a:chOff x="0" y="0"/>
            <a:chExt cx="3108632" cy="1916571"/>
          </a:xfrm>
        </p:grpSpPr>
        <p:pic>
          <p:nvPicPr>
            <p:cNvPr id="2" name="yt_image_16084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3108632" cy="1520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86" name="yt_shape_16086"/>
            <p:cNvSpPr txBox="1"/>
            <p:nvPr/>
          </p:nvSpPr>
          <p:spPr>
            <a:xfrm>
              <a:off x="1249583" y="1556571"/>
              <a:ext cx="64546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图</a:t>
              </a:r>
              <a:r>
                <a:rPr lang="en-US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1</a:t>
              </a:r>
              <a:endPara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16091" name="yt_shape_16091"/>
          <p:cNvSpPr txBox="1"/>
          <p:nvPr/>
        </p:nvSpPr>
        <p:spPr>
          <a:xfrm>
            <a:off x="367415" y="3015740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6088" name="yt_shape_16088" title="H_150.9111"/>
          <p:cNvGrpSpPr/>
          <p:nvPr/>
        </p:nvGrpSpPr>
        <p:grpSpPr>
          <a:xfrm>
            <a:off x="4391472" y="1048804"/>
            <a:ext cx="3207887" cy="1916571"/>
            <a:chOff x="0" y="0"/>
            <a:chExt cx="3207887" cy="1916571"/>
          </a:xfrm>
        </p:grpSpPr>
        <p:pic>
          <p:nvPicPr>
            <p:cNvPr id="3" name="yt_image_160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3207887" cy="1520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90" name="yt_shape_16090"/>
            <p:cNvSpPr txBox="1"/>
            <p:nvPr/>
          </p:nvSpPr>
          <p:spPr>
            <a:xfrm>
              <a:off x="1299211" y="1556571"/>
              <a:ext cx="64546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图</a:t>
              </a:r>
              <a:r>
                <a:rPr lang="en-US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2</a:t>
              </a:r>
              <a:endPara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  <p:sp>
        <p:nvSpPr>
          <p:cNvPr id="16095" name="yt_shape_16095"/>
          <p:cNvSpPr txBox="1"/>
          <p:nvPr/>
        </p:nvSpPr>
        <p:spPr>
          <a:xfrm>
            <a:off x="367415" y="3389180"/>
            <a:ext cx="65" cy="32265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 eaLnBrk="1" latinLnBrk="0" hangingPunct="0">
              <a:lnSpc>
                <a:spcPct val="130000"/>
              </a:lnSpc>
            </a:pPr>
          </a:p>
        </p:txBody>
      </p:sp>
      <p:grpSp>
        <p:nvGrpSpPr>
          <p:cNvPr id="10" name="yt_shape_16092" title="H_179.64102"/>
          <p:cNvGrpSpPr/>
          <p:nvPr/>
        </p:nvGrpSpPr>
        <p:grpSpPr>
          <a:xfrm>
            <a:off x="7981917" y="734299"/>
            <a:ext cx="3342196" cy="2281441"/>
            <a:chOff x="0" y="0"/>
            <a:chExt cx="3342196" cy="2281441"/>
          </a:xfrm>
        </p:grpSpPr>
        <p:pic>
          <p:nvPicPr>
            <p:cNvPr id="11" name="yt_image_1609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3342196" cy="1885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yt_shape_16094"/>
            <p:cNvSpPr txBox="1"/>
            <p:nvPr/>
          </p:nvSpPr>
          <p:spPr>
            <a:xfrm>
              <a:off x="1366365" y="1921441"/>
              <a:ext cx="645465" cy="360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 eaLnBrk="1" latinLnBrk="0" hangingPunct="0">
                <a:lnSpc>
                  <a:spcPct val="130000"/>
                </a:lnSpc>
              </a:pPr>
              <a:r>
                <a:rPr lang="zh-CN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图</a:t>
              </a:r>
              <a:r>
                <a:rPr lang="en-US" altLang="zh-CN" sz="3200" b="0" i="0" u="none">
                  <a:solidFill>
                    <a:srgbClr val="000000"/>
                  </a:solidFill>
                  <a:effectLst/>
                  <a:latin typeface="Times New Roman" panose="02020603050405020304" pitchFamily="40"/>
                  <a:ea typeface="宋体" panose="02010600030101010101" pitchFamily="2" charset="-122"/>
                </a:rPr>
                <a:t>3</a:t>
              </a:r>
              <a:endParaRPr lang="en-US" altLang="zh-CN" sz="3200" b="0" i="0" u="none">
                <a:solidFill>
                  <a:srgbClr val="00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6" name="yt_shape_16096"/>
          <p:cNvSpPr txBox="1"/>
          <p:nvPr/>
        </p:nvSpPr>
        <p:spPr>
          <a:xfrm>
            <a:off x="479529" y="620713"/>
            <a:ext cx="11636916" cy="1211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【感知】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由折叠的性质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'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97ce3"/>
              </a:rPr>
              <a:t>＝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EA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'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endParaRPr lang="en-US" altLang="zh-CN" sz="3200" b="0" i="1" u="none">
              <a:solidFill>
                <a:srgbClr val="FF0000"/>
              </a:solidFill>
              <a:effectLst/>
              <a:latin typeface="Times New Roman" panose="02020603050405020304" pitchFamily="40"/>
              <a:ea typeface="宋体" panose="02010600030101010101" pitchFamily="2" charset="-122"/>
            </a:endParaRPr>
          </a:p>
        </p:txBody>
      </p:sp>
      <p:sp>
        <p:nvSpPr>
          <p:cNvPr id="16097" name="yt_shape_16097"/>
          <p:cNvSpPr txBox="1"/>
          <p:nvPr/>
        </p:nvSpPr>
        <p:spPr>
          <a:xfrm>
            <a:off x="479425" y="1882986"/>
            <a:ext cx="773288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【探究】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解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理由如下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098" name="yt_shape_16098"/>
          <p:cNvSpPr txBox="1"/>
          <p:nvPr/>
        </p:nvSpPr>
        <p:spPr>
          <a:xfrm>
            <a:off x="479425" y="2505084"/>
            <a:ext cx="7263207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A'DA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A'EA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360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099" name="yt_shape_16099"/>
          <p:cNvSpPr txBox="1"/>
          <p:nvPr/>
        </p:nvSpPr>
        <p:spPr>
          <a:xfrm>
            <a:off x="479425" y="3127182"/>
            <a:ext cx="7126951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A'DA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A'EA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360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yt_shape_16100"/>
          <p:cNvSpPr txBox="1"/>
          <p:nvPr/>
        </p:nvSpPr>
        <p:spPr>
          <a:xfrm>
            <a:off x="487092" y="3734390"/>
            <a:ext cx="4582986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yt_shape_16101"/>
          <p:cNvSpPr txBox="1"/>
          <p:nvPr/>
        </p:nvSpPr>
        <p:spPr>
          <a:xfrm>
            <a:off x="487092" y="4356488"/>
            <a:ext cx="5608908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由折叠的性质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知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yt_shape_16102"/>
          <p:cNvSpPr txBox="1"/>
          <p:nvPr/>
        </p:nvSpPr>
        <p:spPr>
          <a:xfrm>
            <a:off x="487092" y="4978586"/>
            <a:ext cx="3629199" cy="57131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6" grpId="0" build="allAtOnce"/>
      <p:bldP spid="16097" grpId="0" build="allAtOnce"/>
      <p:bldP spid="16098" grpId="0" build="allAtOnce"/>
      <p:bldP spid="16099" grpId="0" build="allAtOnce"/>
      <p:bldP spid="9" grpId="0" build="allAtOnce"/>
      <p:bldP spid="10" grpId="0" build="allAtOnce"/>
      <p:bldP spid="11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YT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3" name="yt_shape_16103"/>
          <p:cNvSpPr txBox="1"/>
          <p:nvPr/>
        </p:nvSpPr>
        <p:spPr>
          <a:xfrm>
            <a:off x="479425" y="704358"/>
            <a:ext cx="8519600" cy="31320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 eaLnBrk="1" latinLnBrk="0" hangingPunct="0">
              <a:lnSpc>
                <a:spcPct val="130000"/>
              </a:lnSpc>
            </a:pP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【拓展】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黑体" panose="02010609060101010101" charset="-122"/>
              </a:rPr>
              <a:t>【解析】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如图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设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'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交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AB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于点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F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  <a:sym typeface="_⨹_1_f4800"/>
              </a:rPr>
              <a:t> </a:t>
            </a:r>
            <a:b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∵∠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DFA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DFA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dd9c4"/>
              </a:rPr>
              <a:t>，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'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＋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1_1e646"/>
              </a:rPr>
              <a:t>，</a:t>
            </a:r>
            <a:b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∴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1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56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解得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∠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en-US" altLang="zh-CN" sz="32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A</a:t>
            </a:r>
            <a:r>
              <a:rPr lang="en-US" altLang="zh-CN" sz="1500" b="0" i="1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 </a:t>
            </a:r>
            <a:r>
              <a:rPr lang="zh-CN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sym typeface="_⨹_2_15b54"/>
              </a:rPr>
              <a:t>°.</a:t>
            </a:r>
            <a:b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楷体" panose="02010609060101010101" pitchFamily="32" charset="-122"/>
              </a:rPr>
              <a:t>故答案为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Times New Roman" panose="02020603050405020304" pitchFamily="40"/>
                <a:ea typeface="宋体" panose="02010600030101010101" pitchFamily="2" charset="-122"/>
              </a:rPr>
              <a:t>28</a:t>
            </a:r>
            <a:r>
              <a:rPr lang="en-US" altLang="zh-CN" sz="3200" b="0" i="0" u="none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°.</a:t>
            </a:r>
            <a:endParaRPr lang="en-US" altLang="zh-CN" sz="3200" b="0" i="0" u="none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125" y="704358"/>
            <a:ext cx="3045094" cy="1719069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03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8F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81910" y="2712720"/>
            <a:ext cx="70281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演示完毕</a:t>
            </a:r>
            <a:r>
              <a:rPr lang="en-US" altLang="zh-CN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    </a:t>
            </a:r>
            <a:r>
              <a:rPr lang="zh-CN" altLang="en-US" sz="6000">
                <a:solidFill>
                  <a:srgbClr val="578FB7"/>
                </a:solidFill>
                <a:latin typeface="汉仪中宋S" panose="00020600040101010101" charset="-122"/>
                <a:ea typeface="汉仪中宋S" panose="00020600040101010101" charset="-122"/>
                <a:cs typeface="汉仪中宋S" panose="00020600040101010101" charset="-122"/>
              </a:rPr>
              <a:t>谢谢观看</a:t>
            </a:r>
            <a:endParaRPr lang="zh-CN" altLang="en-US" sz="6000">
              <a:solidFill>
                <a:srgbClr val="578FB7"/>
              </a:solidFill>
              <a:latin typeface="汉仪中宋S" panose="00020600040101010101" charset="-122"/>
              <a:ea typeface="汉仪中宋S" panose="00020600040101010101" charset="-122"/>
              <a:cs typeface="汉仪中宋S" panose="00020600040101010101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flipV="1">
            <a:off x="5938203" y="62420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noFill/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flipV="1">
            <a:off x="5938203" y="6051550"/>
            <a:ext cx="315595" cy="153670"/>
          </a:xfrm>
          <a:custGeom>
            <a:avLst/>
            <a:gdLst>
              <a:gd name="connsiteX0" fmla="*/ 0 w 554"/>
              <a:gd name="connsiteY0" fmla="*/ 269 h 269"/>
              <a:gd name="connsiteX1" fmla="*/ 277 w 554"/>
              <a:gd name="connsiteY1" fmla="*/ 0 h 269"/>
              <a:gd name="connsiteX2" fmla="*/ 554 w 554"/>
              <a:gd name="connsiteY2" fmla="*/ 269 h 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" h="269">
                <a:moveTo>
                  <a:pt x="0" y="269"/>
                </a:moveTo>
                <a:lnTo>
                  <a:pt x="277" y="0"/>
                </a:lnTo>
                <a:lnTo>
                  <a:pt x="554" y="269"/>
                </a:lnTo>
              </a:path>
            </a:pathLst>
          </a:custGeom>
          <a:solidFill>
            <a:schemeClr val="bg1"/>
          </a:solidFill>
          <a:ln w="44450">
            <a:solidFill>
              <a:srgbClr val="578F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ywiaGRpZCI6IjQxMGNjMjU2YjlmYWZiNWI2ODVkZTJmMmVjMDgxMDYyIiwidXNlckNvdW50IjozfQ=="/>
  <p:tag name="commondata" val="eyJjb3VudCI6NCwiaGRpZCI6ImNhOGEzYzRmMzgyODM3OTdlNjRmMjMyZjNjZGU4ZWNmIiwidXNlckNvdW50IjoxfQ=="/>
</p:tagLst>
</file>

<file path=ppt/theme/theme1.xml><?xml version="1.0" encoding="utf-8"?>
<a:theme xmlns:a="http://schemas.openxmlformats.org/drawingml/2006/main" name="1_Office 主题​​">
  <a:themeElements>
    <a:clrScheme name="自定义 18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FF00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4052</Words>
  <Application>WPS 演示</Application>
  <PresentationFormat>宽屏</PresentationFormat>
  <Paragraphs>201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87" baseType="lpstr">
      <vt:lpstr>Arial</vt:lpstr>
      <vt:lpstr>宋体</vt:lpstr>
      <vt:lpstr>Wingdings</vt:lpstr>
      <vt:lpstr>Wingdings</vt:lpstr>
      <vt:lpstr>方正大标宋_GBK</vt:lpstr>
      <vt:lpstr>Times New Roman</vt:lpstr>
      <vt:lpstr>汉仪中宋S</vt:lpstr>
      <vt:lpstr>黑体</vt:lpstr>
      <vt:lpstr>汉仪君黑-45简</vt:lpstr>
      <vt:lpstr>Times New Roman</vt:lpstr>
      <vt:lpstr>_⨹_2_f36c1</vt:lpstr>
      <vt:lpstr>细等线拼音字体</vt:lpstr>
      <vt:lpstr>_⨹_1_55b68</vt:lpstr>
      <vt:lpstr>_⨹_1_1bd0c,isEnd</vt:lpstr>
      <vt:lpstr>_⨹_1_7f124,isEnd</vt:lpstr>
      <vt:lpstr>,isEnd</vt:lpstr>
      <vt:lpstr>_⨹_5_72b55,isEnd</vt:lpstr>
      <vt:lpstr>_⨹_5_06774,isEnd</vt:lpstr>
      <vt:lpstr>楷体</vt:lpstr>
      <vt:lpstr>_⨹_1_099db,isEnd</vt:lpstr>
      <vt:lpstr>_⨹_3_5d5ab,isEnd</vt:lpstr>
      <vt:lpstr>Cambria Math</vt:lpstr>
      <vt:lpstr>_⨹_1_b1c12</vt:lpstr>
      <vt:lpstr>_⨹_1_5db4f</vt:lpstr>
      <vt:lpstr>_⨹_4_c28c4</vt:lpstr>
      <vt:lpstr>微软雅黑</vt:lpstr>
      <vt:lpstr>Arial Unicode MS</vt:lpstr>
      <vt:lpstr>Calibri</vt:lpstr>
      <vt:lpstr>_⨹_1_60520</vt:lpstr>
      <vt:lpstr>_⨹_1_d4b09</vt:lpstr>
      <vt:lpstr>_⨹_2_82d4a,isEnd</vt:lpstr>
      <vt:lpstr>_⨹_3_9e1f7,isEnd</vt:lpstr>
      <vt:lpstr>_⨹_1_8fd76</vt:lpstr>
      <vt:lpstr>_⨹_1_450d0</vt:lpstr>
      <vt:lpstr>_⨹_1_5601e</vt:lpstr>
      <vt:lpstr>_⨹_2_56366</vt:lpstr>
      <vt:lpstr>_⨹_1_076d0</vt:lpstr>
      <vt:lpstr>_⨹_1_88de4,isEnd</vt:lpstr>
      <vt:lpstr>_⨹_1_d1fca,isEnd</vt:lpstr>
      <vt:lpstr>_⨹_5_7bbc5</vt:lpstr>
      <vt:lpstr>_⨹_1_85f13</vt:lpstr>
      <vt:lpstr>_⨹_1_c5d98</vt:lpstr>
      <vt:lpstr>_⨹_1_f2322</vt:lpstr>
      <vt:lpstr>_⨹_1_b7ca5</vt:lpstr>
      <vt:lpstr>_⨹_1_ed426</vt:lpstr>
      <vt:lpstr>_⨹_3_fe815</vt:lpstr>
      <vt:lpstr>_⨹_1_c5c9b</vt:lpstr>
      <vt:lpstr>_⨹_3_3b542</vt:lpstr>
      <vt:lpstr>_⨹_18_50ced</vt:lpstr>
      <vt:lpstr>_⨹_1_066de,isEnd</vt:lpstr>
      <vt:lpstr>_⨹_1_b87ef,isEnd</vt:lpstr>
      <vt:lpstr>_⨹_1_2abaf,isEnd</vt:lpstr>
      <vt:lpstr>_⨹_1_97ce3</vt:lpstr>
      <vt:lpstr>_⨹_1_f4800</vt:lpstr>
      <vt:lpstr>_⨹_1_dd9c4</vt:lpstr>
      <vt:lpstr>_⨹_1_1e646</vt:lpstr>
      <vt:lpstr>_⨹_2_15b54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书链出品</dc:title>
  <dc:creator>书链出品</dc:creator>
  <cp:lastModifiedBy>倦意</cp:lastModifiedBy>
  <cp:revision>14</cp:revision>
  <dcterms:created xsi:type="dcterms:W3CDTF">2024-05-28T15:59:00Z</dcterms:created>
  <dcterms:modified xsi:type="dcterms:W3CDTF">2024-07-12T06:03:05Z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56C9DD4828674C5A9DE527A83F96C7FE_13</vt:lpwstr>
  </property>
  <property fmtid="{D5CDD505-2E9C-101B-9397-08002B2CF9AE}" pid="4" name="KSOTemplateUUID">
    <vt:lpwstr>v1.0_mb_zimZqlSFclVXmpXtjbAERg==</vt:lpwstr>
  </property>
</Properties>
</file>