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6967" r:id="rId1"/>
    <p:sldMasterId id="2147507004" r:id="rId2"/>
  </p:sldMasterIdLst>
  <p:notesMasterIdLst>
    <p:notesMasterId r:id="rId3"/>
  </p:notesMasterIdLst>
  <p:sldIdLst>
    <p:sldId id="10501" r:id="rId4"/>
    <p:sldId id="10505" r:id="rId5"/>
    <p:sldId id="10510" r:id="rId6"/>
    <p:sldId id="10514" r:id="rId7"/>
    <p:sldId id="10517" r:id="rId8"/>
    <p:sldId id="10520" r:id="rId9"/>
    <p:sldId id="10524" r:id="rId10"/>
    <p:sldId id="10528" r:id="rId11"/>
    <p:sldId id="10531" r:id="rId12"/>
    <p:sldId id="10534" r:id="rId13"/>
    <p:sldId id="10538" r:id="rId14"/>
    <p:sldId id="10542" r:id="rId15"/>
    <p:sldId id="10545" r:id="rId16"/>
    <p:sldId id="10548" r:id="rId17"/>
    <p:sldId id="10551" r:id="rId18"/>
    <p:sldId id="10555" r:id="rId19"/>
    <p:sldId id="10559" r:id="rId20"/>
    <p:sldId id="10562" r:id="rId21"/>
    <p:sldId id="10565" r:id="rId22"/>
    <p:sldId id="10569" r:id="rId23"/>
    <p:sldId id="10573" r:id="rId24"/>
    <p:sldId id="10576" r:id="rId25"/>
    <p:sldId id="10579" r:id="rId26"/>
    <p:sldId id="10582"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7" name="幻灯片图像占位符 1"/>
          <p:cNvSpPr>
            <a:spLocks noChangeAspect="1" noRot="1" noGrp="1"/>
          </p:cNvSpPr>
          <p:nvPr>
            <p:ph type="sldImg"/>
          </p:nvPr>
        </p:nvSpPr>
        <p:spPr/>
      </p:sp>
      <p:sp>
        <p:nvSpPr>
          <p:cNvPr id="1048619" name="备注占位符 2"/>
          <p:cNvSpPr>
            <a:spLocks noGrp="1"/>
          </p:cNvSpPr>
          <p:nvPr>
            <p:ph type="body" idx="1"/>
          </p:nvPr>
        </p:nvSpPr>
        <p:spPr/>
        <p:txBody>
          <a:bodyPr/>
          <a:p>
            <a:endParaRPr altLang="en-US" dirty="0" lang="zh-CN"/>
          </a:p>
        </p:txBody>
      </p:sp>
      <p:sp>
        <p:nvSpPr>
          <p:cNvPr id="104862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5" name="幻灯片图像占位符 1"/>
          <p:cNvSpPr>
            <a:spLocks noChangeAspect="1" noRot="1" noGrp="1"/>
          </p:cNvSpPr>
          <p:nvPr>
            <p:ph type="sldImg"/>
          </p:nvPr>
        </p:nvSpPr>
        <p:spPr/>
      </p:sp>
      <p:sp>
        <p:nvSpPr>
          <p:cNvPr id="1048607" name="备注占位符 2"/>
          <p:cNvSpPr>
            <a:spLocks noGrp="1"/>
          </p:cNvSpPr>
          <p:nvPr>
            <p:ph type="body" idx="1"/>
          </p:nvPr>
        </p:nvSpPr>
        <p:spPr/>
        <p:txBody>
          <a:bodyPr/>
          <a:p>
            <a:endParaRPr altLang="en-US" dirty="0" lang="zh-CN"/>
          </a:p>
        </p:txBody>
      </p:sp>
      <p:sp>
        <p:nvSpPr>
          <p:cNvPr id="1048609"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2.png"/><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tags" Target="../tags/tag31.xml"/><Relationship Id="rId10" Type="http://schemas.openxmlformats.org/officeDocument/2006/relationships/tags" Target="../tags/tag32.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tags" Target="../tags/tag43.xml"/><Relationship Id="rId6" Type="http://schemas.openxmlformats.org/officeDocument/2006/relationships/tags" Target="../tags/tag44.xml"/><Relationship Id="rId7" Type="http://schemas.openxmlformats.org/officeDocument/2006/relationships/tags" Target="../tags/tag45.xml"/><Relationship Id="rId8" Type="http://schemas.openxmlformats.org/officeDocument/2006/relationships/tags" Target="../tags/tag4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0" name="标题 1"/>
          <p:cNvSpPr>
            <a:spLocks noGrp="1"/>
          </p:cNvSpPr>
          <p:nvPr>
            <p:ph type="ctrTitle"/>
            <p:custDataLst>
              <p:tags r:id="rId3"/>
            </p:custDataLst>
          </p:nvPr>
        </p:nvSpPr>
        <p:spPr>
          <a:xfrm>
            <a:off x="838200" y="2319650"/>
            <a:ext cx="10515600" cy="867433"/>
          </a:xfrm>
        </p:spPr>
        <p:txBody>
          <a:bodyPr anchor="b">
            <a:normAutofit/>
          </a:bodyPr>
          <a:lstStyle>
            <a:lvl1pPr algn="l">
              <a:lnSpc>
                <a:spcPct val="100000"/>
              </a:lnSpc>
              <a:defRPr sz="5400">
                <a:solidFill>
                  <a:schemeClr val="lt1">
                    <a:lumMod val="100000"/>
                  </a:schemeClr>
                </a:solidFill>
              </a:defRPr>
            </a:lvl1pPr>
          </a:lstStyle>
          <a:p>
            <a:r>
              <a:rPr altLang="en-US" dirty="0" lang="zh-CN"/>
              <a:t>单击此处编辑母版标题样式</a:t>
            </a:r>
            <a:endParaRPr altLang="en-US" dirty="0" lang="zh-CN"/>
          </a:p>
        </p:txBody>
      </p:sp>
      <p:sp>
        <p:nvSpPr>
          <p:cNvPr id="1048672" name="副标题 2"/>
          <p:cNvSpPr>
            <a:spLocks noGrp="1"/>
          </p:cNvSpPr>
          <p:nvPr>
            <p:ph type="subTitle" idx="1"/>
            <p:custDataLst>
              <p:tags r:id="rId4"/>
            </p:custDataLst>
          </p:nvPr>
        </p:nvSpPr>
        <p:spPr>
          <a:xfrm>
            <a:off x="1296136" y="1095762"/>
            <a:ext cx="9995517" cy="972000"/>
          </a:xfrm>
        </p:spPr>
        <p:txBody>
          <a:bodyPr anchor="b">
            <a:normAutofit/>
          </a:bodyPr>
          <a:lstStyle>
            <a:lvl1pPr algn="l" indent="0" marL="0">
              <a:lnSpc>
                <a:spcPct val="100000"/>
              </a:lnSpc>
              <a:buNone/>
              <a:defRPr sz="1800">
                <a:solidFill>
                  <a:schemeClr val="lt1">
                    <a:lumMod val="100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847076" y="79505"/>
            <a:ext cx="10453454"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3727357" y="3513778"/>
            <a:ext cx="28800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859464" y="3515997"/>
            <a:ext cx="2743200" cy="985141"/>
          </a:xfrm>
        </p:spPr>
        <p:txBody>
          <a:bodyPr anchor="t">
            <a:normAutofit/>
          </a:bodyPr>
          <a:lstStyle>
            <a:lvl1pPr algn="l" indent="0" marL="0">
              <a:lnSpc>
                <a:spcPct val="100000"/>
              </a:lnSpc>
              <a:buNone/>
              <a:defRPr sz="1600">
                <a:solidFill>
                  <a:schemeClr val="lt1">
                    <a:lumMod val="100000"/>
                  </a:schemeClr>
                </a:solidFill>
              </a:defRPr>
            </a:lvl1pPr>
          </a:lstStyle>
          <a:p>
            <a:pPr lvl="0"/>
            <a:r>
              <a:rPr altLang="en-US" dirty="0" lang="zh-CN"/>
              <a:t>署名占位符</a:t>
            </a:r>
            <a:endParaRPr altLang="en-US" dirty="0" lang="zh-CN"/>
          </a:p>
        </p:txBody>
      </p:sp>
      <p:cxnSp>
        <p:nvCxnSpPr>
          <p:cNvPr id="3145729" name="直接连接符 8"/>
          <p:cNvCxnSpPr>
            <a:cxnSpLocks/>
          </p:cNvCxnSpPr>
          <p:nvPr userDrawn="1">
            <p:custDataLst>
              <p:tags r:id="rId11"/>
            </p:custDataLst>
          </p:nvPr>
        </p:nvCxnSpPr>
        <p:spPr>
          <a:xfrm>
            <a:off x="847076" y="1928356"/>
            <a:ext cx="285750" cy="0"/>
          </a:xfrm>
          <a:prstGeom prst="line"/>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12"/>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8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8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2" name="页脚占位符 4"/>
          <p:cNvSpPr>
            <a:spLocks noGrp="1"/>
          </p:cNvSpPr>
          <p:nvPr>
            <p:ph type="ftr" sz="quarter" idx="11"/>
            <p:custDataLst>
              <p:tags r:id="rId4"/>
            </p:custDataLst>
          </p:nvPr>
        </p:nvSpPr>
        <p:spPr/>
        <p:txBody>
          <a:bodyPr/>
          <a:p>
            <a:endParaRPr altLang="en-US" lang="zh-CN"/>
          </a:p>
        </p:txBody>
      </p:sp>
      <p:sp>
        <p:nvSpPr>
          <p:cNvPr id="104869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11"/>
          <p:cNvPicPr>
            <a:picLocks noChangeAspect="1"/>
          </p:cNvPicPr>
          <p:nvPr userDrawn="1">
            <p:custDataLst>
              <p:tags r:id="rId1"/>
            </p:custDataLst>
          </p:nvPr>
        </p:nvPicPr>
        <p:blipFill rotWithShape="1">
          <a:blip xmlns:r="http://schemas.openxmlformats.org/officeDocument/2006/relationships" r:embed="rId2"/>
          <a:srcRect t="19858"/>
          <a:stretch>
            <a:fillRect/>
          </a:stretch>
        </p:blipFill>
        <p:spPr>
          <a:xfrm>
            <a:off x="0" y="0"/>
            <a:ext cx="12192000" cy="5496122"/>
          </a:xfrm>
          <a:prstGeom prst="rect"/>
        </p:spPr>
      </p:pic>
      <p:sp>
        <p:nvSpPr>
          <p:cNvPr id="1048696" name="矩形: 剪去单角 9"/>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698" name="标题 1"/>
          <p:cNvSpPr>
            <a:spLocks noGrp="1"/>
          </p:cNvSpPr>
          <p:nvPr>
            <p:ph type="title" hasCustomPrompt="1"/>
            <p:custDataLst>
              <p:tags r:id="rId4"/>
            </p:custDataLst>
          </p:nvPr>
        </p:nvSpPr>
        <p:spPr>
          <a:xfrm>
            <a:off x="839788" y="1139360"/>
            <a:ext cx="7932072" cy="2082301"/>
          </a:xfrm>
        </p:spPr>
        <p:txBody>
          <a:bodyPr anchor="t">
            <a:noAutofit/>
          </a:bodyPr>
          <a:lstStyle>
            <a:lvl1pPr>
              <a:defRPr sz="7200">
                <a:solidFill>
                  <a:schemeClr val="lt1">
                    <a:lumMod val="100000"/>
                  </a:schemeClr>
                </a:solidFill>
              </a:defRPr>
            </a:lvl1pPr>
          </a:lstStyle>
          <a:p>
            <a:r>
              <a:rPr altLang="en-US" dirty="0" lang="zh-CN"/>
              <a:t>标题</a:t>
            </a:r>
            <a:endParaRPr altLang="en-US" dirty="0" lang="zh-CN"/>
          </a:p>
        </p:txBody>
      </p:sp>
      <p:sp>
        <p:nvSpPr>
          <p:cNvPr id="1048700"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02" name="页脚占位符 7"/>
          <p:cNvSpPr>
            <a:spLocks noGrp="1"/>
          </p:cNvSpPr>
          <p:nvPr>
            <p:ph type="ftr" sz="quarter" idx="11"/>
            <p:custDataLst>
              <p:tags r:id="rId6"/>
            </p:custDataLst>
          </p:nvPr>
        </p:nvSpPr>
        <p:spPr/>
        <p:txBody>
          <a:bodyPr/>
          <a:p>
            <a:endParaRPr altLang="en-US" lang="zh-CN"/>
          </a:p>
        </p:txBody>
      </p:sp>
      <p:sp>
        <p:nvSpPr>
          <p:cNvPr id="1048704"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cxnSp>
        <p:nvCxnSpPr>
          <p:cNvPr id="3145733" name="直接连接符 5"/>
          <p:cNvCxnSpPr>
            <a:cxnSpLocks/>
          </p:cNvCxnSpPr>
          <p:nvPr userDrawn="1">
            <p:custDataLst>
              <p:tags r:id="rId8"/>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6" name="矩形: 剪去单角 8"/>
          <p:cNvSpPr/>
          <p:nvPr userDrawn="1">
            <p:custDataLst>
              <p:tags r:id="rId3"/>
            </p:custDataLst>
          </p:nvPr>
        </p:nvSpPr>
        <p:spPr>
          <a:xfrm flipH="1">
            <a:off x="0" y="5067300"/>
            <a:ext cx="12192000" cy="1790700"/>
          </a:xfrm>
          <a:prstGeom prst="snip1Rect">
            <a:avLst>
              <a:gd name="adj" fmla="val 1252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sp>
        <p:nvSpPr>
          <p:cNvPr id="1048708" name="矩形: 剪去单角 9"/>
          <p:cNvSpPr/>
          <p:nvPr userDrawn="1">
            <p:custDataLst>
              <p:tags r:id="rId4"/>
            </p:custDataLst>
          </p:nvPr>
        </p:nvSpPr>
        <p:spPr>
          <a:xfrm flipH="1">
            <a:off x="939798" y="3961867"/>
            <a:ext cx="2851343" cy="2526245"/>
          </a:xfrm>
          <a:prstGeom prst="snip1Rect">
            <a:avLst>
              <a:gd name="adj" fmla="val 1252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pitchFamily="34" charset="-122"/>
              <a:cs typeface="微软雅黑" panose="020B0503020204020204" pitchFamily="34" charset="-122"/>
            </a:endParaRPr>
          </a:p>
        </p:txBody>
      </p:sp>
      <p:cxnSp>
        <p:nvCxnSpPr>
          <p:cNvPr id="3145735" name="直接箭头连接符 10"/>
          <p:cNvCxnSpPr>
            <a:cxnSpLocks/>
          </p:cNvCxnSpPr>
          <p:nvPr userDrawn="1">
            <p:custDataLst>
              <p:tags r:id="rId5"/>
            </p:custDataLst>
          </p:nvPr>
        </p:nvCxnSpPr>
        <p:spPr>
          <a:xfrm>
            <a:off x="1346200" y="6035302"/>
            <a:ext cx="596900" cy="0"/>
          </a:xfrm>
          <a:prstGeom prst="straightConnector1"/>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48710" name="标题 1"/>
          <p:cNvSpPr>
            <a:spLocks noGrp="1"/>
          </p:cNvSpPr>
          <p:nvPr>
            <p:ph type="title"/>
            <p:custDataLst>
              <p:tags r:id="rId6"/>
            </p:custDataLst>
          </p:nvPr>
        </p:nvSpPr>
        <p:spPr>
          <a:xfrm>
            <a:off x="939798" y="-1"/>
            <a:ext cx="10414002" cy="2114171"/>
          </a:xfrm>
        </p:spPr>
        <p:txBody>
          <a:bodyPr anchor="b"/>
          <a:lstStyle>
            <a:lvl1pPr algn="l">
              <a:defRPr sz="5400">
                <a:solidFill>
                  <a:schemeClr val="lt1">
                    <a:lumMod val="100000"/>
                  </a:schemeClr>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8"/>
            </p:custDataLst>
          </p:nvPr>
        </p:nvSpPr>
        <p:spPr/>
        <p:txBody>
          <a:bodyPr/>
          <a:p>
            <a:endParaRPr altLang="en-US" lang="zh-CN"/>
          </a:p>
        </p:txBody>
      </p:sp>
      <p:sp>
        <p:nvSpPr>
          <p:cNvPr id="1048716"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10"/>
            </p:custDataLst>
          </p:nvPr>
        </p:nvSpPr>
        <p:spPr>
          <a:xfrm>
            <a:off x="939798" y="3961867"/>
            <a:ext cx="2851343" cy="1745071"/>
          </a:xfrm>
        </p:spPr>
        <p:txBody>
          <a:bodyPr anchor="b">
            <a:noAutofit/>
          </a:bodyPr>
          <a:lstStyle>
            <a:lvl1pPr algn="ctr" indent="0" marL="0">
              <a:buNone/>
              <a:defRPr b="1" sz="8000">
                <a:solidFill>
                  <a:schemeClr val="lt1">
                    <a:lumMod val="100000"/>
                  </a:schemeClr>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p:custDataLst>
              <p:tags r:id="rId3"/>
            </p:custDataLst>
          </p:nvPr>
        </p:nvSpPr>
        <p:spPr>
          <a:xfrm>
            <a:off x="838200" y="1198796"/>
            <a:ext cx="10515000" cy="1800000"/>
          </a:xfrm>
        </p:spPr>
        <p:txBody>
          <a:bodyPr anchor="b" bIns="0" lIns="0" rIns="0" rtlCol="0" tIns="0" vert="horz">
            <a:normAutofit/>
          </a:bodyPr>
          <a:lstStyle>
            <a:lvl1pPr>
              <a:defRPr altLang="en-US" dirty="0" sz="640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838799" y="88360"/>
            <a:ext cx="10514401" cy="504000"/>
          </a:xfrm>
        </p:spPr>
        <p:txBody>
          <a:bodyPr anchor="ctr">
            <a:normAutofit/>
          </a:bodyPr>
          <a:lstStyle>
            <a:lvl1pPr indent="0" marL="0">
              <a:lnSpc>
                <a:spcPct val="100000"/>
              </a:lnSpc>
              <a:buNone/>
              <a:defRPr b="1" sz="1200">
                <a:solidFill>
                  <a:schemeClr val="lt1">
                    <a:lumMod val="100000"/>
                  </a:schemeClr>
                </a:solidFill>
              </a:defRPr>
            </a:lvl1pPr>
          </a:lstStyle>
          <a:p>
            <a:pPr lvl="0"/>
            <a:r>
              <a:rPr altLang="en-US" dirty="0" lang="zh-CN"/>
              <a:t>公司名占位符</a:t>
            </a:r>
            <a:endParaRPr altLang="en-US" dirty="0" lang="zh-CN"/>
          </a:p>
        </p:txBody>
      </p:sp>
      <p:sp>
        <p:nvSpPr>
          <p:cNvPr id="1048790" name="文本占位符 13"/>
          <p:cNvSpPr>
            <a:spLocks noGrp="1"/>
          </p:cNvSpPr>
          <p:nvPr>
            <p:ph type="body" sz="quarter" idx="14" hasCustomPrompt="1"/>
            <p:custDataLst>
              <p:tags r:id="rId8"/>
            </p:custDataLst>
          </p:nvPr>
        </p:nvSpPr>
        <p:spPr>
          <a:xfrm>
            <a:off x="3685309" y="3281833"/>
            <a:ext cx="28800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日期时间占位符</a:t>
            </a:r>
            <a:endParaRPr altLang="en-US" dirty="0" lang="zh-CN"/>
          </a:p>
        </p:txBody>
      </p:sp>
      <p:sp>
        <p:nvSpPr>
          <p:cNvPr id="1048792" name="文本占位符 23"/>
          <p:cNvSpPr>
            <a:spLocks noGrp="1"/>
          </p:cNvSpPr>
          <p:nvPr>
            <p:ph type="body" sz="quarter" idx="17" hasCustomPrompt="1"/>
            <p:custDataLst>
              <p:tags r:id="rId9"/>
            </p:custDataLst>
          </p:nvPr>
        </p:nvSpPr>
        <p:spPr>
          <a:xfrm>
            <a:off x="869373" y="3281833"/>
            <a:ext cx="2743200" cy="1092739"/>
          </a:xfrm>
        </p:spPr>
        <p:txBody>
          <a:bodyPr anchor="t">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cxnSp>
        <p:nvCxnSpPr>
          <p:cNvPr id="3145737" name="直接连接符 7"/>
          <p:cNvCxnSpPr>
            <a:cxnSpLocks/>
          </p:cNvCxnSpPr>
          <p:nvPr userDrawn="1">
            <p:custDataLst>
              <p:tags r:id="rId10"/>
            </p:custDataLst>
          </p:nvPr>
        </p:nvCxnSpPr>
        <p:spPr>
          <a:xfrm>
            <a:off x="838198" y="653905"/>
            <a:ext cx="11352903" cy="0"/>
          </a:xfrm>
          <a:prstGeom prst="line"/>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2.xml"/><Relationship Id="rId13" Type="http://schemas.openxmlformats.org/officeDocument/2006/relationships/image" Target="../media/image3.png"/><Relationship Id="rId14" Type="http://schemas.openxmlformats.org/officeDocument/2006/relationships/tags" Target="../tags/tag73.xml"/><Relationship Id="rId15" Type="http://schemas.openxmlformats.org/officeDocument/2006/relationships/tags" Target="../tags/tag74.xml"/><Relationship Id="rId16" Type="http://schemas.openxmlformats.org/officeDocument/2006/relationships/tags" Target="../tags/tag75.xml"/><Relationship Id="rId17" Type="http://schemas.openxmlformats.org/officeDocument/2006/relationships/tags" Target="../tags/tag76.xml"/><Relationship Id="rId18" Type="http://schemas.openxmlformats.org/officeDocument/2006/relationships/tags" Target="../tags/tag77.xml"/><Relationship Id="rId19" Type="http://schemas.openxmlformats.org/officeDocument/2006/relationships/tags" Target="../tags/tag7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6968" r:id="rId1"/>
    <p:sldLayoutId id="2147506969" r:id="rId2"/>
    <p:sldLayoutId id="2147506970" r:id="rId3"/>
    <p:sldLayoutId id="2147506971" r:id="rId4"/>
    <p:sldLayoutId id="2147506972" r:id="rId5"/>
    <p:sldLayoutId id="2147506973" r:id="rId6"/>
    <p:sldLayoutId id="2147506974" r:id="rId7"/>
    <p:sldLayoutId id="2147506975" r:id="rId8"/>
    <p:sldLayoutId id="2147506976" r:id="rId9"/>
    <p:sldLayoutId id="2147506977" r:id="rId10"/>
    <p:sldLayoutId id="2147506978"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8"/>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7005" r:id="rId1"/>
    <p:sldLayoutId id="2147507006" r:id="rId2"/>
    <p:sldLayoutId id="2147507007" r:id="rId3"/>
    <p:sldLayoutId id="2147507008" r:id="rId4"/>
    <p:sldLayoutId id="2147507009" r:id="rId5"/>
    <p:sldLayoutId id="2147507010" r:id="rId6"/>
    <p:sldLayoutId id="2147507011" r:id="rId7"/>
    <p:sldLayoutId id="2147507012" r:id="rId8"/>
    <p:sldLayoutId id="2147507013" r:id="rId9"/>
    <p:sldLayoutId id="2147507014" r:id="rId10"/>
    <p:sldLayoutId id="2147507015" r:id="rId11"/>
  </p:sldLayoutIdLst>
  <p:txStyles>
    <p:titleStyle>
      <a:lvl1pPr algn="l" defTabSz="914400" eaLnBrk="1" hangingPunct="1" latinLnBrk="0" rtl="0">
        <a:lnSpc>
          <a:spcPct val="100000"/>
        </a:lnSpc>
        <a:spcBef>
          <a:spcPct val="0"/>
        </a:spcBef>
        <a:buNone/>
        <a:defRPr b="1" sz="36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tags" Target="../tags/tag94.xml"/><Relationship Id="rId11" Type="http://schemas.openxmlformats.org/officeDocument/2006/relationships/tags" Target="../tags/tag95.xml"/><Relationship Id="rId12" Type="http://schemas.openxmlformats.org/officeDocument/2006/relationships/tags" Target="../tags/tag96.xml"/><Relationship Id="rId13" Type="http://schemas.openxmlformats.org/officeDocument/2006/relationships/tags" Target="../tags/tag97.xml"/><Relationship Id="rId14" Type="http://schemas.openxmlformats.org/officeDocument/2006/relationships/tags" Target="../tags/tag98.xml"/><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ags" Target="../tags/tag106.xml"/><Relationship Id="rId23" Type="http://schemas.openxmlformats.org/officeDocument/2006/relationships/slideLayout" Target="../slideLayouts/slideLayout14.xml"/><Relationship Id="rId2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07.xml"/><Relationship Id="rId2" Type="http://schemas.openxmlformats.org/officeDocument/2006/relationships/tags" Target="../tags/tag108.xml"/><Relationship Id="rId3" Type="http://schemas.openxmlformats.org/officeDocument/2006/relationships/tags" Target="../tags/tag109.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tags" Target="../tags/tag146.xml"/><Relationship Id="rId14" Type="http://schemas.openxmlformats.org/officeDocument/2006/relationships/tags" Target="../tags/tag147.xml"/><Relationship Id="rId15" Type="http://schemas.openxmlformats.org/officeDocument/2006/relationships/tags" Target="../tags/tag148.xml"/><Relationship Id="rId16" Type="http://schemas.openxmlformats.org/officeDocument/2006/relationships/tags" Target="../tags/tag149.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tags" Target="../tags/tag161.xml"/><Relationship Id="rId10" Type="http://schemas.openxmlformats.org/officeDocument/2006/relationships/tags" Target="../tags/tag162.xml"/><Relationship Id="rId11" Type="http://schemas.openxmlformats.org/officeDocument/2006/relationships/tags" Target="../tags/tag163.xml"/><Relationship Id="rId12" Type="http://schemas.openxmlformats.org/officeDocument/2006/relationships/tags" Target="../tags/tag164.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21.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tags" Target="../tags/tag278.xml"/><Relationship Id="rId14" Type="http://schemas.openxmlformats.org/officeDocument/2006/relationships/tags" Target="../tags/tag279.xml"/><Relationship Id="rId15" Type="http://schemas.openxmlformats.org/officeDocument/2006/relationships/tags" Target="../tags/tag280.xml"/><Relationship Id="rId16" Type="http://schemas.openxmlformats.org/officeDocument/2006/relationships/tags" Target="../tags/tag281.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319650"/>
            <a:ext cx="10515600" cy="867433"/>
          </a:xfrm>
        </p:spPr>
        <p:txBody>
          <a:bodyPr>
            <a:normAutofit fontScale="90000"/>
          </a:bodyPr>
          <a:p>
            <a:r>
              <a:rPr altLang="en-US" dirty="0" lang="zh-CN">
                <a:solidFill>
                  <a:schemeClr val="lt1">
                    <a:lumMod val="100000"/>
                  </a:schemeClr>
                </a:solidFill>
              </a:rPr>
              <a:t>培养学生核心素养：2024年初中教育的关键路径</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1296136" y="1095762"/>
            <a:ext cx="9995517" cy="972000"/>
          </a:xfrm>
        </p:spPr>
        <p:txBody>
          <a:bodyPr/>
          <a:p>
            <a:r>
              <a:rPr altLang="zh-CN" dirty="0" lang="en-US" err="1">
                <a:solidFill>
                  <a:schemeClr val="lt1">
                    <a:lumMod val="100000"/>
                  </a:schemeClr>
                </a:solidFill>
              </a:rPr>
              <a:t>xxx,a</a:t>
            </a:r>
            <a:r>
              <a:rPr altLang="zh-CN" dirty="0" lang="en-US">
                <a:solidFill>
                  <a:schemeClr val="lt1">
                    <a:lumMod val="100000"/>
                  </a:schemeClr>
                </a:solidFill>
              </a:rPr>
              <a:t> click to unlimited possibilities</a:t>
            </a:r>
            <a:endParaRPr altLang="en-US" dirty="0" lang="zh-CN">
              <a:solidFill>
                <a:schemeClr val="lt1">
                  <a:lumMod val="100000"/>
                </a:schemeClr>
              </a:solidFill>
            </a:endParaRPr>
          </a:p>
        </p:txBody>
      </p:sp>
      <p:sp>
        <p:nvSpPr>
          <p:cNvPr id="1048652" name="公司名"/>
          <p:cNvSpPr>
            <a:spLocks noGrp="1"/>
          </p:cNvSpPr>
          <p:nvPr>
            <p:ph type="body" sz="quarter" idx="13"/>
            <p:custDataLst>
              <p:tags r:id="rId3"/>
            </p:custDataLst>
          </p:nvPr>
        </p:nvSpPr>
        <p:spPr>
          <a:xfrm>
            <a:off x="847076" y="79505"/>
            <a:ext cx="10453454" cy="504000"/>
          </a:xfrm>
        </p:spPr>
        <p:txBody>
          <a:bodyPr/>
          <a:p>
            <a:r>
              <a:rPr altLang="zh-CN" dirty="0" lang="en-US">
                <a:solidFill>
                  <a:schemeClr val="lt1">
                    <a:lumMod val="100000"/>
                  </a:schemeClr>
                </a:solidFill>
              </a:rPr>
              <a:t>YOUR LOGO</a:t>
            </a:r>
            <a:endParaRPr altLang="en-US" dirty="0" lang="zh-CN">
              <a:solidFill>
                <a:schemeClr val="lt1">
                  <a:lumMod val="100000"/>
                </a:schemeClr>
              </a:solidFill>
            </a:endParaRPr>
          </a:p>
        </p:txBody>
      </p:sp>
      <p:sp>
        <p:nvSpPr>
          <p:cNvPr id="1048654" name="日期时间"/>
          <p:cNvSpPr>
            <a:spLocks noGrp="1"/>
          </p:cNvSpPr>
          <p:nvPr>
            <p:ph type="body" sz="quarter" idx="14"/>
            <p:custDataLst>
              <p:tags r:id="rId4"/>
            </p:custDataLst>
          </p:nvPr>
        </p:nvSpPr>
        <p:spPr>
          <a:xfrm>
            <a:off x="3727357" y="3513778"/>
            <a:ext cx="2880000" cy="985141"/>
          </a:xfrm>
        </p:spPr>
        <p:txBody>
          <a:bodyPr/>
          <a:p>
            <a:r>
              <a:rPr altLang="en-US" dirty="0" lang="zh-CN">
                <a:solidFill>
                  <a:schemeClr val="lt1">
                    <a:lumMod val="100000"/>
                  </a:schemeClr>
                </a:solidFill>
              </a:rPr>
              <a:t>汇报时间：</a:t>
            </a:r>
            <a:r>
              <a:rPr altLang="zh-CN" dirty="0" lang="en-US">
                <a:solidFill>
                  <a:schemeClr val="lt1">
                    <a:lumMod val="100000"/>
                  </a:schemeClr>
                </a:solidFill>
              </a:rPr>
              <a:t>20XX/01/01</a:t>
            </a:r>
            <a:endParaRPr altLang="zh-CN" dirty="0" lang="en-US">
              <a:solidFill>
                <a:schemeClr val="lt1">
                  <a:lumMod val="100000"/>
                </a:schemeClr>
              </a:solidFill>
            </a:endParaRPr>
          </a:p>
        </p:txBody>
      </p:sp>
      <p:sp>
        <p:nvSpPr>
          <p:cNvPr id="1048656" name="署名"/>
          <p:cNvSpPr>
            <a:spLocks noGrp="1"/>
          </p:cNvSpPr>
          <p:nvPr>
            <p:ph type="body" sz="quarter" idx="17"/>
            <p:custDataLst>
              <p:tags r:id="rId5"/>
            </p:custDataLst>
          </p:nvPr>
        </p:nvSpPr>
        <p:spPr>
          <a:xfrm>
            <a:off x="859464" y="3515997"/>
            <a:ext cx="2743200" cy="985141"/>
          </a:xfrm>
        </p:spPr>
        <p:txBody>
          <a:bodyPr>
            <a:normAutofit/>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0" name="标题"/>
          <p:cNvSpPr>
            <a:spLocks noGrp="1"/>
          </p:cNvSpPr>
          <p:nvPr>
            <p:ph type="title"/>
            <p:custDataLst>
              <p:tags r:id="rId1"/>
            </p:custDataLst>
          </p:nvPr>
        </p:nvSpPr>
        <p:spPr>
          <a:xfrm>
            <a:off x="839788" y="1139360"/>
            <a:ext cx="7932072" cy="2082301"/>
          </a:xfrm>
        </p:spPr>
        <p:txBody>
          <a:bodyPr/>
          <a:p>
            <a:r>
              <a:rPr altLang="zh-CN" dirty="0" lang="en-US"/>
              <a:t>目录</a:t>
            </a:r>
            <a:endParaRPr altLang="zh-CN" dirty="0" lang="en-US"/>
          </a:p>
        </p:txBody>
      </p:sp>
      <p:sp>
        <p:nvSpPr>
          <p:cNvPr id="1048812" name="矩形: 剪去单角 8"/>
          <p:cNvSpPr/>
          <p:nvPr>
            <p:custDataLst>
              <p:tags r:id="rId2"/>
            </p:custDataLst>
          </p:nvPr>
        </p:nvSpPr>
        <p:spPr>
          <a:xfrm flipH="1">
            <a:off x="839788" y="3001472"/>
            <a:ext cx="2196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3" name="直接连接符 10"/>
          <p:cNvCxnSpPr>
            <a:cxnSpLocks/>
          </p:cNvCxnSpPr>
          <p:nvPr>
            <p:custDataLst>
              <p:tags r:id="rId3"/>
            </p:custDataLst>
          </p:nvPr>
        </p:nvCxnSpPr>
        <p:spPr>
          <a:xfrm>
            <a:off x="1223963" y="5340177"/>
            <a:ext cx="547370"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14" name="序号"/>
          <p:cNvSpPr txBox="1"/>
          <p:nvPr>
            <p:custDataLst>
              <p:tags r:id="rId4"/>
            </p:custDataLst>
          </p:nvPr>
        </p:nvSpPr>
        <p:spPr>
          <a:xfrm>
            <a:off x="1145725"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accent1"/>
                </a:solidFill>
                <a:latin typeface="+mj-ea"/>
                <a:ea typeface="+mj-ea"/>
              </a:rPr>
              <a:t>01.</a:t>
            </a:r>
            <a:endParaRPr b="1" dirty="0" sz="4000" lang="en-US">
              <a:solidFill>
                <a:schemeClr val="accent1"/>
              </a:solidFill>
              <a:latin typeface="+mj-ea"/>
              <a:ea typeface="+mj-ea"/>
            </a:endParaRPr>
          </a:p>
        </p:txBody>
      </p:sp>
      <p:sp>
        <p:nvSpPr>
          <p:cNvPr id="1048816" name="项标题"/>
          <p:cNvSpPr txBox="1"/>
          <p:nvPr>
            <p:custDataLst>
              <p:tags r:id="rId5"/>
            </p:custDataLst>
          </p:nvPr>
        </p:nvSpPr>
        <p:spPr>
          <a:xfrm>
            <a:off x="1145725" y="4304798"/>
            <a:ext cx="1890064" cy="994566"/>
          </a:xfrm>
          <a:prstGeom prst="rect"/>
          <a:noFill/>
        </p:spPr>
        <p:txBody>
          <a:bodyPr anchor="t" bIns="0" lIns="0" rIns="0" rtlCol="0" tIns="0" wrap="square">
            <a:normAutofit/>
          </a:bodyPr>
          <a:p>
            <a:pPr>
              <a:lnSpc>
                <a:spcPct val="100000"/>
              </a:lnSpc>
            </a:pPr>
            <a:r>
              <a:rPr altLang="en-US" b="1" dirty="0" sz="1400" lang="zh-CN" spc="300">
                <a:solidFill>
                  <a:schemeClr val="tx1">
                    <a:lumMod val="75000"/>
                    <a:lumOff val="25000"/>
                  </a:schemeClr>
                </a:solidFill>
                <a:latin typeface="+mj-ea"/>
                <a:ea typeface="+mj-ea"/>
              </a:rPr>
              <a:t>核心素养的定义和重要性</a:t>
            </a:r>
            <a:endParaRPr altLang="en-US" b="1" dirty="0" sz="1400" lang="zh-CN" spc="300">
              <a:solidFill>
                <a:schemeClr val="tx1">
                  <a:lumMod val="75000"/>
                  <a:lumOff val="25000"/>
                </a:schemeClr>
              </a:solidFill>
              <a:latin typeface="+mj-ea"/>
              <a:ea typeface="+mj-ea"/>
            </a:endParaRPr>
          </a:p>
        </p:txBody>
      </p:sp>
      <p:sp>
        <p:nvSpPr>
          <p:cNvPr id="1048818" name="矩形: 剪去单角 16"/>
          <p:cNvSpPr/>
          <p:nvPr>
            <p:custDataLst>
              <p:tags r:id="rId6"/>
            </p:custDataLst>
          </p:nvPr>
        </p:nvSpPr>
        <p:spPr>
          <a:xfrm flipH="1">
            <a:off x="3128266" y="3001472"/>
            <a:ext cx="2196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5" name="直接连接符 17"/>
          <p:cNvCxnSpPr>
            <a:cxnSpLocks/>
          </p:cNvCxnSpPr>
          <p:nvPr>
            <p:custDataLst>
              <p:tags r:id="rId7"/>
            </p:custDataLst>
          </p:nvPr>
        </p:nvCxnSpPr>
        <p:spPr>
          <a:xfrm>
            <a:off x="3512441" y="5340177"/>
            <a:ext cx="547370"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8"/>
            </p:custDataLst>
          </p:nvPr>
        </p:nvSpPr>
        <p:spPr>
          <a:xfrm>
            <a:off x="3434203"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lt1">
                    <a:lumMod val="100000"/>
                  </a:schemeClr>
                </a:solidFill>
                <a:latin typeface="+mj-ea"/>
                <a:ea typeface="+mj-ea"/>
              </a:rPr>
              <a:t>02.</a:t>
            </a:r>
            <a:endParaRPr b="1" dirty="0" sz="4000" lang="en-US">
              <a:solidFill>
                <a:schemeClr val="lt1">
                  <a:lumMod val="100000"/>
                </a:schemeClr>
              </a:solidFill>
              <a:latin typeface="+mj-ea"/>
              <a:ea typeface="+mj-ea"/>
            </a:endParaRPr>
          </a:p>
        </p:txBody>
      </p:sp>
      <p:sp>
        <p:nvSpPr>
          <p:cNvPr id="1048822" name="项标题"/>
          <p:cNvSpPr txBox="1"/>
          <p:nvPr>
            <p:custDataLst>
              <p:tags r:id="rId9"/>
            </p:custDataLst>
          </p:nvPr>
        </p:nvSpPr>
        <p:spPr>
          <a:xfrm>
            <a:off x="3434203" y="4304798"/>
            <a:ext cx="1890064" cy="994566"/>
          </a:xfrm>
          <a:prstGeom prst="rect"/>
          <a:noFill/>
        </p:spPr>
        <p:txBody>
          <a:bodyPr anchor="t" bIns="0" lIns="0" rIns="0" rtlCol="0" tIns="0" wrap="square">
            <a:normAutofit/>
          </a:bodyPr>
          <a:p>
            <a:pPr>
              <a:lnSpc>
                <a:spcPct val="100000"/>
              </a:lnSpc>
            </a:pPr>
            <a:r>
              <a:rPr altLang="en-US" b="1" dirty="0" sz="1400" lang="zh-CN" spc="300">
                <a:solidFill>
                  <a:schemeClr val="lt1">
                    <a:lumMod val="100000"/>
                  </a:schemeClr>
                </a:solidFill>
                <a:latin typeface="+mj-ea"/>
                <a:ea typeface="+mj-ea"/>
              </a:rPr>
              <a:t>2024年初中教育对核心素养的要求</a:t>
            </a:r>
            <a:endParaRPr altLang="en-US" b="1" dirty="0" sz="1400" lang="zh-CN" spc="300">
              <a:solidFill>
                <a:schemeClr val="lt1">
                  <a:lumMod val="100000"/>
                </a:schemeClr>
              </a:solidFill>
              <a:latin typeface="+mj-ea"/>
              <a:ea typeface="+mj-ea"/>
            </a:endParaRPr>
          </a:p>
        </p:txBody>
      </p:sp>
      <p:sp>
        <p:nvSpPr>
          <p:cNvPr id="1048824" name="矩形: 剪去单角 21"/>
          <p:cNvSpPr/>
          <p:nvPr>
            <p:custDataLst>
              <p:tags r:id="rId10"/>
            </p:custDataLst>
          </p:nvPr>
        </p:nvSpPr>
        <p:spPr>
          <a:xfrm flipH="1">
            <a:off x="5416744" y="3001472"/>
            <a:ext cx="2196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7" name="直接连接符 22"/>
          <p:cNvCxnSpPr>
            <a:cxnSpLocks/>
          </p:cNvCxnSpPr>
          <p:nvPr>
            <p:custDataLst>
              <p:tags r:id="rId11"/>
            </p:custDataLst>
          </p:nvPr>
        </p:nvCxnSpPr>
        <p:spPr>
          <a:xfrm>
            <a:off x="5800919" y="5340177"/>
            <a:ext cx="547370"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26" name="序号"/>
          <p:cNvSpPr txBox="1"/>
          <p:nvPr>
            <p:custDataLst>
              <p:tags r:id="rId12"/>
            </p:custDataLst>
          </p:nvPr>
        </p:nvSpPr>
        <p:spPr>
          <a:xfrm>
            <a:off x="5722681"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accent1"/>
                </a:solidFill>
                <a:latin typeface="+mj-ea"/>
                <a:ea typeface="+mj-ea"/>
              </a:rPr>
              <a:t>03.</a:t>
            </a:r>
            <a:endParaRPr b="1" dirty="0" sz="4000" lang="en-US">
              <a:solidFill>
                <a:schemeClr val="accent1"/>
              </a:solidFill>
              <a:latin typeface="+mj-ea"/>
              <a:ea typeface="+mj-ea"/>
            </a:endParaRPr>
          </a:p>
        </p:txBody>
      </p:sp>
      <p:sp>
        <p:nvSpPr>
          <p:cNvPr id="1048828" name="项标题"/>
          <p:cNvSpPr txBox="1"/>
          <p:nvPr>
            <p:custDataLst>
              <p:tags r:id="rId13"/>
            </p:custDataLst>
          </p:nvPr>
        </p:nvSpPr>
        <p:spPr>
          <a:xfrm>
            <a:off x="5722681" y="4304798"/>
            <a:ext cx="1890064" cy="994566"/>
          </a:xfrm>
          <a:prstGeom prst="rect"/>
          <a:noFill/>
        </p:spPr>
        <p:txBody>
          <a:bodyPr anchor="t" bIns="0" lIns="0" rIns="0" rtlCol="0" tIns="0" wrap="square">
            <a:normAutofit/>
          </a:bodyPr>
          <a:p>
            <a:pPr>
              <a:lnSpc>
                <a:spcPct val="100000"/>
              </a:lnSpc>
            </a:pPr>
            <a:r>
              <a:rPr altLang="en-US" b="1" dirty="0" sz="1400" lang="zh-CN" spc="300">
                <a:solidFill>
                  <a:schemeClr val="tx1">
                    <a:lumMod val="75000"/>
                    <a:lumOff val="25000"/>
                  </a:schemeClr>
                </a:solidFill>
                <a:latin typeface="+mj-ea"/>
                <a:ea typeface="+mj-ea"/>
              </a:rPr>
              <a:t>如何培养学生的核心素养</a:t>
            </a:r>
            <a:endParaRPr altLang="en-US" b="1" dirty="0" sz="1400" lang="zh-CN" spc="300">
              <a:solidFill>
                <a:schemeClr val="tx1">
                  <a:lumMod val="75000"/>
                  <a:lumOff val="25000"/>
                </a:schemeClr>
              </a:solidFill>
              <a:latin typeface="+mj-ea"/>
              <a:ea typeface="+mj-ea"/>
            </a:endParaRPr>
          </a:p>
        </p:txBody>
      </p:sp>
      <p:sp>
        <p:nvSpPr>
          <p:cNvPr id="1048830" name="矩形: 剪去单角 26"/>
          <p:cNvSpPr/>
          <p:nvPr>
            <p:custDataLst>
              <p:tags r:id="rId14"/>
            </p:custDataLst>
          </p:nvPr>
        </p:nvSpPr>
        <p:spPr>
          <a:xfrm flipH="1">
            <a:off x="7705222" y="3001472"/>
            <a:ext cx="2196000" cy="2932430"/>
          </a:xfrm>
          <a:prstGeom prst="snip1Rect">
            <a:avLst>
              <a:gd name="adj" fmla="val 84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49" name="直接连接符 27"/>
          <p:cNvCxnSpPr>
            <a:cxnSpLocks/>
          </p:cNvCxnSpPr>
          <p:nvPr>
            <p:custDataLst>
              <p:tags r:id="rId15"/>
            </p:custDataLst>
          </p:nvPr>
        </p:nvCxnSpPr>
        <p:spPr>
          <a:xfrm>
            <a:off x="8089397" y="5340177"/>
            <a:ext cx="547370" cy="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832" name="序号"/>
          <p:cNvSpPr txBox="1"/>
          <p:nvPr>
            <p:custDataLst>
              <p:tags r:id="rId16"/>
            </p:custDataLst>
          </p:nvPr>
        </p:nvSpPr>
        <p:spPr>
          <a:xfrm>
            <a:off x="8011159" y="3616181"/>
            <a:ext cx="1890064" cy="504190"/>
          </a:xfrm>
          <a:prstGeom prst="rect"/>
          <a:noFill/>
        </p:spPr>
        <p:txBody>
          <a:bodyPr anchor="b" anchorCtr="0" bIns="0" lIns="0" rIns="0" rtlCol="0" tIns="0" wrap="square">
            <a:normAutofit fontScale="80000"/>
          </a:bodyPr>
          <a:p>
            <a:pPr>
              <a:lnSpc>
                <a:spcPct val="100000"/>
              </a:lnSpc>
            </a:pPr>
            <a:r>
              <a:rPr b="1" dirty="0" sz="4000" lang="en-US">
                <a:solidFill>
                  <a:schemeClr val="lt1">
                    <a:lumMod val="100000"/>
                  </a:schemeClr>
                </a:solidFill>
                <a:latin typeface="+mj-ea"/>
                <a:ea typeface="+mj-ea"/>
              </a:rPr>
              <a:t>04.</a:t>
            </a:r>
            <a:endParaRPr b="1" dirty="0" sz="4000" lang="en-US">
              <a:solidFill>
                <a:schemeClr val="lt1">
                  <a:lumMod val="100000"/>
                </a:schemeClr>
              </a:solidFill>
              <a:latin typeface="+mj-ea"/>
              <a:ea typeface="+mj-ea"/>
            </a:endParaRPr>
          </a:p>
        </p:txBody>
      </p:sp>
      <p:sp>
        <p:nvSpPr>
          <p:cNvPr id="1048834" name="项标题"/>
          <p:cNvSpPr txBox="1"/>
          <p:nvPr>
            <p:custDataLst>
              <p:tags r:id="rId17"/>
            </p:custDataLst>
          </p:nvPr>
        </p:nvSpPr>
        <p:spPr>
          <a:xfrm>
            <a:off x="8011159" y="4304798"/>
            <a:ext cx="1890064" cy="994566"/>
          </a:xfrm>
          <a:prstGeom prst="rect"/>
          <a:noFill/>
        </p:spPr>
        <p:txBody>
          <a:bodyPr anchor="t" bIns="0" lIns="0" rIns="0" rtlCol="0" tIns="0" wrap="square">
            <a:normAutofit/>
          </a:bodyPr>
          <a:p>
            <a:pPr>
              <a:lnSpc>
                <a:spcPct val="100000"/>
              </a:lnSpc>
            </a:pPr>
            <a:r>
              <a:rPr altLang="en-US" b="1" dirty="0" sz="1400" lang="zh-CN" spc="300">
                <a:solidFill>
                  <a:schemeClr val="lt1">
                    <a:lumMod val="100000"/>
                  </a:schemeClr>
                </a:solidFill>
                <a:latin typeface="+mj-ea"/>
                <a:ea typeface="+mj-ea"/>
              </a:rPr>
              <a:t>案例分析：成功培养学生核心素养的实践经验</a:t>
            </a:r>
            <a:endParaRPr altLang="en-US" b="1" dirty="0" sz="1400" lang="zh-CN" spc="300">
              <a:solidFill>
                <a:schemeClr val="lt1">
                  <a:lumMod val="100000"/>
                </a:schemeClr>
              </a:solidFill>
              <a:latin typeface="+mj-ea"/>
              <a:ea typeface="+mj-ea"/>
            </a:endParaRPr>
          </a:p>
        </p:txBody>
      </p:sp>
      <p:sp>
        <p:nvSpPr>
          <p:cNvPr id="1048836" name="矩形: 剪去单角 2"/>
          <p:cNvSpPr/>
          <p:nvPr>
            <p:custDataLst>
              <p:tags r:id="rId18"/>
            </p:custDataLst>
          </p:nvPr>
        </p:nvSpPr>
        <p:spPr>
          <a:xfrm flipH="1">
            <a:off x="9993702" y="3001472"/>
            <a:ext cx="2196000" cy="2932430"/>
          </a:xfrm>
          <a:prstGeom prst="snip1Rect">
            <a:avLst>
              <a:gd name="adj" fmla="val 84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zh-CN" dirty="0" lang="en-US">
              <a:ea typeface="微软雅黑" panose="020B0503020204020204" pitchFamily="34" charset="-122"/>
              <a:cs typeface="微软雅黑" panose="020B0503020204020204" pitchFamily="34" charset="-122"/>
            </a:endParaRPr>
          </a:p>
        </p:txBody>
      </p:sp>
      <p:cxnSp>
        <p:nvCxnSpPr>
          <p:cNvPr id="3145751" name="直接连接符 4"/>
          <p:cNvCxnSpPr>
            <a:cxnSpLocks/>
          </p:cNvCxnSpPr>
          <p:nvPr>
            <p:custDataLst>
              <p:tags r:id="rId19"/>
            </p:custDataLst>
          </p:nvPr>
        </p:nvCxnSpPr>
        <p:spPr>
          <a:xfrm>
            <a:off x="10377877" y="5340177"/>
            <a:ext cx="547370" cy="0"/>
          </a:xfrm>
          <a:prstGeom prst="line"/>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838" name="序号"/>
          <p:cNvSpPr txBox="1"/>
          <p:nvPr>
            <p:custDataLst>
              <p:tags r:id="rId20"/>
            </p:custDataLst>
          </p:nvPr>
        </p:nvSpPr>
        <p:spPr>
          <a:xfrm>
            <a:off x="10299638" y="3616181"/>
            <a:ext cx="2039421" cy="504190"/>
          </a:xfrm>
          <a:prstGeom prst="rect"/>
          <a:noFill/>
        </p:spPr>
        <p:txBody>
          <a:bodyPr anchor="b" anchorCtr="0" bIns="0" lIns="0" rIns="0" rtlCol="0" tIns="0" wrap="square">
            <a:normAutofit fontScale="80000"/>
          </a:bodyPr>
          <a:p>
            <a:pPr>
              <a:lnSpc>
                <a:spcPct val="100000"/>
              </a:lnSpc>
            </a:pPr>
            <a:r>
              <a:rPr b="1" dirty="0" sz="4000" lang="en-US">
                <a:solidFill>
                  <a:schemeClr val="accent1"/>
                </a:solidFill>
                <a:latin typeface="+mj-ea"/>
                <a:ea typeface="+mj-ea"/>
              </a:rPr>
              <a:t>05.</a:t>
            </a:r>
            <a:endParaRPr b="1" dirty="0" sz="4000" lang="en-US">
              <a:solidFill>
                <a:schemeClr val="accent1"/>
              </a:solidFill>
              <a:latin typeface="+mj-ea"/>
              <a:ea typeface="+mj-ea"/>
            </a:endParaRPr>
          </a:p>
        </p:txBody>
      </p:sp>
      <p:sp>
        <p:nvSpPr>
          <p:cNvPr id="1048840" name="项标题"/>
          <p:cNvSpPr txBox="1"/>
          <p:nvPr>
            <p:custDataLst>
              <p:tags r:id="rId21"/>
            </p:custDataLst>
          </p:nvPr>
        </p:nvSpPr>
        <p:spPr>
          <a:xfrm>
            <a:off x="10299638" y="4304798"/>
            <a:ext cx="2039421" cy="994566"/>
          </a:xfrm>
          <a:prstGeom prst="rect"/>
          <a:noFill/>
        </p:spPr>
        <p:txBody>
          <a:bodyPr anchor="t" bIns="0" lIns="0" rIns="0" rtlCol="0" tIns="0" wrap="square">
            <a:normAutofit fontScale="60714"/>
          </a:bodyPr>
          <a:p>
            <a:pPr>
              <a:lnSpc>
                <a:spcPct val="100000"/>
              </a:lnSpc>
            </a:pPr>
            <a:r>
              <a:rPr altLang="en-US" b="1" dirty="0" sz="2800" lang="zh-CN" spc="300">
                <a:solidFill>
                  <a:schemeClr val="tx1">
                    <a:lumMod val="75000"/>
                    <a:lumOff val="25000"/>
                  </a:schemeClr>
                </a:solidFill>
                <a:latin typeface="+mj-ea"/>
                <a:ea typeface="+mj-ea"/>
              </a:rPr>
              <a:t>挑战与对策：初中教育在培养学生核心素养中面临的困难及解决方案</a:t>
            </a:r>
            <a:endParaRPr altLang="en-US" b="1" dirty="0" sz="2800" lang="zh-CN" spc="300">
              <a:solidFill>
                <a:schemeClr val="tx1">
                  <a:lumMod val="75000"/>
                  <a:lumOff val="25000"/>
                </a:schemeClr>
              </a:solidFill>
              <a:latin typeface="+mj-ea"/>
              <a:ea typeface="+mj-ea"/>
            </a:endParaRPr>
          </a:p>
        </p:txBody>
      </p:sp>
    </p:spTree>
    <p:custDataLst>
      <p:tags r:id="rId2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4" name="标题"/>
          <p:cNvSpPr>
            <a:spLocks noGrp="1"/>
          </p:cNvSpPr>
          <p:nvPr>
            <p:ph type="title"/>
            <p:custDataLst>
              <p:tags r:id="rId1"/>
            </p:custDataLst>
          </p:nvPr>
        </p:nvSpPr>
        <p:spPr>
          <a:xfrm>
            <a:off x="939798" y="-1"/>
            <a:ext cx="10414002" cy="2114171"/>
          </a:xfrm>
        </p:spPr>
        <p:txBody>
          <a:bodyPr anchor="b">
            <a:normAutofit/>
          </a:bodyPr>
          <a:p>
            <a:r>
              <a:rPr altLang="en-US" dirty="0" lang="zh-CN"/>
              <a:t>核心素养的定义和重要性</a:t>
            </a:r>
            <a:endParaRPr altLang="en-US" dirty="0" lang="zh-CN"/>
          </a:p>
        </p:txBody>
      </p:sp>
      <p:sp>
        <p:nvSpPr>
          <p:cNvPr id="1048876" name="节编号"/>
          <p:cNvSpPr>
            <a:spLocks noGrp="1"/>
          </p:cNvSpPr>
          <p:nvPr>
            <p:ph type="body" sz="quarter" idx="13"/>
            <p:custDataLst>
              <p:tags r:id="rId2"/>
            </p:custDataLst>
          </p:nvPr>
        </p:nvSpPr>
        <p:spPr>
          <a:xfrm>
            <a:off x="939798" y="3961867"/>
            <a:ext cx="2851343" cy="1745071"/>
          </a:xfrm>
        </p:spPr>
        <p:txBody>
          <a:bodyPr>
            <a:noAutofit/>
          </a:bodyPr>
          <a:p>
            <a:r>
              <a:rPr altLang="zh-CN" lang="en-US"/>
              <a:t>01</a:t>
            </a:r>
            <a:endParaRPr altLang="zh-CN"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8" name="标题 1"/>
          <p:cNvSpPr>
            <a:spLocks noGrp="1"/>
          </p:cNvSpPr>
          <p:nvPr>
            <p:ph type="title"/>
          </p:nvPr>
        </p:nvSpPr>
        <p:spPr/>
        <p:txBody>
          <a:bodyPr/>
          <a:p>
            <a:r>
              <a:rPr altLang="en-US" lang="zh-CN"/>
              <a:t>核心素养的定义</a:t>
            </a:r>
            <a:endParaRPr altLang="en-US" lang="zh-CN"/>
          </a:p>
        </p:txBody>
      </p:sp>
      <p:sp>
        <p:nvSpPr>
          <p:cNvPr id="104892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核心素养是指学生在接受教育过程中，逐步形成的适应个人终身发展和社会发展需要的必备品格和关键能力。</a:t>
            </a:r>
            <a:endParaRPr altLang="en-US" dirty="0" sz="1200" lang="zh-CN" spc="150">
              <a:solidFill>
                <a:schemeClr val="tx1">
                  <a:lumMod val="85000"/>
                  <a:lumOff val="15000"/>
                </a:schemeClr>
              </a:solidFill>
              <a:latin typeface="+mn-ea"/>
              <a:sym typeface="+mn-ea"/>
            </a:endParaRPr>
          </a:p>
        </p:txBody>
      </p:sp>
      <p:sp>
        <p:nvSpPr>
          <p:cNvPr id="104892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2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2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核心素养强调的是学生的跨学科能力和素养，包括自主发展、社会参与和文化基础等方面。</a:t>
            </a:r>
            <a:endParaRPr altLang="en-US" dirty="0" sz="1200" lang="zh-CN" spc="150">
              <a:solidFill>
                <a:schemeClr val="tx1">
                  <a:lumMod val="85000"/>
                  <a:lumOff val="15000"/>
                </a:schemeClr>
              </a:solidFill>
              <a:latin typeface="+mn-ea"/>
              <a:sym typeface="+mn-ea"/>
            </a:endParaRPr>
          </a:p>
        </p:txBody>
      </p:sp>
      <p:sp>
        <p:nvSpPr>
          <p:cNvPr id="104892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核心素养具有可培养性、可塑性、可评价性等特点，可以通过学校教育、家庭教育和社会实践等多种途径进行培养。</a:t>
            </a:r>
            <a:endParaRPr altLang="en-US" dirty="0" sz="1200" lang="zh-CN" spc="150">
              <a:solidFill>
                <a:schemeClr val="tx1">
                  <a:lumMod val="85000"/>
                  <a:lumOff val="15000"/>
                </a:schemeClr>
              </a:solidFill>
              <a:latin typeface="+mn-ea"/>
              <a:sym typeface="+mn-ea"/>
            </a:endParaRPr>
          </a:p>
        </p:txBody>
      </p:sp>
      <p:sp>
        <p:nvSpPr>
          <p:cNvPr id="104893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核心素养的培养对于提高学生的综合素质、促进个人和社会的发展具有重要意义。</a:t>
            </a:r>
            <a:endParaRPr altLang="en-US" dirty="0" sz="1200" lang="zh-CN" spc="150">
              <a:solidFill>
                <a:schemeClr val="tx1">
                  <a:lumMod val="85000"/>
                  <a:lumOff val="15000"/>
                </a:schemeClr>
              </a:solidFill>
              <a:latin typeface="+mn-ea"/>
              <a:sym typeface="+mn-ea"/>
            </a:endParaRPr>
          </a:p>
        </p:txBody>
      </p:sp>
      <p:sp>
        <p:nvSpPr>
          <p:cNvPr id="104894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4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76" name="标题 1"/>
          <p:cNvSpPr>
            <a:spLocks noGrp="1"/>
          </p:cNvSpPr>
          <p:nvPr>
            <p:ph type="title"/>
          </p:nvPr>
        </p:nvSpPr>
        <p:spPr/>
        <p:txBody>
          <a:bodyPr/>
          <a:p>
            <a:r>
              <a:rPr altLang="en-US" lang="zh-CN"/>
              <a:t>核心素养在教育中的地位和作用</a:t>
            </a:r>
            <a:endParaRPr altLang="en-US" lang="zh-CN"/>
          </a:p>
        </p:txBody>
      </p:sp>
      <p:sp>
        <p:nvSpPr>
          <p:cNvPr id="104897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8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8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8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8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8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9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9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9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核心素养的培养有助于学生适应未来社会的发展和变革，增强竞争力</a:t>
            </a:r>
            <a:endParaRPr altLang="en-US" dirty="0" sz="2400" lang="zh-CN">
              <a:latin typeface="+mn-ea"/>
              <a:ea typeface="+mn-ea"/>
            </a:endParaRPr>
          </a:p>
        </p:txBody>
      </p:sp>
      <p:sp>
        <p:nvSpPr>
          <p:cNvPr id="104899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核心素养在教育中的地位和作用日益凸显，成为教育界关注的焦点</a:t>
            </a:r>
            <a:endParaRPr altLang="en-US" dirty="0" sz="2400" lang="zh-CN">
              <a:latin typeface="+mn-ea"/>
              <a:ea typeface="+mn-ea"/>
            </a:endParaRPr>
          </a:p>
        </p:txBody>
      </p:sp>
      <p:sp>
        <p:nvSpPr>
          <p:cNvPr id="104899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核心素养是教育改革的重要方向，旨在培养全面发展的人才</a:t>
            </a:r>
            <a:endParaRPr altLang="en-US" dirty="0" sz="2400" lang="zh-CN">
              <a:latin typeface="+mn-ea"/>
              <a:ea typeface="+mn-ea"/>
            </a:endParaRPr>
          </a:p>
        </p:txBody>
      </p:sp>
      <p:sp>
        <p:nvSpPr>
          <p:cNvPr id="104900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核心素养强调学生的跨学科能力和综合素质，有助于提高教育质量</a:t>
            </a:r>
            <a:endParaRPr altLang="en-US" dirty="0" sz="2400" lang="zh-CN">
              <a:latin typeface="+mn-ea"/>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34" name="标题 1"/>
          <p:cNvSpPr>
            <a:spLocks noGrp="1"/>
          </p:cNvSpPr>
          <p:nvPr>
            <p:ph type="title"/>
          </p:nvPr>
        </p:nvSpPr>
        <p:spPr/>
        <p:txBody>
          <a:bodyPr/>
          <a:p>
            <a:r>
              <a:rPr altLang="en-US" lang="zh-CN"/>
              <a:t>核心素养对学生个人发展的影响</a:t>
            </a:r>
            <a:endParaRPr altLang="en-US" lang="zh-CN"/>
          </a:p>
        </p:txBody>
      </p:sp>
      <p:sp>
        <p:nvSpPr>
          <p:cNvPr id="104903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促进个人成长：核心素养的培育有助于学生形成正确的价值观和人生观，促进个人成长。</a:t>
            </a:r>
            <a:endParaRPr altLang="zh-CN" dirty="0" lang="en-US">
              <a:solidFill>
                <a:schemeClr val="dk1">
                  <a:lumMod val="80000"/>
                  <a:lumOff val="20000"/>
                </a:schemeClr>
              </a:solidFill>
              <a:latin typeface="+mn-ea"/>
              <a:sym typeface="+mn-ea"/>
            </a:endParaRPr>
          </a:p>
        </p:txBody>
      </p:sp>
      <p:sp>
        <p:nvSpPr>
          <p:cNvPr id="104904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0"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提高综合素质：核心素养注重学生的全面发展，培养学生的各项能力，提高综合素质。</a:t>
            </a:r>
            <a:endParaRPr altLang="en-US" dirty="0" lang="zh-CN">
              <a:solidFill>
                <a:schemeClr val="dk1">
                  <a:lumMod val="80000"/>
                  <a:lumOff val="20000"/>
                </a:schemeClr>
              </a:solidFill>
              <a:latin typeface="+mn-ea"/>
              <a:sym typeface="+mn-ea"/>
            </a:endParaRPr>
          </a:p>
        </p:txBody>
      </p:sp>
      <p:sp>
        <p:nvSpPr>
          <p:cNvPr id="104905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增强竞争力：具备核心素养的学生在未来的学习和职业生涯中更具竞争力。</a:t>
            </a:r>
            <a:endParaRPr altLang="en-US" dirty="0" sz="1600" lang="zh-CN">
              <a:solidFill>
                <a:schemeClr val="dk1">
                  <a:lumMod val="80000"/>
                  <a:lumOff val="20000"/>
                </a:schemeClr>
              </a:solidFill>
              <a:latin typeface="+mn-ea"/>
              <a:sym typeface="+mn-ea"/>
            </a:endParaRPr>
          </a:p>
        </p:txBody>
      </p:sp>
      <p:sp>
        <p:nvSpPr>
          <p:cNvPr id="104906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实现自我价值：通过核心素养的培养，学生能够更好地实现自我价值，发挥自己的潜力。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00" name="标题"/>
          <p:cNvSpPr>
            <a:spLocks noGrp="1"/>
          </p:cNvSpPr>
          <p:nvPr>
            <p:ph type="title"/>
            <p:custDataLst>
              <p:tags r:id="rId1"/>
            </p:custDataLst>
          </p:nvPr>
        </p:nvSpPr>
        <p:spPr>
          <a:xfrm>
            <a:off x="939798" y="-1"/>
            <a:ext cx="10414002" cy="2114171"/>
          </a:xfrm>
        </p:spPr>
        <p:txBody>
          <a:bodyPr anchor="b">
            <a:normAutofit/>
          </a:bodyPr>
          <a:p>
            <a:r>
              <a:rPr altLang="en-US" dirty="0" lang="zh-CN"/>
              <a:t>2024年初中教育对核心素养的要求</a:t>
            </a:r>
            <a:endParaRPr altLang="en-US" dirty="0" lang="zh-CN"/>
          </a:p>
        </p:txBody>
      </p:sp>
      <p:sp>
        <p:nvSpPr>
          <p:cNvPr id="104910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02</a:t>
            </a:r>
            <a:endParaRPr altLang="zh-CN"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4" name="标题 1"/>
          <p:cNvSpPr>
            <a:spLocks noGrp="1"/>
          </p:cNvSpPr>
          <p:nvPr>
            <p:ph type="title"/>
          </p:nvPr>
        </p:nvSpPr>
        <p:spPr/>
        <p:txBody>
          <a:bodyPr/>
          <a:p>
            <a:r>
              <a:rPr altLang="en-US" lang="zh-CN"/>
              <a:t>初中教育政策对核心素养的重视程度</a:t>
            </a:r>
            <a:endParaRPr altLang="en-US" lang="zh-CN"/>
          </a:p>
        </p:txBody>
      </p:sp>
      <p:sp>
        <p:nvSpPr>
          <p:cNvPr id="104914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政策文件：教育部发布《关于全面提高义务教育质量的意见》，强调培养学生的核心素养</a:t>
            </a:r>
            <a:endParaRPr altLang="en-US" dirty="0" sz="2000" lang="zh-CN" spc="150">
              <a:solidFill>
                <a:schemeClr val="tx1">
                  <a:lumMod val="75000"/>
                  <a:lumOff val="25000"/>
                </a:schemeClr>
              </a:solidFill>
              <a:latin typeface="+mn-ea"/>
              <a:sym typeface="+mn-ea"/>
            </a:endParaRPr>
          </a:p>
        </p:txBody>
      </p:sp>
      <p:sp>
        <p:nvSpPr>
          <p:cNvPr id="104915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5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5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课程设置：增加综合实践活动课程，加强学生实践能力和创新精神的培养</a:t>
            </a:r>
            <a:endParaRPr altLang="en-US" dirty="0" sz="2000" lang="zh-CN" spc="150">
              <a:solidFill>
                <a:schemeClr val="tx1">
                  <a:lumMod val="75000"/>
                  <a:lumOff val="25000"/>
                </a:schemeClr>
              </a:solidFill>
              <a:latin typeface="+mn-ea"/>
              <a:sym typeface="+mn-ea"/>
            </a:endParaRPr>
          </a:p>
        </p:txBody>
      </p:sp>
      <p:sp>
        <p:nvSpPr>
          <p:cNvPr id="104915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5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教师培训：开展针对核心素养的教师培训，提高教师专业素养和教学能力</a:t>
            </a:r>
            <a:endParaRPr altLang="en-US" dirty="0" sz="2000" lang="zh-CN" spc="150">
              <a:solidFill>
                <a:schemeClr val="tx1">
                  <a:lumMod val="75000"/>
                  <a:lumOff val="25000"/>
                </a:schemeClr>
              </a:solidFill>
              <a:latin typeface="+mn-ea"/>
              <a:sym typeface="+mn-ea"/>
            </a:endParaRPr>
          </a:p>
        </p:txBody>
      </p:sp>
      <p:sp>
        <p:nvSpPr>
          <p:cNvPr id="104916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6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评价机制：建立基于核心素养的评价体系，注重过程评价和学生综合素质评价</a:t>
            </a:r>
            <a:endParaRPr altLang="en-US" dirty="0" sz="2000" lang="zh-CN" spc="150">
              <a:solidFill>
                <a:schemeClr val="tx1">
                  <a:lumMod val="75000"/>
                  <a:lumOff val="25000"/>
                </a:schemeClr>
              </a:solidFill>
              <a:latin typeface="+mn-ea"/>
              <a:sym typeface="+mn-ea"/>
            </a:endParaRPr>
          </a:p>
        </p:txBody>
      </p:sp>
      <p:sp>
        <p:nvSpPr>
          <p:cNvPr id="104916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02" name="标题 1"/>
          <p:cNvSpPr>
            <a:spLocks noGrp="1"/>
          </p:cNvSpPr>
          <p:nvPr>
            <p:ph type="title"/>
          </p:nvPr>
        </p:nvSpPr>
        <p:spPr/>
        <p:txBody>
          <a:bodyPr/>
          <a:p>
            <a:r>
              <a:rPr altLang="en-US" lang="zh-CN"/>
              <a:t>初中教育阶段核心素养培养目标</a:t>
            </a:r>
            <a:endParaRPr altLang="en-US" lang="zh-CN"/>
          </a:p>
        </p:txBody>
      </p:sp>
      <p:sp>
        <p:nvSpPr>
          <p:cNvPr id="104920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培养目标：注重学生的全面发展，提高学生的综合素质</a:t>
            </a:r>
            <a:endParaRPr altLang="en-US" dirty="0" sz="2000" lang="zh-CN" spc="150">
              <a:solidFill>
                <a:schemeClr val="tx1">
                  <a:lumMod val="85000"/>
                  <a:lumOff val="15000"/>
                </a:schemeClr>
              </a:solidFill>
              <a:latin typeface="+mn-ea"/>
              <a:sym typeface="+mn-ea"/>
            </a:endParaRPr>
          </a:p>
        </p:txBody>
      </p:sp>
      <p:sp>
        <p:nvSpPr>
          <p:cNvPr id="104921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学科素养：注重学科知识的掌握和运用，培养学生的学科素养</a:t>
            </a:r>
            <a:endParaRPr altLang="en-US" dirty="0" sz="2000" lang="zh-CN" spc="150">
              <a:solidFill>
                <a:schemeClr val="tx1">
                  <a:lumMod val="85000"/>
                  <a:lumOff val="15000"/>
                </a:schemeClr>
              </a:solidFill>
              <a:latin typeface="+mn-ea"/>
              <a:sym typeface="+mn-ea"/>
            </a:endParaRPr>
          </a:p>
        </p:txBody>
      </p:sp>
      <p:sp>
        <p:nvSpPr>
          <p:cNvPr id="104921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实践能力：注重学生的实践能力和创新能力的培养，提高学生的实践能力和创新能力</a:t>
            </a:r>
            <a:endParaRPr altLang="en-US" dirty="0" sz="2000" lang="zh-CN" spc="150">
              <a:solidFill>
                <a:schemeClr val="tx1">
                  <a:lumMod val="85000"/>
                  <a:lumOff val="15000"/>
                </a:schemeClr>
              </a:solidFill>
              <a:latin typeface="+mn-ea"/>
              <a:sym typeface="+mn-ea"/>
            </a:endParaRPr>
          </a:p>
        </p:txBody>
      </p:sp>
      <p:sp>
        <p:nvSpPr>
          <p:cNvPr id="104922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情感态度：注重学生的情感态度和价值观的培养，提高学生的情感态度和价值观</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60" name="标题 1"/>
          <p:cNvSpPr>
            <a:spLocks noGrp="1"/>
          </p:cNvSpPr>
          <p:nvPr>
            <p:ph type="title"/>
          </p:nvPr>
        </p:nvSpPr>
        <p:spPr/>
        <p:txBody>
          <a:bodyPr/>
          <a:p>
            <a:r>
              <a:rPr altLang="en-US" lang="zh-CN"/>
              <a:t>学科核心素养的具体要求</a:t>
            </a:r>
            <a:endParaRPr altLang="en-US" lang="zh-CN"/>
          </a:p>
        </p:txBody>
      </p:sp>
      <p:sp>
        <p:nvSpPr>
          <p:cNvPr id="104926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6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pitchFamily="34" charset="-122"/>
                <a:sym typeface="+mn-ea"/>
              </a:rPr>
              <a:t>语文学科：注重培养学生的阅读理解能力、写作能力和文化素养，要求学生能够熟练运用语言文字，传承中华优秀传统文化。</a:t>
            </a:r>
            <a:endParaRPr altLang="en-US" dirty="0" sz="12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26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7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rPr>
              <a:t>数学学科：强调学生的逻辑思维、抽象思维和问题解决能力，要求学生掌握数学基础知识，能够运用数学方法解决实际问题。</a:t>
            </a:r>
            <a:endPar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27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7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英语学科：注重学生的语言交际能力和跨文化交流能力，要求学生能够运用英语进行口头和书面表达，了解不同文化背景下的语言习惯和价值观。</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27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8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rPr>
              <a:t>科学学科：强调学生的科学素养、实验能力和创新精神，要求学生掌握科学基础知识，能够进行科学实验和探究，培养创新意识和实践能力。</a:t>
            </a:r>
            <a:endParaRPr altLang="en-US" dirty="0" sz="12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18" name="标题"/>
          <p:cNvSpPr>
            <a:spLocks noGrp="1"/>
          </p:cNvSpPr>
          <p:nvPr>
            <p:ph type="title"/>
            <p:custDataLst>
              <p:tags r:id="rId1"/>
            </p:custDataLst>
          </p:nvPr>
        </p:nvSpPr>
        <p:spPr>
          <a:xfrm>
            <a:off x="939798" y="-1"/>
            <a:ext cx="10414002" cy="2114171"/>
          </a:xfrm>
        </p:spPr>
        <p:txBody>
          <a:bodyPr anchor="b">
            <a:normAutofit/>
          </a:bodyPr>
          <a:p>
            <a:r>
              <a:rPr altLang="en-US" dirty="0" lang="zh-CN"/>
              <a:t>如何培养学生的核心素养</a:t>
            </a:r>
            <a:endParaRPr altLang="en-US" dirty="0" lang="zh-CN"/>
          </a:p>
        </p:txBody>
      </p:sp>
      <p:sp>
        <p:nvSpPr>
          <p:cNvPr id="1049320" name="节编号"/>
          <p:cNvSpPr>
            <a:spLocks noGrp="1"/>
          </p:cNvSpPr>
          <p:nvPr>
            <p:ph type="body" sz="quarter" idx="13"/>
            <p:custDataLst>
              <p:tags r:id="rId2"/>
            </p:custDataLst>
          </p:nvPr>
        </p:nvSpPr>
        <p:spPr>
          <a:xfrm>
            <a:off x="939798" y="3961867"/>
            <a:ext cx="2851343" cy="1745071"/>
          </a:xfrm>
        </p:spPr>
        <p:txBody>
          <a:bodyPr>
            <a:noAutofit/>
          </a:bodyPr>
          <a:p>
            <a:r>
              <a:rPr altLang="zh-CN" lang="en-US"/>
              <a:t>03</a:t>
            </a:r>
            <a:endParaRPr altLang="zh-CN"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62" name="标题 1"/>
          <p:cNvSpPr>
            <a:spLocks noGrp="1"/>
          </p:cNvSpPr>
          <p:nvPr>
            <p:ph type="title"/>
          </p:nvPr>
        </p:nvSpPr>
        <p:spPr/>
        <p:txBody>
          <a:bodyPr/>
          <a:p>
            <a:r>
              <a:rPr altLang="en-US" lang="zh-CN"/>
              <a:t>课堂教学中的核心素养培养</a:t>
            </a:r>
            <a:endParaRPr altLang="en-US" lang="zh-CN"/>
          </a:p>
        </p:txBody>
      </p:sp>
      <p:sp>
        <p:nvSpPr>
          <p:cNvPr id="104936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创设真实情境，引导学生解决实际问题</a:t>
            </a:r>
            <a:endParaRPr altLang="en-US" dirty="0" sz="1200" lang="zh-CN" spc="150">
              <a:solidFill>
                <a:schemeClr val="tx1">
                  <a:lumMod val="65000"/>
                  <a:lumOff val="35000"/>
                </a:schemeClr>
              </a:solidFill>
              <a:latin typeface="+mn-ea"/>
              <a:sym typeface="+mn-ea"/>
            </a:endParaRPr>
          </a:p>
        </p:txBody>
      </p:sp>
      <p:sp>
        <p:nvSpPr>
          <p:cNvPr id="104936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鼓励合作学习，培养学生的沟通协作能力</a:t>
            </a:r>
            <a:endParaRPr altLang="en-US" dirty="0" sz="1200" lang="zh-CN" spc="150">
              <a:solidFill>
                <a:schemeClr val="tx1">
                  <a:lumMod val="65000"/>
                  <a:lumOff val="35000"/>
                </a:schemeClr>
              </a:solidFill>
              <a:latin typeface="+mn-ea"/>
              <a:sym typeface="+mn-ea"/>
            </a:endParaRPr>
          </a:p>
        </p:txBody>
      </p:sp>
      <p:sp>
        <p:nvSpPr>
          <p:cNvPr id="104936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结合学科特点，渗透核心素养教育</a:t>
            </a:r>
            <a:endParaRPr altLang="en-US" dirty="0" sz="1200" lang="zh-CN" spc="150">
              <a:solidFill>
                <a:schemeClr val="tx1">
                  <a:lumMod val="65000"/>
                  <a:lumOff val="35000"/>
                </a:schemeClr>
              </a:solidFill>
              <a:latin typeface="+mn-ea"/>
              <a:sym typeface="+mn-ea"/>
            </a:endParaRPr>
          </a:p>
        </p:txBody>
      </p:sp>
      <p:sp>
        <p:nvSpPr>
          <p:cNvPr id="104937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关注学生个体差异，因材施教</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04" name="标题 1"/>
          <p:cNvSpPr>
            <a:spLocks noGrp="1"/>
          </p:cNvSpPr>
          <p:nvPr>
            <p:ph type="title"/>
          </p:nvPr>
        </p:nvSpPr>
        <p:spPr/>
        <p:txBody>
          <a:bodyPr/>
          <a:p>
            <a:r>
              <a:rPr altLang="en-US" lang="zh-CN"/>
              <a:t>课外活动中的核心素养培养</a:t>
            </a:r>
            <a:endParaRPr altLang="en-US" lang="zh-CN"/>
          </a:p>
        </p:txBody>
      </p:sp>
      <p:sp>
        <p:nvSpPr>
          <p:cNvPr id="104940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课外活动是培养学生核心素养的重要途径，可以提高学生的综合素质和创新能力。</a:t>
            </a:r>
            <a:endParaRPr altLang="en-US" dirty="0" sz="1200" lang="zh-CN" spc="150">
              <a:solidFill>
                <a:schemeClr val="tx1">
                  <a:lumMod val="65000"/>
                  <a:lumOff val="35000"/>
                </a:schemeClr>
              </a:solidFill>
              <a:latin typeface="+mn-ea"/>
              <a:sym typeface="+mn-ea"/>
            </a:endParaRPr>
          </a:p>
        </p:txBody>
      </p:sp>
      <p:sp>
        <p:nvSpPr>
          <p:cNvPr id="104940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组织丰富多彩的课外活动，如科技竞赛、文艺比赛、社会实践等，可以让学生在实践中锻炼自己的核心素养。</a:t>
            </a:r>
            <a:endParaRPr altLang="en-US" dirty="0" sz="1200" lang="zh-CN" spc="150">
              <a:solidFill>
                <a:schemeClr val="tx1">
                  <a:lumMod val="65000"/>
                  <a:lumOff val="35000"/>
                </a:schemeClr>
              </a:solidFill>
              <a:latin typeface="+mn-ea"/>
              <a:sym typeface="+mn-ea"/>
            </a:endParaRPr>
          </a:p>
        </p:txBody>
      </p:sp>
      <p:sp>
        <p:nvSpPr>
          <p:cNvPr id="104941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课外活动中，学生可以自主选择参与，充分发挥自己的特长和兴趣，培养自主发展和终身学习的核心素养。</a:t>
            </a:r>
            <a:endParaRPr altLang="en-US" dirty="0" sz="1200" lang="zh-CN" spc="150">
              <a:solidFill>
                <a:schemeClr val="tx1">
                  <a:lumMod val="65000"/>
                  <a:lumOff val="35000"/>
                </a:schemeClr>
              </a:solidFill>
              <a:latin typeface="+mn-ea"/>
              <a:sym typeface="+mn-ea"/>
            </a:endParaRPr>
          </a:p>
        </p:txBody>
      </p:sp>
      <p:sp>
        <p:nvSpPr>
          <p:cNvPr id="104941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老师在课外活动中应该注重学生的自主探究和合作学习，引导学生发现问题、解决问题，培养其核心素养。</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46" name="标题 1"/>
          <p:cNvSpPr>
            <a:spLocks noGrp="1"/>
          </p:cNvSpPr>
          <p:nvPr>
            <p:ph type="title"/>
          </p:nvPr>
        </p:nvSpPr>
        <p:spPr/>
        <p:txBody>
          <a:bodyPr/>
          <a:p>
            <a:r>
              <a:rPr altLang="en-US" lang="zh-CN"/>
              <a:t>家校合作在核心素养培养中的作用</a:t>
            </a:r>
            <a:endParaRPr altLang="en-US" lang="zh-CN"/>
          </a:p>
        </p:txBody>
      </p:sp>
      <p:sp>
        <p:nvSpPr>
          <p:cNvPr id="104944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5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5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5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5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5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6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6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6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家校合作可以促进学生的全面发展</a:t>
            </a:r>
            <a:endParaRPr altLang="en-US" dirty="0" sz="2400" lang="zh-CN">
              <a:latin typeface="+mn-ea"/>
              <a:ea typeface="+mn-ea"/>
            </a:endParaRPr>
          </a:p>
        </p:txBody>
      </p:sp>
      <p:sp>
        <p:nvSpPr>
          <p:cNvPr id="104946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家校合作有助于培养学生的自主性和责任感</a:t>
            </a:r>
            <a:endParaRPr altLang="en-US" dirty="0" sz="2400" lang="zh-CN">
              <a:latin typeface="+mn-ea"/>
              <a:ea typeface="+mn-ea"/>
            </a:endParaRPr>
          </a:p>
        </p:txBody>
      </p:sp>
      <p:sp>
        <p:nvSpPr>
          <p:cNvPr id="104946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家庭和学校共同参与，形成教育合力</a:t>
            </a:r>
            <a:endParaRPr altLang="en-US" dirty="0" sz="2400" lang="zh-CN">
              <a:latin typeface="+mn-ea"/>
              <a:ea typeface="+mn-ea"/>
            </a:endParaRPr>
          </a:p>
        </p:txBody>
      </p:sp>
      <p:sp>
        <p:nvSpPr>
          <p:cNvPr id="104947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家长与教师互相支持，共同关注学生成长</a:t>
            </a:r>
            <a:endParaRPr altLang="en-US" dirty="0" sz="2400" lang="zh-CN">
              <a:latin typeface="+mn-ea"/>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04" name="标题 1"/>
          <p:cNvSpPr>
            <a:spLocks noGrp="1"/>
          </p:cNvSpPr>
          <p:nvPr>
            <p:ph type="title"/>
          </p:nvPr>
        </p:nvSpPr>
        <p:spPr/>
        <p:txBody>
          <a:bodyPr/>
          <a:p>
            <a:r>
              <a:rPr altLang="en-US" lang="zh-CN"/>
              <a:t>教师专业素养对核心素养培养的影响</a:t>
            </a:r>
            <a:endParaRPr altLang="en-US" lang="zh-CN"/>
          </a:p>
        </p:txBody>
      </p:sp>
      <p:sp>
        <p:nvSpPr>
          <p:cNvPr id="104950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0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51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教师需具备扎实的学科知识，能够引导学生深入探究学科内容。</a:t>
            </a:r>
            <a:endParaRPr altLang="en-US" dirty="0" sz="2000" lang="zh-CN" spc="200">
              <a:solidFill>
                <a:schemeClr val="tx1">
                  <a:lumMod val="85000"/>
                  <a:lumOff val="15000"/>
                </a:schemeClr>
              </a:solidFill>
              <a:latin typeface="+mn-ea"/>
              <a:sym typeface="+mn-ea"/>
            </a:endParaRPr>
          </a:p>
        </p:txBody>
      </p:sp>
      <p:sp>
        <p:nvSpPr>
          <p:cNvPr id="104951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1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1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教师需具备良好的教育教学方法，能够根据学生特点因材施教。</a:t>
            </a:r>
            <a:endParaRPr altLang="en-US" dirty="0" sz="2000" lang="zh-CN" spc="200">
              <a:solidFill>
                <a:schemeClr val="tx1">
                  <a:lumMod val="85000"/>
                  <a:lumOff val="15000"/>
                </a:schemeClr>
              </a:solidFill>
              <a:latin typeface="+mn-ea"/>
              <a:sym typeface="+mn-ea"/>
            </a:endParaRPr>
          </a:p>
        </p:txBody>
      </p:sp>
      <p:sp>
        <p:nvSpPr>
          <p:cNvPr id="104951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2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2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教师需具备高尚的师德师风，能够对学生产生积极的影响和示范作用。</a:t>
            </a:r>
            <a:endParaRPr altLang="en-US" dirty="0" sz="2000" lang="zh-CN" spc="200">
              <a:solidFill>
                <a:schemeClr val="tx1">
                  <a:lumMod val="85000"/>
                  <a:lumOff val="15000"/>
                </a:schemeClr>
              </a:solidFill>
              <a:latin typeface="+mn-ea"/>
              <a:sym typeface="+mn-ea"/>
            </a:endParaRPr>
          </a:p>
        </p:txBody>
      </p:sp>
      <p:sp>
        <p:nvSpPr>
          <p:cNvPr id="104952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2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2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教师需不断学习和进修，提高自身专业素养，以更好地培养学生的核心素养。</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62" name="标题"/>
          <p:cNvSpPr>
            <a:spLocks noGrp="1"/>
          </p:cNvSpPr>
          <p:nvPr>
            <p:ph type="title"/>
            <p:custDataLst>
              <p:tags r:id="rId1"/>
            </p:custDataLst>
          </p:nvPr>
        </p:nvSpPr>
        <p:spPr>
          <a:xfrm>
            <a:off x="939798" y="-1"/>
            <a:ext cx="10414002" cy="2114171"/>
          </a:xfrm>
        </p:spPr>
        <p:txBody>
          <a:bodyPr anchor="b">
            <a:normAutofit/>
          </a:bodyPr>
          <a:p>
            <a:r>
              <a:rPr altLang="en-US" dirty="0" lang="zh-CN"/>
              <a:t>案例分析：成功培养学生核心素养的实践经验</a:t>
            </a:r>
            <a:endParaRPr altLang="en-US" dirty="0" lang="zh-CN"/>
          </a:p>
        </p:txBody>
      </p:sp>
      <p:sp>
        <p:nvSpPr>
          <p:cNvPr id="1049564" name="节编号"/>
          <p:cNvSpPr>
            <a:spLocks noGrp="1"/>
          </p:cNvSpPr>
          <p:nvPr>
            <p:ph type="body" sz="quarter" idx="13"/>
            <p:custDataLst>
              <p:tags r:id="rId2"/>
            </p:custDataLst>
          </p:nvPr>
        </p:nvSpPr>
        <p:spPr>
          <a:xfrm>
            <a:off x="939798" y="3961867"/>
            <a:ext cx="2851343" cy="1745071"/>
          </a:xfrm>
        </p:spPr>
        <p:txBody>
          <a:bodyPr>
            <a:noAutofit/>
          </a:bodyPr>
          <a:p>
            <a:r>
              <a:rPr altLang="zh-CN" lang="en-US"/>
              <a:t>04</a:t>
            </a:r>
            <a:endParaRPr altLang="zh-CN" lang="en-US"/>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06" name="标题 1"/>
          <p:cNvSpPr>
            <a:spLocks noGrp="1"/>
          </p:cNvSpPr>
          <p:nvPr>
            <p:ph type="title"/>
          </p:nvPr>
        </p:nvSpPr>
        <p:spPr/>
        <p:txBody>
          <a:bodyPr/>
          <a:p>
            <a:r>
              <a:rPr altLang="en-US" lang="zh-CN"/>
              <a:t>具体案例介绍</a:t>
            </a:r>
            <a:endParaRPr altLang="en-US" lang="zh-CN"/>
          </a:p>
        </p:txBody>
      </p:sp>
      <p:sp>
        <p:nvSpPr>
          <p:cNvPr id="104960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案例名称：北京某中学的“项目式学习”实践</a:t>
            </a:r>
            <a:endParaRPr altLang="en-US" dirty="0" sz="1200" lang="zh-CN" spc="150">
              <a:solidFill>
                <a:schemeClr val="tx1">
                  <a:lumMod val="85000"/>
                  <a:lumOff val="15000"/>
                </a:schemeClr>
              </a:solidFill>
              <a:latin typeface="+mn-ea"/>
              <a:sym typeface="+mn-ea"/>
            </a:endParaRPr>
          </a:p>
        </p:txBody>
      </p:sp>
      <p:sp>
        <p:nvSpPr>
          <p:cNvPr id="104961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1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1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案例简介：通过项目式学习，培养学生的创新能力和实践能力，成功提升学生的核心素养。</a:t>
            </a:r>
            <a:endParaRPr altLang="en-US" dirty="0" sz="1200" lang="zh-CN" spc="150">
              <a:solidFill>
                <a:schemeClr val="tx1">
                  <a:lumMod val="85000"/>
                  <a:lumOff val="15000"/>
                </a:schemeClr>
              </a:solidFill>
              <a:latin typeface="+mn-ea"/>
              <a:sym typeface="+mn-ea"/>
            </a:endParaRPr>
          </a:p>
        </p:txBody>
      </p:sp>
      <p:sp>
        <p:nvSpPr>
          <p:cNvPr id="104961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1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2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案例效果：学生的学习积极性显著提高，综合素质明显提升，取得良好的教育效果。</a:t>
            </a:r>
            <a:endParaRPr altLang="en-US" dirty="0" sz="1200" lang="zh-CN" spc="150">
              <a:solidFill>
                <a:schemeClr val="tx1">
                  <a:lumMod val="85000"/>
                  <a:lumOff val="15000"/>
                </a:schemeClr>
              </a:solidFill>
              <a:latin typeface="+mn-ea"/>
              <a:sym typeface="+mn-ea"/>
            </a:endParaRPr>
          </a:p>
        </p:txBody>
      </p:sp>
      <p:sp>
        <p:nvSpPr>
          <p:cNvPr id="104962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2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2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案例启示：项目式学习是培养学生核心素养的有效途径，值得广泛推广。</a:t>
            </a:r>
            <a:endParaRPr altLang="en-US" dirty="0" sz="1200" lang="zh-CN" spc="150">
              <a:solidFill>
                <a:schemeClr val="tx1">
                  <a:lumMod val="85000"/>
                  <a:lumOff val="15000"/>
                </a:schemeClr>
              </a:solidFill>
              <a:latin typeface="+mn-ea"/>
              <a:sym typeface="+mn-ea"/>
            </a:endParaRPr>
          </a:p>
        </p:txBody>
      </p:sp>
      <p:sp>
        <p:nvSpPr>
          <p:cNvPr id="104962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3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64" name="标题 1"/>
          <p:cNvSpPr>
            <a:spLocks noGrp="1"/>
          </p:cNvSpPr>
          <p:nvPr>
            <p:ph type="title"/>
          </p:nvPr>
        </p:nvSpPr>
        <p:spPr/>
        <p:txBody>
          <a:bodyPr/>
          <a:p>
            <a:r>
              <a:rPr altLang="en-US" lang="zh-CN"/>
              <a:t>案例中核心素养培养的亮点分析</a:t>
            </a:r>
            <a:endParaRPr altLang="en-US" lang="zh-CN"/>
          </a:p>
        </p:txBody>
      </p:sp>
      <p:sp>
        <p:nvSpPr>
          <p:cNvPr id="104966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强调跨学科学习：案例中的学校注重跨学科学习，培养学生的综合素质。</a:t>
            </a:r>
            <a:endParaRPr altLang="en-US" dirty="0" sz="2000" lang="zh-CN" spc="150">
              <a:solidFill>
                <a:schemeClr val="tx1">
                  <a:lumMod val="85000"/>
                  <a:lumOff val="15000"/>
                </a:schemeClr>
              </a:solidFill>
              <a:latin typeface="+mn-ea"/>
              <a:sym typeface="+mn-ea"/>
            </a:endParaRPr>
          </a:p>
        </p:txBody>
      </p:sp>
      <p:sp>
        <p:nvSpPr>
          <p:cNvPr id="104967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注重实践与体验：学校通过丰富的实践活动和体验式学习，增强学生的实践能力。</a:t>
            </a:r>
            <a:endParaRPr altLang="en-US" dirty="0" sz="2000" lang="zh-CN" spc="150">
              <a:solidFill>
                <a:schemeClr val="tx1">
                  <a:lumMod val="85000"/>
                  <a:lumOff val="15000"/>
                </a:schemeClr>
              </a:solidFill>
              <a:latin typeface="+mn-ea"/>
              <a:sym typeface="+mn-ea"/>
            </a:endParaRPr>
          </a:p>
        </p:txBody>
      </p:sp>
      <p:sp>
        <p:nvSpPr>
          <p:cNvPr id="104967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创新教学方式：采用项目式学习、合作学习等新型教学方式，提高学生的自主学习能力。</a:t>
            </a:r>
            <a:endParaRPr altLang="en-US" dirty="0" sz="2000" lang="zh-CN" spc="150">
              <a:solidFill>
                <a:schemeClr val="tx1">
                  <a:lumMod val="85000"/>
                  <a:lumOff val="15000"/>
                </a:schemeClr>
              </a:solidFill>
              <a:latin typeface="+mn-ea"/>
              <a:sym typeface="+mn-ea"/>
            </a:endParaRPr>
          </a:p>
        </p:txBody>
      </p:sp>
      <p:sp>
        <p:nvSpPr>
          <p:cNvPr id="104968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关注学生个体差异：学校关注学生的个性化需求，为每个学生提供定制化的学习计划和指导。</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22" name="标题 1"/>
          <p:cNvSpPr>
            <a:spLocks noGrp="1"/>
          </p:cNvSpPr>
          <p:nvPr>
            <p:ph type="title"/>
          </p:nvPr>
        </p:nvSpPr>
        <p:spPr/>
        <p:txBody>
          <a:bodyPr/>
          <a:p>
            <a:r>
              <a:rPr altLang="en-US" lang="zh-CN"/>
              <a:t>案例对初中教育的启示和借鉴意义</a:t>
            </a:r>
            <a:endParaRPr altLang="en-US" lang="zh-CN"/>
          </a:p>
        </p:txBody>
      </p:sp>
      <p:sp>
        <p:nvSpPr>
          <p:cNvPr id="104972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案例中成功培养学生核心素养的实践经验，为初中教育提供了有益的参考和借鉴。</a:t>
            </a:r>
            <a:endParaRPr altLang="en-US" dirty="0" sz="1200" lang="zh-CN" spc="150">
              <a:solidFill>
                <a:schemeClr val="tx1">
                  <a:lumMod val="85000"/>
                  <a:lumOff val="15000"/>
                </a:schemeClr>
              </a:solidFill>
              <a:latin typeface="+mn-ea"/>
              <a:sym typeface="+mn-ea"/>
            </a:endParaRPr>
          </a:p>
        </p:txBody>
      </p:sp>
      <p:sp>
        <p:nvSpPr>
          <p:cNvPr id="104972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2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案例分析揭示了培养学生核心素养的关键要素和方法，有助于初中教师更好地理解和实施核心素养教育。</a:t>
            </a:r>
            <a:endParaRPr altLang="en-US" dirty="0" sz="1200" lang="zh-CN" spc="150">
              <a:solidFill>
                <a:schemeClr val="tx1">
                  <a:lumMod val="85000"/>
                  <a:lumOff val="15000"/>
                </a:schemeClr>
              </a:solidFill>
              <a:latin typeface="+mn-ea"/>
              <a:sym typeface="+mn-ea"/>
            </a:endParaRPr>
          </a:p>
        </p:txBody>
      </p:sp>
      <p:sp>
        <p:nvSpPr>
          <p:cNvPr id="104973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3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案例的成功经验可以激发初中教育的创新思维，推动教育改革和发展的进程。</a:t>
            </a:r>
            <a:endParaRPr altLang="en-US" dirty="0" sz="1200" lang="zh-CN" spc="150">
              <a:solidFill>
                <a:schemeClr val="tx1">
                  <a:lumMod val="85000"/>
                  <a:lumOff val="15000"/>
                </a:schemeClr>
              </a:solidFill>
              <a:latin typeface="+mn-ea"/>
              <a:sym typeface="+mn-ea"/>
            </a:endParaRPr>
          </a:p>
        </p:txBody>
      </p:sp>
      <p:sp>
        <p:nvSpPr>
          <p:cNvPr id="104973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通过对案例的深入分析和总结，可以不断完善和优化初中教育的培养模式和方法，提高教育质量和效果。</a:t>
            </a:r>
            <a:endParaRPr altLang="en-US" dirty="0" sz="1200" lang="zh-CN" spc="150">
              <a:solidFill>
                <a:schemeClr val="tx1">
                  <a:lumMod val="85000"/>
                  <a:lumOff val="15000"/>
                </a:schemeClr>
              </a:solidFill>
              <a:latin typeface="+mn-ea"/>
              <a:sym typeface="+mn-ea"/>
            </a:endParaRPr>
          </a:p>
        </p:txBody>
      </p:sp>
      <p:sp>
        <p:nvSpPr>
          <p:cNvPr id="104974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80" name="标题"/>
          <p:cNvSpPr>
            <a:spLocks noGrp="1"/>
          </p:cNvSpPr>
          <p:nvPr>
            <p:ph type="title"/>
            <p:custDataLst>
              <p:tags r:id="rId1"/>
            </p:custDataLst>
          </p:nvPr>
        </p:nvSpPr>
        <p:spPr>
          <a:xfrm>
            <a:off x="939798" y="-1"/>
            <a:ext cx="10414002" cy="2114171"/>
          </a:xfrm>
        </p:spPr>
        <p:txBody>
          <a:bodyPr anchor="b">
            <a:normAutofit/>
          </a:bodyPr>
          <a:p>
            <a:r>
              <a:rPr altLang="en-US" dirty="0" lang="zh-CN"/>
              <a:t>挑战与对策：初中教育在培养学生核心素养中面临的困难及解决方案</a:t>
            </a:r>
            <a:endParaRPr altLang="en-US" dirty="0" lang="zh-CN"/>
          </a:p>
        </p:txBody>
      </p:sp>
      <p:sp>
        <p:nvSpPr>
          <p:cNvPr id="1049782" name="节编号"/>
          <p:cNvSpPr>
            <a:spLocks noGrp="1"/>
          </p:cNvSpPr>
          <p:nvPr>
            <p:ph type="body" sz="quarter" idx="13"/>
            <p:custDataLst>
              <p:tags r:id="rId2"/>
            </p:custDataLst>
          </p:nvPr>
        </p:nvSpPr>
        <p:spPr>
          <a:xfrm>
            <a:off x="939798" y="3961867"/>
            <a:ext cx="2851343" cy="1745071"/>
          </a:xfrm>
        </p:spPr>
        <p:txBody>
          <a:bodyPr>
            <a:noAutofit/>
          </a:bodyPr>
          <a:p>
            <a:r>
              <a:rPr altLang="zh-CN" lang="en-US"/>
              <a:t>05</a:t>
            </a:r>
            <a:endParaRPr altLang="zh-CN" lang="en-US"/>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24" name="标题 1"/>
          <p:cNvSpPr>
            <a:spLocks noGrp="1"/>
          </p:cNvSpPr>
          <p:nvPr>
            <p:ph type="title"/>
          </p:nvPr>
        </p:nvSpPr>
        <p:spPr/>
        <p:txBody>
          <a:bodyPr>
            <a:normAutofit fontScale="92778"/>
          </a:bodyPr>
          <a:p>
            <a:r>
              <a:rPr altLang="en-US" lang="zh-CN"/>
              <a:t>当前初中教育在培养学生核心素养方面存在的困难和挑战</a:t>
            </a:r>
            <a:endParaRPr altLang="en-US" lang="zh-CN"/>
          </a:p>
        </p:txBody>
      </p:sp>
      <p:sp>
        <p:nvSpPr>
          <p:cNvPr id="104982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教育评价：评价体系不完善，未能充分反映学生核心素养的发展水平</a:t>
            </a:r>
            <a:endParaRPr altLang="zh-CN" dirty="0" lang="en-US">
              <a:solidFill>
                <a:schemeClr val="dk1">
                  <a:lumMod val="80000"/>
                  <a:lumOff val="20000"/>
                </a:schemeClr>
              </a:solidFill>
              <a:latin typeface="+mn-ea"/>
              <a:sym typeface="+mn-ea"/>
            </a:endParaRPr>
          </a:p>
        </p:txBody>
      </p:sp>
      <p:sp>
        <p:nvSpPr>
          <p:cNvPr id="104983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课程设置与实施：部分学校课程设置不够科学，缺乏对学生核心素养的关注</a:t>
            </a:r>
            <a:endParaRPr altLang="en-US" dirty="0" lang="zh-CN">
              <a:solidFill>
                <a:schemeClr val="dk1">
                  <a:lumMod val="80000"/>
                  <a:lumOff val="20000"/>
                </a:schemeClr>
              </a:solidFill>
              <a:latin typeface="+mn-ea"/>
              <a:sym typeface="+mn-ea"/>
            </a:endParaRPr>
          </a:p>
        </p:txBody>
      </p:sp>
      <p:sp>
        <p:nvSpPr>
          <p:cNvPr id="104984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教师素质：部分教师缺乏培养学生核心素养的专业知识和技能</a:t>
            </a:r>
            <a:endParaRPr altLang="en-US" dirty="0" lang="zh-CN">
              <a:solidFill>
                <a:schemeClr val="dk1">
                  <a:lumMod val="80000"/>
                  <a:lumOff val="20000"/>
                </a:schemeClr>
              </a:solidFill>
              <a:latin typeface="+mn-ea"/>
              <a:sym typeface="+mn-ea"/>
            </a:endParaRPr>
          </a:p>
        </p:txBody>
      </p:sp>
      <p:sp>
        <p:nvSpPr>
          <p:cNvPr id="104985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家庭教育配合：家长对核心素养的认识不足，缺乏有效的家庭教育支持</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90" name="标题 1"/>
          <p:cNvSpPr>
            <a:spLocks noGrp="1"/>
          </p:cNvSpPr>
          <p:nvPr>
            <p:ph type="title"/>
          </p:nvPr>
        </p:nvSpPr>
        <p:spPr/>
        <p:txBody>
          <a:bodyPr/>
          <a:p>
            <a:r>
              <a:rPr altLang="en-US" lang="zh-CN"/>
              <a:t>针对这些困难和挑战的对策和建议</a:t>
            </a:r>
            <a:endParaRPr altLang="en-US" lang="zh-CN"/>
          </a:p>
        </p:txBody>
      </p:sp>
      <p:sp>
        <p:nvSpPr>
          <p:cNvPr id="104989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更新教育观念：注重学生的全面发展，培养学生的核心素养</a:t>
            </a:r>
            <a:endParaRPr altLang="en-US" dirty="0" sz="1200" lang="zh-CN" spc="150">
              <a:solidFill>
                <a:schemeClr val="tx1">
                  <a:lumMod val="85000"/>
                  <a:lumOff val="15000"/>
                </a:schemeClr>
              </a:solidFill>
              <a:latin typeface="+mn-ea"/>
              <a:sym typeface="+mn-ea"/>
            </a:endParaRPr>
          </a:p>
        </p:txBody>
      </p:sp>
      <p:sp>
        <p:nvSpPr>
          <p:cNvPr id="104989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优化课程设置：加强跨学科整合，提高学生的综合素质</a:t>
            </a:r>
            <a:endParaRPr altLang="en-US" dirty="0" sz="1200" lang="zh-CN" spc="150">
              <a:solidFill>
                <a:schemeClr val="tx1">
                  <a:lumMod val="85000"/>
                  <a:lumOff val="15000"/>
                </a:schemeClr>
              </a:solidFill>
              <a:latin typeface="+mn-ea"/>
              <a:sym typeface="+mn-ea"/>
            </a:endParaRPr>
          </a:p>
        </p:txBody>
      </p:sp>
      <p:sp>
        <p:nvSpPr>
          <p:cNvPr id="104990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创新教学方式：采用探究式、合作式等教学方式，激发学生的学习兴趣和主动性</a:t>
            </a:r>
            <a:endParaRPr altLang="en-US" dirty="0" sz="1200" lang="zh-CN" spc="150">
              <a:solidFill>
                <a:schemeClr val="tx1">
                  <a:lumMod val="85000"/>
                  <a:lumOff val="15000"/>
                </a:schemeClr>
              </a:solidFill>
              <a:latin typeface="+mn-ea"/>
              <a:sym typeface="+mn-ea"/>
            </a:endParaRPr>
          </a:p>
        </p:txBody>
      </p:sp>
      <p:sp>
        <p:nvSpPr>
          <p:cNvPr id="104990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0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加强师资培训：提高教师的专业素养和教育理念，使其更好地适应培养学生核心素养的需要</a:t>
            </a:r>
            <a:endParaRPr altLang="en-US" dirty="0" sz="1200" lang="zh-CN" spc="150">
              <a:solidFill>
                <a:schemeClr val="tx1">
                  <a:lumMod val="85000"/>
                  <a:lumOff val="15000"/>
                </a:schemeClr>
              </a:solidFill>
              <a:latin typeface="+mn-ea"/>
              <a:sym typeface="+mn-ea"/>
            </a:endParaRPr>
          </a:p>
        </p:txBody>
      </p:sp>
      <p:sp>
        <p:nvSpPr>
          <p:cNvPr id="104991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48" name="标题 1"/>
          <p:cNvSpPr>
            <a:spLocks noGrp="1"/>
          </p:cNvSpPr>
          <p:nvPr>
            <p:ph type="title"/>
          </p:nvPr>
        </p:nvSpPr>
        <p:spPr/>
        <p:txBody>
          <a:bodyPr>
            <a:normAutofit fontScale="100000"/>
          </a:bodyPr>
          <a:p>
            <a:r>
              <a:rPr altLang="en-US" lang="zh-CN"/>
              <a:t>未来初中教育在培养学生核心素养方面的展望和期待</a:t>
            </a:r>
            <a:endParaRPr altLang="en-US" lang="zh-CN"/>
          </a:p>
        </p:txBody>
      </p:sp>
      <p:sp>
        <p:nvSpPr>
          <p:cNvPr id="104995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5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未来初中教育将更加注重跨学科整合，以提高学生的综合素质。</a:t>
            </a:r>
            <a:endParaRPr altLang="en-US" sz="1400" lang="zh-CN" spc="150">
              <a:solidFill>
                <a:schemeClr val="tx1"/>
              </a:solidFill>
              <a:effectLst/>
              <a:latin typeface="+mn-ea"/>
              <a:sym typeface="+mn-ea"/>
            </a:endParaRPr>
          </a:p>
        </p:txBody>
      </p:sp>
      <p:sp>
        <p:nvSpPr>
          <p:cNvPr id="104996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未来初中教育将更加注重培养学生的核心素养，以满足社会对人才的需求。</a:t>
            </a:r>
            <a:endParaRPr altLang="en-US" dirty="0" sz="1400" lang="zh-CN" spc="150">
              <a:solidFill>
                <a:schemeClr val="tx1"/>
              </a:solidFill>
              <a:effectLst/>
              <a:latin typeface="+mn-ea"/>
              <a:sym typeface="+mn-ea"/>
            </a:endParaRPr>
          </a:p>
        </p:txBody>
      </p:sp>
      <p:sp>
        <p:nvSpPr>
          <p:cNvPr id="104996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未来初中教育将更加注重学生的个性化发展，以激发学生的创新精神和实践能力。</a:t>
            </a:r>
            <a:endParaRPr altLang="en-US" sz="1400" lang="zh-CN" spc="150">
              <a:solidFill>
                <a:schemeClr val="tx1"/>
              </a:solidFill>
              <a:effectLst/>
              <a:latin typeface="+mn-ea"/>
              <a:sym typeface="+mn-ea"/>
            </a:endParaRPr>
          </a:p>
        </p:txBody>
      </p:sp>
      <p:sp>
        <p:nvSpPr>
          <p:cNvPr id="104996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未来初中教育将更加注重与社区、企业的合作，以拓宽学生的视野和资源。</a:t>
            </a:r>
            <a:endParaRPr altLang="en-US" sz="1400" lang="zh-CN" spc="150">
              <a:solidFill>
                <a:schemeClr val="tx1"/>
              </a:solidFill>
              <a:effectLst/>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98" name="标题"/>
          <p:cNvSpPr>
            <a:spLocks noGrp="1"/>
          </p:cNvSpPr>
          <p:nvPr>
            <p:ph type="ctrTitle"/>
            <p:custDataLst>
              <p:tags r:id="rId1"/>
            </p:custDataLst>
          </p:nvPr>
        </p:nvSpPr>
        <p:spPr>
          <a:xfrm>
            <a:off x="838200" y="1198796"/>
            <a:ext cx="10515000" cy="1800000"/>
          </a:xfrm>
        </p:spPr>
        <p:txBody>
          <a:bodyPr/>
          <a:p>
            <a:r>
              <a:rPr altLang="zh-CN" dirty="0" lang="en-US"/>
              <a:t>THANK YOU</a:t>
            </a:r>
            <a:endParaRPr altLang="en-US" dirty="0" lang="zh-CN"/>
          </a:p>
        </p:txBody>
      </p:sp>
      <p:sp>
        <p:nvSpPr>
          <p:cNvPr id="1050000" name="公司名"/>
          <p:cNvSpPr>
            <a:spLocks noGrp="1"/>
          </p:cNvSpPr>
          <p:nvPr>
            <p:ph type="body" sz="quarter" idx="13"/>
            <p:custDataLst>
              <p:tags r:id="rId2"/>
            </p:custDataLst>
          </p:nvPr>
        </p:nvSpPr>
        <p:spPr>
          <a:xfrm>
            <a:off x="838799" y="88360"/>
            <a:ext cx="10514401" cy="504000"/>
          </a:xfrm>
        </p:spPr>
        <p:txBody>
          <a:bodyPr/>
          <a:p>
            <a:r>
              <a:rPr altLang="zh-CN" dirty="0" lang="en-US"/>
              <a:t>YOUR LOGO</a:t>
            </a:r>
            <a:endParaRPr altLang="en-US" dirty="0" lang="zh-CN"/>
          </a:p>
        </p:txBody>
      </p:sp>
      <p:sp>
        <p:nvSpPr>
          <p:cNvPr id="1050002" name="日期时间"/>
          <p:cNvSpPr>
            <a:spLocks noGrp="1"/>
          </p:cNvSpPr>
          <p:nvPr>
            <p:ph type="body" sz="quarter" idx="14"/>
            <p:custDataLst>
              <p:tags r:id="rId3"/>
            </p:custDataLst>
          </p:nvPr>
        </p:nvSpPr>
        <p:spPr>
          <a:xfrm>
            <a:off x="3685309" y="3281833"/>
            <a:ext cx="2880000" cy="1092739"/>
          </a:xfrm>
        </p:spPr>
        <p:txBody>
          <a:bodyPr/>
          <a:p>
            <a:r>
              <a:rPr altLang="en-US" dirty="0" lang="zh-CN"/>
              <a:t>汇报时间：</a:t>
            </a:r>
            <a:r>
              <a:rPr altLang="zh-CN" dirty="0" lang="en-US"/>
              <a:t>20XX/01/01</a:t>
            </a:r>
            <a:endParaRPr altLang="zh-CN" dirty="0" lang="en-US"/>
          </a:p>
        </p:txBody>
      </p:sp>
      <p:sp>
        <p:nvSpPr>
          <p:cNvPr id="1050004" name="署名"/>
          <p:cNvSpPr>
            <a:spLocks noGrp="1"/>
          </p:cNvSpPr>
          <p:nvPr>
            <p:ph type="body" sz="quarter" idx="17"/>
            <p:custDataLst>
              <p:tags r:id="rId4"/>
            </p:custDataLst>
          </p:nvPr>
        </p:nvSpPr>
        <p:spPr>
          <a:xfrm>
            <a:off x="869373" y="3281833"/>
            <a:ext cx="2743200" cy="1092739"/>
          </a:xfrm>
        </p:spPr>
        <p:txBody>
          <a:bodyPr>
            <a:normAutofit/>
          </a:bodyPr>
          <a:p>
            <a:r>
              <a:rPr altLang="en-US" lang="zh-CN"/>
              <a:t>汇报人：</a:t>
            </a:r>
            <a:r>
              <a:rPr altLang="zh-CN" lang="en-US"/>
              <a:t>xxx</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BEAUTIFY_FLAG" val="#wm#"/>
  <p:tag name="KSO_WM_UNIT_TYPE" val="i"/>
  <p:tag name="KSO_WM_UNIT_INDEX"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c"/>
  <p:tag name="KSO_WM_UNIT_PRESET_TEXT" val="2023-7-18"/>
  <p:tag name="KSO_WM_UNIT_NOCLEAR" val="0"/>
  <p:tag name="KSO_WM_UNIT_VALUE" val="16"/>
  <p:tag name="KSO_WM_UNIT_TYPE" val="f"/>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PRESET_TEXT" val="公司名占位符"/>
  <p:tag name="KSO_WM_UNIT_NOCLEAR" val="0"/>
  <p:tag name="KSO_WM_UNIT_VALUE" val="134"/>
  <p:tag name="KSO_WM_UNIT_TYPE" val="f"/>
  <p:tag name="KSO_WM_UNIT_INDEX" val="4"/>
  <p:tag name="KSO_WM_UNIT_SUBTYPE" val="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6"/>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6"/>
  <p:tag name="KSO_WM_TEMPLATE_THUMBS_INDEX" val="1、9"/>
</p:tagLst>
</file>

<file path=ppt/tags/tag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6_1*a*1"/>
  <p:tag name="KSO_WM_TEMPLATE_CATEGORY" val="custom"/>
  <p:tag name="KSO_WM_TEMPLATE_INDEX" val="20230986"/>
  <p:tag name="KSO_WM_UNIT_LAYERLEVEL" val="1"/>
  <p:tag name="KSO_WM_TAG_VERSION" val="1.0"/>
  <p:tag name="KSO_WM_BEAUTIFY_FLAG" val="#wm#"/>
  <p:tag name="KSO_WM_UNIT_PRESET_TEXT" val="单击此处添加文档标题"/>
</p:tagLst>
</file>

<file path=ppt/tags/tag8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6_1*b*1"/>
  <p:tag name="KSO_WM_TEMPLATE_CATEGORY" val="custom"/>
  <p:tag name="KSO_WM_TEMPLATE_INDEX" val="20230986"/>
  <p:tag name="KSO_WM_UNIT_LAYERLEVEL" val="1"/>
  <p:tag name="KSO_WM_TAG_VERSION" val="1.0"/>
  <p:tag name="KSO_WM_BEAUTIFY_FLAG" val="#wm#"/>
  <p:tag name="KSO_WM_UNIT_PRESET_TEXT" val="WPS,a click to unlimited possibilities"/>
</p:tagLst>
</file>

<file path=ppt/tags/tag81.xml><?xml version="1.0" encoding="utf-8"?>
<p:tagLst xmlns:p="http://schemas.openxmlformats.org/presentationml/2006/main">
  <p:tag name="KSO_WM_UNIT_NOCLEAR" val="0"/>
  <p:tag name="KSO_WM_UNIT_VALUE" val="134"/>
  <p:tag name="KSO_WM_UNIT_HIGHLIGHT" val="0"/>
  <p:tag name="KSO_WM_UNIT_COMPATIBLE" val="0"/>
  <p:tag name="KSO_WM_UNIT_DIAGRAM_ISNUMVISUAL" val="0"/>
  <p:tag name="KSO_WM_UNIT_DIAGRAM_ISREFERUNIT" val="0"/>
  <p:tag name="KSO_WM_UNIT_TYPE" val="f"/>
  <p:tag name="KSO_WM_UNIT_INDEX" val="3"/>
  <p:tag name="KSO_WM_UNIT_ID" val="custom20230986_1*f*3"/>
  <p:tag name="KSO_WM_TEMPLATE_CATEGORY" val="custom"/>
  <p:tag name="KSO_WM_TEMPLATE_INDEX" val="20230986"/>
  <p:tag name="KSO_WM_UNIT_LAYERLEVEL" val="1"/>
  <p:tag name="KSO_WM_TAG_VERSION" val="1.0"/>
  <p:tag name="KSO_WM_BEAUTIFY_FLAG" val="#wm#"/>
  <p:tag name="KSO_WM_UNIT_SUBTYPE" val="g"/>
  <p:tag name="KSO_WM_UNIT_PRESET_TEXT" val="YOUR LOGO"/>
</p:tagLst>
</file>

<file path=ppt/tags/tag82.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6_1*f*1"/>
  <p:tag name="KSO_WM_TEMPLATE_CATEGORY" val="custom"/>
  <p:tag name="KSO_WM_TEMPLATE_INDEX" val="20230986"/>
  <p:tag name="KSO_WM_UNIT_LAYERLEVEL" val="1"/>
  <p:tag name="KSO_WM_TAG_VERSION" val="1.0"/>
  <p:tag name="KSO_WM_BEAUTIFY_FLAG" val="#wm#"/>
  <p:tag name="KSO_WM_UNIT_PRESET_TEXT" val="汇报时间：20XX/01/01"/>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6_1*f*2"/>
  <p:tag name="KSO_WM_TEMPLATE_CATEGORY" val="custom"/>
  <p:tag name="KSO_WM_TEMPLATE_INDEX" val="20230986"/>
  <p:tag name="KSO_WM_UNIT_LAYERLEVEL" val="1"/>
  <p:tag name="KSO_WM_TAG_VERSION" val="1.0"/>
  <p:tag name="KSO_WM_BEAUTIFY_FLAG" val="#wm#"/>
  <p:tag name="KSO_WM_UNIT_PRESET_TEXT" val="汇报人：WPS"/>
</p:tagLst>
</file>

<file path=ppt/tags/tag84.xml><?xml version="1.0" encoding="utf-8"?>
<p:tagLst xmlns:p="http://schemas.openxmlformats.org/presentationml/2006/main">
  <p:tag name="KSO_WM_SLIDE_ID" val="custom2023098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6"/>
  <p:tag name="KSO_WM_SLIDE_LAYOUT" val="a_b_f"/>
  <p:tag name="KSO_WM_SLIDE_LAYOUT_CNT" val="1_1_3"/>
  <p:tag name="KSO_WM_SLIDE_TYPE" val="title"/>
  <p:tag name="KSO_WM_SLIDE_SUBTYPE" val="pureTxt"/>
  <p:tag name="KSO_WM_TEMPLATE_THUMBS_INDEX" val="1、9"/>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5*a*1"/>
  <p:tag name="KSO_WM_TEMPLATE_CATEGORY" val="custom"/>
  <p:tag name="KSO_WM_TEMPLATE_INDEX" val="20230986"/>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230986_5*l_h_i*1_1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30986_5*l_h_i*1_1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86_5*l_h_i*1_1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6_5*l_h_a*1_1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986_5*l_h_i*1_2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30986_5*l_h_i*1_2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86_5*l_h_i*1_2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6_5*l_h_a*1_2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986_5*l_h_i*1_3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30986_5*l_h_i*1_3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86_5*l_h_i*1_3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6_5*l_h_a*1_3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986_5*l_h_i*1_4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30986_5*l_h_i*1_4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14,&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86_5*l_h_i*1_4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6_5*l_h_a*1_4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986_5*l_h_i*1_5_1"/>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custom20230986_5*l_h_i*1_5_3"/>
  <p:tag name="KSO_WM_TEMPLATE_CATEGORY" val="custom"/>
  <p:tag name="KSO_WM_TEMPLATE_INDEX" val="20230986"/>
  <p:tag name="KSO_WM_UNIT_LAYERLEVEL" val="1_1_1"/>
  <p:tag name="KSO_WM_TAG_VERSION" val="1.0"/>
  <p:tag name="KSO_WM_BEAUTIFY_FLAG" val="#wm#"/>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86_5*l_h_i*1_5_2"/>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6_5*l_h_a*1_5_1"/>
  <p:tag name="KSO_WM_TEMPLATE_CATEGORY" val="custom"/>
  <p:tag name="KSO_WM_TEMPLATE_INDEX" val="20230986"/>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UNIT_PRESET_TEXT" val="添加标题"/>
  <p:tag name="KSO_WM_DIAGRAM_MAX_ITEMCNT" val="6"/>
  <p:tag name="KSO_WM_DIAGRAM_MIN_ITEMCNT" val="2"/>
  <p:tag name="KSO_WM_DIAGRAM_VIRTUALLY_FRAME" val="{&quot;height&quot;:230.9,&quot;width&quot;:912.69291338582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SLIDE_ID" val="custom2023098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86"/>
  <p:tag name="KSO_WM_SLIDE_LAYOUT" val="a_l"/>
  <p:tag name="KSO_WM_SLIDE_LAYOUT_CNT" val="1_1"/>
  <p:tag name="KSO_WM_SLIDE_TYPE" val="contents"/>
  <p:tag name="KSO_WM_SLIDE_SUBTYPE" val="diag"/>
  <p:tag name="KSO_WM_DIAGRAM_GROUP_CODE" val="l1-1"/>
  <p:tag name="KSO_WM_SLIDE_DIAGTYPE" val="l"/>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0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109.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5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52.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19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91.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1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2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26.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7*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内容"/>
</p:tagLst>
</file>

<file path=ppt/tags/tag26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6_7*e*1"/>
  <p:tag name="KSO_WM_TEMPLATE_CATEGORY" val="custom"/>
  <p:tag name="KSO_WM_TEMPLATE_INDEX" val="20230986"/>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65.xml><?xml version="1.0" encoding="utf-8"?>
<p:tagLst xmlns:p="http://schemas.openxmlformats.org/presentationml/2006/main">
  <p:tag name="KSO_WM_SLIDE_ID" val="custom2023098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6"/>
  <p:tag name="KSO_WM_SLIDE_TYPE" val="sectionTitle"/>
  <p:tag name="KSO_WM_SLIDE_SUBTYPE" val="pureTxt"/>
  <p:tag name="KSO_WM_SLIDE_LAYOUT" val="a_e"/>
  <p:tag name="KSO_WM_SLIDE_LAYOUT_CNT" val="1_1"/>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a*1"/>
  <p:tag name="KSO_WM_TEMPLATE_CATEGORY" val="custom"/>
  <p:tag name="KSO_WM_TEMPLATE_INDEX" val="20230986"/>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2"/>
  <p:tag name="KSO_WM_TEMPLATE_CATEGORY" val="custom"/>
  <p:tag name="KSO_WM_TEMPLATE_INDEX" val="20230986"/>
  <p:tag name="KSO_WM_UNIT_LAYERLEVEL" val="1"/>
  <p:tag name="KSO_WM_TAG_VERSION" val="1.0"/>
  <p:tag name="KSO_WM_BEAUTIFY_FLAG" val="#wm#"/>
  <p:tag name="KSO_WM_UNIT_NOCLEAR" val="0"/>
  <p:tag name="KSO_WM_UNIT_VALUE" val="134"/>
  <p:tag name="KSO_WM_UNIT_TYPE" val="f"/>
  <p:tag name="KSO_WM_UNIT_INDEX" val="2"/>
  <p:tag name="KSO_WM_UNIT_SUBTYPE" val="g"/>
  <p:tag name="KSO_WM_UNIT_PRESET_TEXT" val="YOUR LOGO"/>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1"/>
  <p:tag name="KSO_WM_TEMPLATE_CATEGORY" val="custom"/>
  <p:tag name="KSO_WM_TEMPLATE_INDEX" val="20230986"/>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6_9*f*3"/>
  <p:tag name="KSO_WM_TEMPLATE_CATEGORY" val="custom"/>
  <p:tag name="KSO_WM_TEMPLATE_INDEX" val="20230986"/>
  <p:tag name="KSO_WM_UNIT_LAYERLEVEL" val="1"/>
  <p:tag name="KSO_WM_TAG_VERSION" val="1.0"/>
  <p:tag name="KSO_WM_BEAUTIFY_FLAG" val="#wm#"/>
  <p:tag name="KSO_WM_UNIT_SUBTYPE" val="b"/>
  <p:tag name="KSO_WM_UNIT_NOCLEAR" val="0"/>
  <p:tag name="KSO_WM_UNIT_VALUE" val="33"/>
  <p:tag name="KSO_WM_UNIT_TYPE" val="f"/>
  <p:tag name="KSO_WM_UNIT_INDEX" val="3"/>
  <p:tag name="KSO_WM_UNIT_PRESET_TEXT" val="汇报人：WPS"/>
</p:tagLst>
</file>

<file path=ppt/tags/tag306.xml><?xml version="1.0" encoding="utf-8"?>
<p:tagLst xmlns:p="http://schemas.openxmlformats.org/presentationml/2006/main">
  <p:tag name="KSO_WM_SLIDE_ID" val="custom2023098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6"/>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6">
      <a:dk1>
        <a:srgbClr val="000000"/>
      </a:dk1>
      <a:lt1>
        <a:srgbClr val="FFFFFF"/>
      </a:lt1>
      <a:dk2>
        <a:srgbClr val="141F2E"/>
      </a:dk2>
      <a:lt2>
        <a:srgbClr val="D4E6F8"/>
      </a:lt2>
      <a:accent1>
        <a:srgbClr val="2174CA"/>
      </a:accent1>
      <a:accent2>
        <a:srgbClr val="4D7FA2"/>
      </a:accent2>
      <a:accent3>
        <a:srgbClr val="7A8B79"/>
      </a:accent3>
      <a:accent4>
        <a:srgbClr val="A69651"/>
      </a:accent4>
      <a:accent5>
        <a:srgbClr val="D3A228"/>
      </a:accent5>
      <a:accent6>
        <a:srgbClr val="FFAD0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bg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bg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2023-12-31T17:57:44Z</dcterms:created>
  <dcterms:modified xsi:type="dcterms:W3CDTF">2023-12-31T17:57:44Z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809ef266d63f48b3ab171211fbf17801_21</vt:lpwstr>
  </property>
</Properties>
</file>