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097" r:id="rId1"/>
    <p:sldMasterId id="2147491134" r:id="rId2"/>
  </p:sldMasterIdLst>
  <p:notesMasterIdLst>
    <p:notesMasterId r:id="rId3"/>
  </p:notesMasterIdLst>
  <p:sldIdLst>
    <p:sldId id="3452" r:id="rId4"/>
    <p:sldId id="3457" r:id="rId5"/>
    <p:sldId id="3461" r:id="rId6"/>
    <p:sldId id="3464" r:id="rId7"/>
    <p:sldId id="3467" r:id="rId8"/>
    <p:sldId id="3470" r:id="rId9"/>
    <p:sldId id="3473" r:id="rId10"/>
    <p:sldId id="3476" r:id="rId11"/>
    <p:sldId id="3479" r:id="rId12"/>
    <p:sldId id="3482" r:id="rId13"/>
    <p:sldId id="3485" r:id="rId14"/>
    <p:sldId id="3488" r:id="rId15"/>
    <p:sldId id="3491" r:id="rId16"/>
    <p:sldId id="3494" r:id="rId17"/>
    <p:sldId id="3497" r:id="rId18"/>
    <p:sldId id="3500" r:id="rId19"/>
    <p:sldId id="3503" r:id="rId20"/>
    <p:sldId id="3506" r:id="rId21"/>
    <p:sldId id="3509" r:id="rId22"/>
    <p:sldId id="3512" r:id="rId23"/>
    <p:sldId id="3515" r:id="rId24"/>
    <p:sldId id="3518" r:id="rId25"/>
    <p:sldId id="3521" r:id="rId26"/>
    <p:sldId id="3525" r:id="rId2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tableStyles" Target="tableStyles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8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image" Target="../media/image2.png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image" Target="../media/image3.png"/><Relationship Id="rId11" Type="http://schemas.openxmlformats.org/officeDocument/2006/relationships/tags" Target="../tags/tag8.xml"/><Relationship Id="rId12" Type="http://schemas.openxmlformats.org/officeDocument/2006/relationships/image" Target="../media/image4.png"/><Relationship Id="rId13" Type="http://schemas.openxmlformats.org/officeDocument/2006/relationships/tags" Target="../tags/tag9.xml"/><Relationship Id="rId14" Type="http://schemas.openxmlformats.org/officeDocument/2006/relationships/tags" Target="../tags/tag10.xml"/><Relationship Id="rId15" Type="http://schemas.openxmlformats.org/officeDocument/2006/relationships/tags" Target="../tags/tag11.xml"/><Relationship Id="rId16" Type="http://schemas.openxmlformats.org/officeDocument/2006/relationships/tags" Target="../tags/tag12.xml"/><Relationship Id="rId17" Type="http://schemas.openxmlformats.org/officeDocument/2006/relationships/tags" Target="../tags/tag13.xml"/><Relationship Id="rId1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1.pn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image" Target="../media/image1.png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1.pn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tags" Target="../tags/tag33.xml"/><Relationship Id="rId8" Type="http://schemas.openxmlformats.org/officeDocument/2006/relationships/image" Target="../media/image5.png"/><Relationship Id="rId9" Type="http://schemas.openxmlformats.org/officeDocument/2006/relationships/tags" Target="../tags/tag34.xml"/><Relationship Id="rId10" Type="http://schemas.openxmlformats.org/officeDocument/2006/relationships/tags" Target="../tags/tag35.xml"/><Relationship Id="rId11" Type="http://schemas.openxmlformats.org/officeDocument/2006/relationships/tags" Target="../tags/tag36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1.pn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image" Target="../media/image1.png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tags" Target="../tags/tag50.xml"/><Relationship Id="rId8" Type="http://schemas.openxmlformats.org/officeDocument/2006/relationships/tags" Target="../tags/tag51.xml"/><Relationship Id="rId9" Type="http://schemas.openxmlformats.org/officeDocument/2006/relationships/tags" Target="../tags/tag52.xml"/><Relationship Id="rId10" Type="http://schemas.openxmlformats.org/officeDocument/2006/relationships/tags" Target="../tags/tag53.xml"/><Relationship Id="rId11" Type="http://schemas.openxmlformats.org/officeDocument/2006/relationships/tags" Target="../tags/tag54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1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tags" Target="../tags/tag59.xml"/><Relationship Id="rId7" Type="http://schemas.openxmlformats.org/officeDocument/2006/relationships/tags" Target="../tags/tag60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image" Target="../media/image1.png"/><Relationship Id="rId4" Type="http://schemas.openxmlformats.org/officeDocument/2006/relationships/tags" Target="../tags/tag63.xml"/><Relationship Id="rId5" Type="http://schemas.openxmlformats.org/officeDocument/2006/relationships/tags" Target="../tags/tag64.xml"/><Relationship Id="rId6" Type="http://schemas.openxmlformats.org/officeDocument/2006/relationships/tags" Target="../tags/tag65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1.png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tags" Target="../tags/tag71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image" Target="../media/image1.png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image" Target="../media/image1.png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image" Target="../media/image6.png"/><Relationship Id="rId8" Type="http://schemas.openxmlformats.org/officeDocument/2006/relationships/tags" Target="../tags/tag84.xml"/><Relationship Id="rId9" Type="http://schemas.openxmlformats.org/officeDocument/2006/relationships/image" Target="../media/image3.png"/><Relationship Id="rId10" Type="http://schemas.openxmlformats.org/officeDocument/2006/relationships/tags" Target="../tags/tag85.xml"/><Relationship Id="rId11" Type="http://schemas.openxmlformats.org/officeDocument/2006/relationships/tags" Target="../tags/tag86.xml"/><Relationship Id="rId12" Type="http://schemas.openxmlformats.org/officeDocument/2006/relationships/tags" Target="../tags/tag87.xml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7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68" name="任意多边形: 形状 37"/>
          <p:cNvSpPr/>
          <p:nvPr>
            <p:custDataLst>
              <p:tags r:id="rId3"/>
            </p:custDataLst>
          </p:nvPr>
        </p:nvSpPr>
        <p:spPr>
          <a:xfrm flipH="1" flipV="1">
            <a:off x="0" y="-4767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47000">
                <a:schemeClr val="accent1">
                  <a:lumMod val="20000"/>
                  <a:lumOff val="80000"/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0" name="椭圆 15"/>
          <p:cNvSpPr/>
          <p:nvPr>
            <p:custDataLst>
              <p:tags r:id="rId4"/>
            </p:custDataLst>
          </p:nvPr>
        </p:nvSpPr>
        <p:spPr>
          <a:xfrm>
            <a:off x="9721215" y="1270"/>
            <a:ext cx="2416810" cy="2159635"/>
          </a:xfrm>
          <a:prstGeom prst="ellipse"/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2" name="椭圆 10"/>
          <p:cNvSpPr/>
          <p:nvPr>
            <p:custDataLst>
              <p:tags r:id="rId5"/>
            </p:custDataLst>
          </p:nvPr>
        </p:nvSpPr>
        <p:spPr>
          <a:xfrm rot="20622537">
            <a:off x="2338705" y="2000885"/>
            <a:ext cx="7515225" cy="2039620"/>
          </a:xfrm>
          <a:prstGeom prst="ellipse"/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57" name="图形 1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 rot="2700000">
            <a:off x="7799705" y="1013460"/>
            <a:ext cx="1157605" cy="1157605"/>
          </a:xfrm>
          <a:prstGeom prst="rect"/>
        </p:spPr>
      </p:pic>
      <p:sp>
        <p:nvSpPr>
          <p:cNvPr id="1048674" name="标题" descr="7b0a20202020227461726765744d6f64756c65223a202270726f636573734f6e6c696e65466f6e7473220a7d0a"/>
          <p:cNvSpPr txBox="1">
            <a:spLocks noGrp="1"/>
          </p:cNvSpPr>
          <p:nvPr>
            <p:ph type="title" idx="5" hasCustomPrompt="1"/>
            <p:custDataLst>
              <p:tags r:id="rId8"/>
            </p:custDataLst>
          </p:nvPr>
        </p:nvSpPr>
        <p:spPr>
          <a:xfrm>
            <a:off x="1551940" y="1732280"/>
            <a:ext cx="9091295" cy="2182495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pic>
        <p:nvPicPr>
          <p:cNvPr id="2097159" name="图形 1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 flipH="1">
            <a:off x="10212943" y="5334181"/>
            <a:ext cx="1427948" cy="1427948"/>
          </a:xfrm>
          <a:prstGeom prst="rect"/>
        </p:spPr>
      </p:pic>
      <p:pic>
        <p:nvPicPr>
          <p:cNvPr id="2097161" name="图形 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663241" y="594019"/>
            <a:ext cx="228600" cy="228600"/>
          </a:xfrm>
          <a:prstGeom prst="rect"/>
        </p:spPr>
      </p:pic>
      <p:sp>
        <p:nvSpPr>
          <p:cNvPr id="1048676" name="副标题" descr="7b0a20202020227461726765744d6f64756c65223a202270726f636573734f6e6c696e65466f6e7473220a7d0a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18160" y="5792470"/>
            <a:ext cx="2536825" cy="699770"/>
          </a:xfrm>
          <a:prstGeom prst="rect"/>
          <a:noFill/>
        </p:spPr>
        <p:txBody>
          <a:bodyPr anchor="ctr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8" name="副标题" descr="7b0a20202020227461726765744d6f64756c65223a202270726f636573734f6e6c696e65466f6e7473220a7d0a"/>
          <p:cNvSpPr txBox="1">
            <a:spLocks noGrp="1"/>
          </p:cNvSpPr>
          <p:nvPr>
            <p:ph type="body" idx="1" hasCustomPrompt="1"/>
            <p:custDataLst>
              <p:tags r:id="rId14"/>
            </p:custDataLst>
          </p:nvPr>
        </p:nvSpPr>
        <p:spPr>
          <a:xfrm>
            <a:off x="1551940" y="3914775"/>
            <a:ext cx="8883015" cy="7747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500" strike="noStrike" u="none">
                <a:ln>
                  <a:noFill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9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6" name="正文" descr="7b0a20202020227461726765744d6f64756c65223a202270726f636573734f6e6c696e65466f6e7473220a7d0a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8" name="标题" descr="7b0a20202020227461726765744d6f64756c65223a202270726f636573734f6e6c696e65466f6e7473220a7d0a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90" name="任意多边形: 形状 37"/>
          <p:cNvSpPr/>
          <p:nvPr>
            <p:custDataLst>
              <p:tags r:id="rId5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MiSans Normal" panose="00000500000000000000" charset="-122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7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98" name="椭圆 22"/>
          <p:cNvSpPr/>
          <p:nvPr>
            <p:custDataLst>
              <p:tags r:id="rId3"/>
            </p:custDataLst>
          </p:nvPr>
        </p:nvSpPr>
        <p:spPr>
          <a:xfrm>
            <a:off x="10795" y="3653790"/>
            <a:ext cx="3129915" cy="3204210"/>
          </a:xfrm>
          <a:prstGeom prst="ellipse"/>
          <a:solidFill>
            <a:schemeClr val="accent1">
              <a:alpha val="20000"/>
            </a:schemeClr>
          </a:solidFill>
          <a:ln>
            <a:noFill/>
          </a:ln>
          <a:effectLst>
            <a:softEdge rad="762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>
                  <a:alpha val="0"/>
                </a:schemeClr>
              </a:solidFill>
            </a:endParaRPr>
          </a:p>
        </p:txBody>
      </p:sp>
      <p:sp>
        <p:nvSpPr>
          <p:cNvPr id="1048700" name="内容占位符 6"/>
          <p:cNvSpPr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820490" y="1561381"/>
            <a:ext cx="10248193" cy="4246963"/>
          </a:xfrm>
          <a:prstGeom prst="rect"/>
        </p:spPr>
        <p:txBody>
          <a:bodyPr/>
          <a:p>
            <a:pPr algn="ctr"/>
            <a:endParaRPr altLang="en-US" dirty="0" lang="zh-CN"/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820489" y="734130"/>
            <a:ext cx="10248193" cy="64633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6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/>
            <a:r>
              <a:rPr dirty="0" err="1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0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10" name="椭圆 9"/>
          <p:cNvSpPr/>
          <p:nvPr>
            <p:custDataLst>
              <p:tags r:id="rId3"/>
            </p:custDataLst>
          </p:nvPr>
        </p:nvSpPr>
        <p:spPr>
          <a:xfrm>
            <a:off x="635" y="2720975"/>
            <a:ext cx="4062095" cy="4137025"/>
          </a:xfrm>
          <a:prstGeom prst="ellipse"/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  <a:effectLst>
            <a:softEdge rad="1155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>
                  <a:alpha val="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712" name="椭圆 8"/>
          <p:cNvSpPr/>
          <p:nvPr>
            <p:custDataLst>
              <p:tags r:id="rId4"/>
            </p:custDataLst>
          </p:nvPr>
        </p:nvSpPr>
        <p:spPr>
          <a:xfrm>
            <a:off x="9669780" y="635"/>
            <a:ext cx="2522855" cy="2348865"/>
          </a:xfrm>
          <a:prstGeom prst="ellipse"/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/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节编号"/>
          <p:cNvSpPr txBox="1">
            <a:spLocks noGrp="1"/>
          </p:cNvSpPr>
          <p:nvPr>
            <p:ph type="body" idx="3" hasCustomPrompt="1"/>
            <p:custDataLst>
              <p:tags r:id="rId5"/>
            </p:custDataLst>
          </p:nvPr>
        </p:nvSpPr>
        <p:spPr>
          <a:xfrm>
            <a:off x="2014220" y="2289811"/>
            <a:ext cx="2496820" cy="2117724"/>
          </a:xfrm>
          <a:prstGeom prst="rect"/>
          <a:noFill/>
        </p:spPr>
        <p:txBody>
          <a:bodyPr anchor="ctr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600" i="0" kern="1200" kumimoji="0" lang="en-US" noProof="1" normalizeH="0" spc="0" strike="noStrike" u="none">
                <a:ln>
                  <a:solidFill>
                    <a:schemeClr val="accent1"/>
                  </a:solidFill>
                </a:ln>
                <a:noFill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16" name="标题"/>
          <p:cNvSpPr txBox="1">
            <a:spLocks noGrp="1"/>
          </p:cNvSpPr>
          <p:nvPr>
            <p:ph type="title" idx="2" hasCustomPrompt="1"/>
            <p:custDataLst>
              <p:tags r:id="rId6"/>
            </p:custDataLst>
          </p:nvPr>
        </p:nvSpPr>
        <p:spPr>
          <a:xfrm>
            <a:off x="4511040" y="2289810"/>
            <a:ext cx="3531235" cy="21170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形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 cstate="print"/>
          <a:stretch>
            <a:fillRect/>
          </a:stretch>
        </p:blipFill>
        <p:spPr>
          <a:xfrm>
            <a:off x="8205136" y="3207049"/>
            <a:ext cx="2155313" cy="352463"/>
          </a:xfrm>
          <a:prstGeom prst="rect"/>
        </p:spPr>
      </p:pic>
      <p:sp>
        <p:nvSpPr>
          <p:cNvPr id="104871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1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24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5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38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40" name="正文"/>
          <p:cNvSpPr txBox="1">
            <a:spLocks noGrp="1"/>
          </p:cNvSpPr>
          <p:nvPr>
            <p:ph idx="5"/>
            <p:custDataLst>
              <p:tags r:id="rId4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4"/>
            <p:custDataLst>
              <p:tags r:id="rId5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正文"/>
          <p:cNvSpPr txBox="1">
            <a:spLocks noGrp="1"/>
          </p:cNvSpPr>
          <p:nvPr>
            <p:ph idx="3"/>
            <p:custDataLst>
              <p:tags r:id="rId6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4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9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56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5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任意多边形: 形状 37"/>
          <p:cNvSpPr/>
          <p:nvPr>
            <p:custDataLst>
              <p:tags r:id="rId1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pic>
        <p:nvPicPr>
          <p:cNvPr id="2097177" name="图片 9" descr="雪地上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68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9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4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76" name="正文" descr="7b0a20202020227461726765744d6f64756c65223a202270726f636573734f6e6c696e65466f6e7473220a7d0a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9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84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86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88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9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3" name="图片 13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96" name="椭圆 11"/>
          <p:cNvSpPr/>
          <p:nvPr>
            <p:custDataLst>
              <p:tags r:id="rId3"/>
            </p:custDataLst>
          </p:nvPr>
        </p:nvSpPr>
        <p:spPr>
          <a:xfrm>
            <a:off x="9721215" y="1270"/>
            <a:ext cx="2470785" cy="2159635"/>
          </a:xfrm>
          <a:prstGeom prst="ellipse"/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98" name="任意多边形: 形状 37"/>
          <p:cNvSpPr/>
          <p:nvPr>
            <p:custDataLst>
              <p:tags r:id="rId4"/>
            </p:custDataLst>
          </p:nvPr>
        </p:nvSpPr>
        <p:spPr>
          <a:xfrm flipH="1" flipV="1">
            <a:off x="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47000">
                <a:schemeClr val="accent1">
                  <a:lumMod val="20000"/>
                  <a:lumOff val="80000"/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800" name="椭圆 9"/>
          <p:cNvSpPr/>
          <p:nvPr>
            <p:custDataLst>
              <p:tags r:id="rId5"/>
            </p:custDataLst>
          </p:nvPr>
        </p:nvSpPr>
        <p:spPr>
          <a:xfrm rot="20622537">
            <a:off x="2338705" y="2000885"/>
            <a:ext cx="7515225" cy="2039620"/>
          </a:xfrm>
          <a:prstGeom prst="ellipse"/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85" name="图形 1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 rot="2700000">
            <a:off x="7799705" y="1013460"/>
            <a:ext cx="1157605" cy="1157605"/>
          </a:xfrm>
          <a:prstGeom prst="rect"/>
        </p:spPr>
      </p:pic>
      <p:pic>
        <p:nvPicPr>
          <p:cNvPr id="2097187" name="图形 1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 flipH="1">
            <a:off x="10212943" y="5334181"/>
            <a:ext cx="1427948" cy="1427948"/>
          </a:xfrm>
          <a:prstGeom prst="rect"/>
        </p:spPr>
      </p:pic>
      <p:sp>
        <p:nvSpPr>
          <p:cNvPr id="1048802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1525270" y="1951355"/>
            <a:ext cx="9239250" cy="2146300"/>
          </a:xfrm>
          <a:prstGeom prst="rect"/>
          <a:noFill/>
        </p:spPr>
        <p:txBody>
          <a:bodyPr anchor="ctr" anchorCtr="0" bIns="45720" lIns="91440" rIns="91440" rtlCol="0" tIns="4572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04" name="副标题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518160" y="5717540"/>
            <a:ext cx="2536825" cy="812800"/>
          </a:xfrm>
          <a:prstGeom prst="rect"/>
          <a:noFill/>
        </p:spPr>
        <p:txBody>
          <a:bodyPr anchor="ctr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06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8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0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0.xml"/><Relationship Id="rId13" Type="http://schemas.openxmlformats.org/officeDocument/2006/relationships/image" Target="../media/image1.png"/><Relationship Id="rId14" Type="http://schemas.openxmlformats.org/officeDocument/2006/relationships/tags" Target="../tags/tag91.xml"/><Relationship Id="rId15" Type="http://schemas.openxmlformats.org/officeDocument/2006/relationships/tags" Target="../tags/tag92.xml"/><Relationship Id="rId16" Type="http://schemas.openxmlformats.org/officeDocument/2006/relationships/tags" Target="../tags/tag93.xml"/><Relationship Id="rId17" Type="http://schemas.openxmlformats.org/officeDocument/2006/relationships/tags" Target="../tags/tag94.xml"/><Relationship Id="rId18" Type="http://schemas.openxmlformats.org/officeDocument/2006/relationships/tags" Target="../tags/tag95.xml"/><Relationship Id="rId19" Type="http://schemas.openxmlformats.org/officeDocument/2006/relationships/tags" Target="../tags/tag96.xml"/><Relationship Id="rId20" Type="http://schemas.openxmlformats.org/officeDocument/2006/relationships/tags" Target="../tags/tag97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098" r:id="rId1"/>
    <p:sldLayoutId id="2147491099" r:id="rId2"/>
    <p:sldLayoutId id="2147491100" r:id="rId3"/>
    <p:sldLayoutId id="2147491101" r:id="rId4"/>
    <p:sldLayoutId id="2147491102" r:id="rId5"/>
    <p:sldLayoutId id="2147491103" r:id="rId6"/>
    <p:sldLayoutId id="2147491104" r:id="rId7"/>
    <p:sldLayoutId id="2147491105" r:id="rId8"/>
    <p:sldLayoutId id="2147491106" r:id="rId9"/>
    <p:sldLayoutId id="2147491107" r:id="rId10"/>
    <p:sldLayoutId id="214749110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 descr="雪地上  中度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54" name="任意多边形: 形状 37"/>
          <p:cNvSpPr/>
          <p:nvPr>
            <p:custDataLst>
              <p:tags r:id="rId14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0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3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29310" y="1673225"/>
            <a:ext cx="10534650" cy="45034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  <a:buSzTx/>
              <a:buChar char="●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lvl="1">
              <a:buChar char="●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lvl="2">
              <a:buChar char="●"/>
            </a:pPr>
            <a:r>
              <a:rPr altLang="en-US" lang="zh-CN"/>
              <a:t>三级</a:t>
            </a:r>
            <a:endParaRPr altLang="en-US" lang="zh-CN"/>
          </a:p>
          <a:p>
            <a:pPr lvl="3">
              <a:buFont typeface="Wingdings" panose="05000000000000000000" charset="0"/>
              <a:buChar char=""/>
            </a:pPr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4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457200"/>
            <a:ext cx="10515600" cy="1079500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135" r:id="rId1"/>
    <p:sldLayoutId id="2147491136" r:id="rId2"/>
    <p:sldLayoutId id="2147491137" r:id="rId3"/>
    <p:sldLayoutId id="2147491138" r:id="rId4"/>
    <p:sldLayoutId id="2147491139" r:id="rId5"/>
    <p:sldLayoutId id="2147491140" r:id="rId6"/>
    <p:sldLayoutId id="2147491141" r:id="rId7"/>
    <p:sldLayoutId id="2147491142" r:id="rId8"/>
    <p:sldLayoutId id="2147491143" r:id="rId9"/>
    <p:sldLayoutId id="2147491144" r:id="rId10"/>
    <p:sldLayoutId id="214749114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tags" Target="../tags/tag114.xml"/><Relationship Id="rId14" Type="http://schemas.openxmlformats.org/officeDocument/2006/relationships/tags" Target="../tags/tag115.xml"/><Relationship Id="rId15" Type="http://schemas.openxmlformats.org/officeDocument/2006/relationships/tags" Target="../tags/tag116.xml"/><Relationship Id="rId16" Type="http://schemas.openxmlformats.org/officeDocument/2006/relationships/tags" Target="../tags/tag117.xml"/><Relationship Id="rId17" Type="http://schemas.openxmlformats.org/officeDocument/2006/relationships/tags" Target="../tags/tag118.xml"/><Relationship Id="rId18" Type="http://schemas.openxmlformats.org/officeDocument/2006/relationships/slideLayout" Target="../slideLayouts/slideLayout14.xml"/><Relationship Id="rId1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tags" Target="../tags/tag134.xml"/><Relationship Id="rId14" Type="http://schemas.openxmlformats.org/officeDocument/2006/relationships/tags" Target="../tags/tag135.xml"/><Relationship Id="rId15" Type="http://schemas.openxmlformats.org/officeDocument/2006/relationships/tags" Target="../tags/tag136.xml"/><Relationship Id="rId16" Type="http://schemas.openxmlformats.org/officeDocument/2006/relationships/tags" Target="../tags/tag137.xml"/><Relationship Id="rId17" Type="http://schemas.openxmlformats.org/officeDocument/2006/relationships/tags" Target="../tags/tag138.xml"/><Relationship Id="rId18" Type="http://schemas.openxmlformats.org/officeDocument/2006/relationships/tags" Target="../tags/tag139.xml"/><Relationship Id="rId19" Type="http://schemas.openxmlformats.org/officeDocument/2006/relationships/tags" Target="../tags/tag140.xml"/><Relationship Id="rId20" Type="http://schemas.openxmlformats.org/officeDocument/2006/relationships/tags" Target="../tags/tag141.xml"/><Relationship Id="rId21" Type="http://schemas.openxmlformats.org/officeDocument/2006/relationships/tags" Target="../tags/tag142.xml"/><Relationship Id="rId22" Type="http://schemas.openxmlformats.org/officeDocument/2006/relationships/tags" Target="../tags/tag143.xml"/><Relationship Id="rId23" Type="http://schemas.openxmlformats.org/officeDocument/2006/relationships/tags" Target="../tags/tag144.xml"/><Relationship Id="rId24" Type="http://schemas.openxmlformats.org/officeDocument/2006/relationships/tags" Target="../tags/tag145.xml"/><Relationship Id="rId25" Type="http://schemas.openxmlformats.org/officeDocument/2006/relationships/tags" Target="../tags/tag146.xml"/><Relationship Id="rId26" Type="http://schemas.openxmlformats.org/officeDocument/2006/relationships/tags" Target="../tags/tag147.xml"/><Relationship Id="rId27" Type="http://schemas.openxmlformats.org/officeDocument/2006/relationships/tags" Target="../tags/tag148.xml"/><Relationship Id="rId28" Type="http://schemas.openxmlformats.org/officeDocument/2006/relationships/tags" Target="../tags/tag149.xml"/><Relationship Id="rId29" Type="http://schemas.openxmlformats.org/officeDocument/2006/relationships/tags" Target="../tags/tag150.xml"/><Relationship Id="rId30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tags" Target="../tags/tag163.xml"/><Relationship Id="rId14" Type="http://schemas.openxmlformats.org/officeDocument/2006/relationships/tags" Target="../tags/tag164.xml"/><Relationship Id="rId15" Type="http://schemas.openxmlformats.org/officeDocument/2006/relationships/tags" Target="../tags/tag165.xml"/><Relationship Id="rId16" Type="http://schemas.openxmlformats.org/officeDocument/2006/relationships/tags" Target="../tags/tag166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tags" Target="../tags/tag206.xml"/><Relationship Id="rId14" Type="http://schemas.openxmlformats.org/officeDocument/2006/relationships/tags" Target="../tags/tag207.xml"/><Relationship Id="rId15" Type="http://schemas.openxmlformats.org/officeDocument/2006/relationships/tags" Target="../tags/tag208.xml"/><Relationship Id="rId16" Type="http://schemas.openxmlformats.org/officeDocument/2006/relationships/tags" Target="../tags/tag209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tags" Target="../tags/tag222.xml"/><Relationship Id="rId14" Type="http://schemas.openxmlformats.org/officeDocument/2006/relationships/tags" Target="../tags/tag223.xml"/><Relationship Id="rId15" Type="http://schemas.openxmlformats.org/officeDocument/2006/relationships/tags" Target="../tags/tag224.xml"/><Relationship Id="rId16" Type="http://schemas.openxmlformats.org/officeDocument/2006/relationships/tags" Target="../tags/tag225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tags" Target="../tags/tag276.xml"/><Relationship Id="rId14" Type="http://schemas.openxmlformats.org/officeDocument/2006/relationships/tags" Target="../tags/tag277.xml"/><Relationship Id="rId15" Type="http://schemas.openxmlformats.org/officeDocument/2006/relationships/tags" Target="../tags/tag278.xml"/><Relationship Id="rId16" Type="http://schemas.openxmlformats.org/officeDocument/2006/relationships/tags" Target="../tags/tag279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tags" Target="../tags/tag331.xml"/><Relationship Id="rId10" Type="http://schemas.openxmlformats.org/officeDocument/2006/relationships/tags" Target="../tags/tag332.xml"/><Relationship Id="rId11" Type="http://schemas.openxmlformats.org/officeDocument/2006/relationships/tags" Target="../tags/tag333.xml"/><Relationship Id="rId12" Type="http://schemas.openxmlformats.org/officeDocument/2006/relationships/tags" Target="../tags/tag334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tags" Target="../tags/tag338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2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小学教育中的体验式学习方式</a:t>
            </a:r>
            <a:endParaRPr altLang="en-US" lang="zh-CN"/>
          </a:p>
        </p:txBody>
      </p:sp>
      <p:sp>
        <p:nvSpPr>
          <p:cNvPr id="104865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0" name="标题 4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>
            <a:normAutofit fontScale="91667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32" name="序号"/>
          <p:cNvSpPr txBox="1"/>
          <p:nvPr>
            <p:custDataLst>
              <p:tags r:id="rId2"/>
            </p:custDataLst>
          </p:nvPr>
        </p:nvSpPr>
        <p:spPr>
          <a:xfrm>
            <a:off x="995680" y="2712720"/>
            <a:ext cx="1596390" cy="680720"/>
          </a:xfrm>
          <a:prstGeom prst="rect"/>
          <a:noFill/>
        </p:spPr>
        <p:txBody>
          <a:bodyPr anchor="ctr" bIns="0" lIns="0" rIns="0" rtlCol="0" tIns="0" wrap="square">
            <a:normAutofit fontScale="97222" lnSpcReduction="10000"/>
          </a:bodyPr>
          <a:p>
            <a:pPr algn="l" lvl="0">
              <a:buClrTx/>
              <a:buSzTx/>
              <a:buFontTx/>
            </a:pPr>
            <a:r>
              <a:rPr dirty="0" sz="3600" lang="en-US">
                <a:latin typeface="+mj-ea"/>
                <a:ea typeface="+mj-ea"/>
                <a:cs typeface="MiSans Normal" panose="00000500000000000000" charset="-122"/>
                <a:sym typeface="+mn-ea"/>
              </a:rPr>
              <a:t>01</a:t>
            </a:r>
            <a:endParaRPr dirty="0" sz="3600" lang="en-US"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34" name="标题"/>
          <p:cNvSpPr txBox="1"/>
          <p:nvPr>
            <p:custDataLst>
              <p:tags r:id="rId3"/>
            </p:custDataLst>
          </p:nvPr>
        </p:nvSpPr>
        <p:spPr>
          <a:xfrm>
            <a:off x="1057275" y="3623945"/>
            <a:ext cx="1430655" cy="179895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体验式学习的定义和特点</a:t>
            </a:r>
            <a:endParaRPr altLang="en-US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36" name="矩形: 圆角 6"/>
          <p:cNvSpPr/>
          <p:nvPr>
            <p:custDataLst>
              <p:tags r:id="rId4"/>
            </p:custDataLst>
          </p:nvPr>
        </p:nvSpPr>
        <p:spPr>
          <a:xfrm>
            <a:off x="882650" y="2255520"/>
            <a:ext cx="1867535" cy="3552825"/>
          </a:xfrm>
          <a:prstGeom prst="roundRect">
            <a:avLst>
              <a:gd name="adj" fmla="val 7307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charset="-122"/>
            </a:endParaRPr>
          </a:p>
        </p:txBody>
      </p:sp>
      <p:sp>
        <p:nvSpPr>
          <p:cNvPr id="1048838" name="序号"/>
          <p:cNvSpPr txBox="1"/>
          <p:nvPr>
            <p:custDataLst>
              <p:tags r:id="rId5"/>
            </p:custDataLst>
          </p:nvPr>
        </p:nvSpPr>
        <p:spPr>
          <a:xfrm>
            <a:off x="3180080" y="2712720"/>
            <a:ext cx="1596390" cy="680720"/>
          </a:xfrm>
          <a:prstGeom prst="rect"/>
          <a:noFill/>
        </p:spPr>
        <p:txBody>
          <a:bodyPr anchor="ctr" bIns="0" lIns="0" rIns="0" rtlCol="0" tIns="0" wrap="square">
            <a:normAutofit fontScale="97222" lnSpcReduction="10000"/>
          </a:bodyPr>
          <a:p>
            <a:pPr algn="l" lvl="0">
              <a:buClrTx/>
              <a:buSzTx/>
              <a:buFontTx/>
            </a:pPr>
            <a:r>
              <a:rPr dirty="0" sz="3600" lang="en-US">
                <a:latin typeface="+mj-ea"/>
                <a:ea typeface="+mj-ea"/>
                <a:cs typeface="MiSans Normal" panose="00000500000000000000" charset="-122"/>
                <a:sym typeface="+mn-ea"/>
              </a:rPr>
              <a:t>02</a:t>
            </a:r>
            <a:endParaRPr dirty="0" sz="3600" lang="en-US"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0" name="标题"/>
          <p:cNvSpPr txBox="1"/>
          <p:nvPr>
            <p:custDataLst>
              <p:tags r:id="rId6"/>
            </p:custDataLst>
          </p:nvPr>
        </p:nvSpPr>
        <p:spPr>
          <a:xfrm>
            <a:off x="3201035" y="3623945"/>
            <a:ext cx="1430655" cy="179895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小学教育中体验式学习的应用</a:t>
            </a:r>
            <a:endParaRPr altLang="en-US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2" name="矩形: 圆角 6"/>
          <p:cNvSpPr/>
          <p:nvPr>
            <p:custDataLst>
              <p:tags r:id="rId7"/>
            </p:custDataLst>
          </p:nvPr>
        </p:nvSpPr>
        <p:spPr>
          <a:xfrm>
            <a:off x="3026410" y="2255520"/>
            <a:ext cx="1867535" cy="3552825"/>
          </a:xfrm>
          <a:prstGeom prst="roundRect">
            <a:avLst>
              <a:gd name="adj" fmla="val 7307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charset="-122"/>
            </a:endParaRPr>
          </a:p>
        </p:txBody>
      </p:sp>
      <p:sp>
        <p:nvSpPr>
          <p:cNvPr id="1048844" name="序号"/>
          <p:cNvSpPr txBox="1"/>
          <p:nvPr>
            <p:custDataLst>
              <p:tags r:id="rId8"/>
            </p:custDataLst>
          </p:nvPr>
        </p:nvSpPr>
        <p:spPr>
          <a:xfrm>
            <a:off x="5334000" y="2712720"/>
            <a:ext cx="1596390" cy="680720"/>
          </a:xfrm>
          <a:prstGeom prst="rect"/>
          <a:noFill/>
        </p:spPr>
        <p:txBody>
          <a:bodyPr anchor="ctr" bIns="0" lIns="0" rIns="0" rtlCol="0" tIns="0" wrap="square">
            <a:normAutofit fontScale="97222" lnSpcReduction="10000"/>
          </a:bodyPr>
          <a:p>
            <a:pPr algn="l" lvl="0">
              <a:buClrTx/>
              <a:buSzTx/>
              <a:buFontTx/>
            </a:pPr>
            <a:r>
              <a:rPr dirty="0" sz="3600" lang="en-US">
                <a:latin typeface="+mj-ea"/>
                <a:ea typeface="+mj-ea"/>
                <a:cs typeface="MiSans Normal" panose="00000500000000000000" charset="-122"/>
                <a:sym typeface="+mn-ea"/>
              </a:rPr>
              <a:t>03</a:t>
            </a:r>
            <a:endParaRPr dirty="0" sz="3600" lang="en-US"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6" name="标题"/>
          <p:cNvSpPr txBox="1"/>
          <p:nvPr>
            <p:custDataLst>
              <p:tags r:id="rId9"/>
            </p:custDataLst>
          </p:nvPr>
        </p:nvSpPr>
        <p:spPr>
          <a:xfrm>
            <a:off x="5344795" y="3623945"/>
            <a:ext cx="1430655" cy="179895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小学教育中体验式学习的优势和挑战</a:t>
            </a:r>
            <a:endParaRPr altLang="en-US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8" name="矩形: 圆角 6"/>
          <p:cNvSpPr/>
          <p:nvPr>
            <p:custDataLst>
              <p:tags r:id="rId10"/>
            </p:custDataLst>
          </p:nvPr>
        </p:nvSpPr>
        <p:spPr>
          <a:xfrm>
            <a:off x="5170170" y="2255520"/>
            <a:ext cx="1867535" cy="3552825"/>
          </a:xfrm>
          <a:prstGeom prst="roundRect">
            <a:avLst>
              <a:gd name="adj" fmla="val 7307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charset="-122"/>
            </a:endParaRPr>
          </a:p>
        </p:txBody>
      </p:sp>
      <p:sp>
        <p:nvSpPr>
          <p:cNvPr id="1048850" name="序号"/>
          <p:cNvSpPr txBox="1"/>
          <p:nvPr>
            <p:custDataLst>
              <p:tags r:id="rId11"/>
            </p:custDataLst>
          </p:nvPr>
        </p:nvSpPr>
        <p:spPr>
          <a:xfrm>
            <a:off x="7477760" y="2712720"/>
            <a:ext cx="1596390" cy="680720"/>
          </a:xfrm>
          <a:prstGeom prst="rect"/>
          <a:noFill/>
        </p:spPr>
        <p:txBody>
          <a:bodyPr anchor="ctr" bIns="0" lIns="0" rIns="0" rtlCol="0" tIns="0" wrap="square">
            <a:normAutofit fontScale="97222" lnSpcReduction="10000"/>
          </a:bodyPr>
          <a:p>
            <a:pPr algn="l" lvl="0">
              <a:buClrTx/>
              <a:buSzTx/>
              <a:buFontTx/>
            </a:pPr>
            <a:r>
              <a:rPr dirty="0" sz="3600" lang="en-US">
                <a:latin typeface="+mj-ea"/>
                <a:ea typeface="+mj-ea"/>
                <a:cs typeface="MiSans Normal" panose="00000500000000000000" charset="-122"/>
                <a:sym typeface="+mn-ea"/>
              </a:rPr>
              <a:t>04</a:t>
            </a:r>
            <a:endParaRPr dirty="0" sz="3600" lang="en-US"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2" name="标题"/>
          <p:cNvSpPr txBox="1"/>
          <p:nvPr>
            <p:custDataLst>
              <p:tags r:id="rId12"/>
            </p:custDataLst>
          </p:nvPr>
        </p:nvSpPr>
        <p:spPr>
          <a:xfrm>
            <a:off x="7488555" y="3623945"/>
            <a:ext cx="1430655" cy="179895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小学教育中体验式学习的实施建议</a:t>
            </a:r>
            <a:endParaRPr altLang="en-US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4" name="矩形: 圆角 6"/>
          <p:cNvSpPr/>
          <p:nvPr>
            <p:custDataLst>
              <p:tags r:id="rId13"/>
            </p:custDataLst>
          </p:nvPr>
        </p:nvSpPr>
        <p:spPr>
          <a:xfrm>
            <a:off x="7313930" y="2255520"/>
            <a:ext cx="1867535" cy="3552825"/>
          </a:xfrm>
          <a:prstGeom prst="roundRect">
            <a:avLst>
              <a:gd name="adj" fmla="val 7307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14"/>
            </p:custDataLst>
          </p:nvPr>
        </p:nvSpPr>
        <p:spPr>
          <a:xfrm>
            <a:off x="9594215" y="2712720"/>
            <a:ext cx="1596390" cy="680720"/>
          </a:xfrm>
          <a:prstGeom prst="rect"/>
          <a:noFill/>
        </p:spPr>
        <p:txBody>
          <a:bodyPr anchor="ctr" bIns="0" lIns="0" rIns="0" rtlCol="0" tIns="0" wrap="square">
            <a:normAutofit fontScale="97222" lnSpcReduction="10000"/>
          </a:bodyPr>
          <a:p>
            <a:pPr algn="l" lvl="0">
              <a:buClrTx/>
              <a:buSzTx/>
              <a:buFontTx/>
            </a:pPr>
            <a:r>
              <a:rPr dirty="0" sz="3600" lang="en-US">
                <a:latin typeface="+mj-ea"/>
                <a:ea typeface="+mj-ea"/>
                <a:cs typeface="MiSans Normal" panose="00000500000000000000" charset="-122"/>
                <a:sym typeface="+mn-ea"/>
              </a:rPr>
              <a:t>05</a:t>
            </a:r>
            <a:endParaRPr dirty="0" sz="3600" lang="en-US"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8" name="标题"/>
          <p:cNvSpPr txBox="1"/>
          <p:nvPr>
            <p:custDataLst>
              <p:tags r:id="rId15"/>
            </p:custDataLst>
          </p:nvPr>
        </p:nvSpPr>
        <p:spPr>
          <a:xfrm>
            <a:off x="9635490" y="3623945"/>
            <a:ext cx="1430655" cy="179895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小学教育中体验式学习的案例分析</a:t>
            </a:r>
            <a:endParaRPr altLang="en-US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0" name="矩形: 圆角 6"/>
          <p:cNvSpPr/>
          <p:nvPr>
            <p:custDataLst>
              <p:tags r:id="rId16"/>
            </p:custDataLst>
          </p:nvPr>
        </p:nvSpPr>
        <p:spPr>
          <a:xfrm>
            <a:off x="9457690" y="2255520"/>
            <a:ext cx="1867535" cy="3552825"/>
          </a:xfrm>
          <a:prstGeom prst="roundRect">
            <a:avLst>
              <a:gd name="adj" fmla="val 7307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charset="-122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0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PART-01</a:t>
            </a:r>
            <a:endParaRPr altLang="en-US" lang="zh-CN"/>
          </a:p>
        </p:txBody>
      </p:sp>
      <p:sp>
        <p:nvSpPr>
          <p:cNvPr id="1048902" name="标题 3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体验式学习的定义和特点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1667"/>
          </a:bodyPr>
          <a:p>
            <a:r>
              <a:rPr altLang="en-US" lang="zh-CN"/>
              <a:t>体验式学习的含义</a:t>
            </a:r>
            <a:endParaRPr altLang="en-US" lang="zh-CN"/>
          </a:p>
        </p:txBody>
      </p:sp>
      <p:sp>
        <p:nvSpPr>
          <p:cNvPr id="104894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5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5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5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5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5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6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6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6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6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6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7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7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7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7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8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8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8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体验式学习是一种基于实践和反思的学习方式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培养学习者的实践能力、创新思维和团队协作能力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强调学习者在真实情境中的主动探究和解决问题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通过亲身体验和参与来获得知识和技能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体验式学习的特点</a:t>
            </a:r>
            <a:endParaRPr altLang="en-US" lang="zh-CN"/>
          </a:p>
        </p:txBody>
      </p:sp>
      <p:sp>
        <p:nvSpPr>
          <p:cNvPr id="104903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情境模拟：通过模拟真实情境，使学习者在模拟环境中进行实践操作，增强实际操作能力。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亲身体验：学习者亲身参与实践活动，通过感知、体验和反思来获得知识和技能。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互动合作：学习者在互动中交流、合作，共同完成学习任务，培养团队协作和沟通能力。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反思总结：学习者在体验后进行反思和总结，加深对学习内容的理解和记忆，促进知识的内化和迁移。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体验式学习与传统学习的比较</a:t>
            </a:r>
            <a:endParaRPr altLang="en-US" lang="zh-CN"/>
          </a:p>
        </p:txBody>
      </p:sp>
      <p:sp>
        <p:nvSpPr>
          <p:cNvPr id="104910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体验式学习强调亲身体验和实践，传统学习则注重知识的传授和接受。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体验式学习注重学生的主动参与和合作学习，传统学习则以教师为中心，学生被动接受知识。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体验式学习能够激发学生的学习兴趣和动力，培养他们的创新能力和实践能力，传统学习则更注重学生的记忆和应试能力。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体验式学习强调情境创设和真实环境下的学习，传统学习则常常局限于教室和教材。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6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PART-02</a:t>
            </a:r>
            <a:endParaRPr altLang="en-US" lang="zh-CN"/>
          </a:p>
        </p:txBody>
      </p:sp>
      <p:sp>
        <p:nvSpPr>
          <p:cNvPr id="1049168" name="标题 3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小学教育中体验式学习的应用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体验式学习在课堂教学中的应用</a:t>
            </a:r>
            <a:endParaRPr altLang="en-US" lang="zh-CN"/>
          </a:p>
        </p:txBody>
      </p:sp>
      <p:sp>
        <p:nvSpPr>
          <p:cNvPr id="104921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1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2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小组合作：通过团队合作，培养学生的沟通能力和协作精神。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3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反思总结：引导学生对学习过程进行反思和总结，提升学习效果。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3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情境创设：通过真实或模拟的情境，激发学生的兴趣和好奇心。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3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实践操作：让学生亲自动手实践，加深对知识的理解和记忆。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体验式学习在校外活动中的应用</a:t>
            </a:r>
            <a:endParaRPr altLang="en-US" lang="zh-CN"/>
          </a:p>
        </p:txBody>
      </p:sp>
      <p:sp>
        <p:nvSpPr>
          <p:cNvPr id="104927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培养创新思维：校外活动通常具有开放性和探索性，能够激发学生的创新思维和想象力。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增强学生实践能力：通过校外活动，学生能够亲身参与，提高动手能力和实践能力。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促进团队协作：在集体活动中，学生需要相互协作、共同完成任务，培养团队协作精神。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提升自我认知：通过校外活动中的体验式学习，学生能够更好地认识自己、发现自己的兴趣和潜力。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体验式学习在家庭教育中的应用</a:t>
            </a:r>
            <a:endParaRPr altLang="en-US" lang="zh-CN"/>
          </a:p>
        </p:txBody>
      </p:sp>
      <p:sp>
        <p:nvSpPr>
          <p:cNvPr id="104935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情感交流：体验式学习有助于增强家长与孩子之间的情感交流，促进家庭和谐。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家长参与：家长可以参与到孩子的体验式学习中，共同探索和成长。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实践操作：通过实际操作和亲身体验，孩子能够更好地理解和掌握知识。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培养能力：体验式学习能够培养孩子的动手能力、创新能力和解决问题的能力。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0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PART-03</a:t>
            </a:r>
            <a:endParaRPr altLang="en-US" lang="zh-CN"/>
          </a:p>
        </p:txBody>
      </p:sp>
      <p:sp>
        <p:nvSpPr>
          <p:cNvPr id="1049422" name="标题 3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4444"/>
          </a:bodyPr>
          <a:p>
            <a:r>
              <a:rPr altLang="en-US" lang="zh-CN"/>
              <a:t>小学教育中体验式学习的优势和挑战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1667"/>
          </a:bodyPr>
          <a:p>
            <a:r>
              <a:rPr altLang="en-US" lang="zh-CN"/>
              <a:t>体验式学习的优势</a:t>
            </a:r>
            <a:endParaRPr altLang="en-US" lang="zh-CN"/>
          </a:p>
        </p:txBody>
      </p:sp>
      <p:sp>
        <p:nvSpPr>
          <p:cNvPr id="104946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7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8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培养学生团队协作能力：在体验式学习中，学生需要相互协作、共同完成任务，有利于培养学生的团队协作能力。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8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促进学生综合素质提升：体验式学习能够促进学生综合素质的提升，包括创新能力、思维能力、表达能力等。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8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增强学生实践能力：通过亲身体验，学生能够更好地理解和掌握知识，提高实践能力。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9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激发学生学习兴趣：体验式学习方式新颖有趣，能够激发学生的学习兴趣和积极性。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1667"/>
          </a:bodyPr>
          <a:p>
            <a:r>
              <a:rPr altLang="en-US" lang="zh-CN"/>
              <a:t>体验式学习的挑战</a:t>
            </a:r>
            <a:endParaRPr altLang="en-US" lang="zh-CN"/>
          </a:p>
        </p:txBody>
      </p:sp>
      <p:sp>
        <p:nvSpPr>
          <p:cNvPr id="104953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资源限制：需要足够的场地、设施和材料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时间安排：需要充足的时间来组织活动和讨论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教师能力：教师需要具备较高的组织能力和引导能力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学生参与：需要确保每个学生都能积极参与并从中受益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1667"/>
          </a:bodyPr>
          <a:p>
            <a:r>
              <a:rPr altLang="en-US" lang="zh-CN"/>
              <a:t>如何应对体验式学习的挑战</a:t>
            </a:r>
            <a:endParaRPr altLang="en-US" lang="zh-CN"/>
          </a:p>
        </p:txBody>
      </p:sp>
      <p:sp>
        <p:nvSpPr>
          <p:cNvPr id="104958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9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0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9473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及时反馈和总结：在体验式学习结束后，教师应及时给予反馈，引导学生总结经验，反思学习成果，以及如何改进未来的体验式学习。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4960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75833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创造安全的学习环境：教师应确保学生在体验式学习过程中的安全，避免任何可能的风险和伤害。同时，也要关注学生的情感安全，让他们在轻松愉快的氛围中进行学习。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0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9473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制定明确的学习目标：在体验式学习之前，教师应明确学习目标，确保学生在体验过程中能够有目的地进行学习。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4961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9473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提供适当的指导：教师需要给予学生适当的指导，帮助他们理解体验的背景、目的和要求，以及如何从体验中学习。</a:t>
            </a:r>
            <a:endParaRPr altLang="en-US" dirty="0" sz="19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0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PART-04</a:t>
            </a:r>
            <a:endParaRPr altLang="en-US" lang="zh-CN"/>
          </a:p>
        </p:txBody>
      </p:sp>
      <p:sp>
        <p:nvSpPr>
          <p:cNvPr id="1049652" name="标题 3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4444"/>
          </a:bodyPr>
          <a:p>
            <a:r>
              <a:rPr altLang="en-US" lang="zh-CN"/>
              <a:t>小学教育中体验式学习的实施建议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1667"/>
          </a:bodyPr>
          <a:p>
            <a:r>
              <a:rPr altLang="en-US" lang="zh-CN"/>
              <a:t>提升教师的专业素养</a:t>
            </a:r>
            <a:endParaRPr altLang="en-US" lang="zh-CN"/>
          </a:p>
        </p:txBody>
      </p:sp>
      <p:sp>
        <p:nvSpPr>
          <p:cNvPr id="104969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鼓励教师参加学术研讨、课题研究等活动，提升教师的学术水平和研究能力。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定期开展教师培训，提高教师的教育教学能力。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加强教师之间的交流与合作，共同探讨体验式学习的教学方法和技巧。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建立完善的教师评价体系，对教师的教育教学工作进行科学、客观、全面的评价，激发教师的工作热情和创造力。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1667"/>
          </a:bodyPr>
          <a:p>
            <a:r>
              <a:rPr altLang="en-US" lang="zh-CN"/>
              <a:t>完善学校的教学设施</a:t>
            </a:r>
            <a:endParaRPr altLang="en-US" lang="zh-CN"/>
          </a:p>
        </p:txBody>
      </p:sp>
      <p:sp>
        <p:nvSpPr>
          <p:cNvPr id="104977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7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7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建设科学实验室，提供实验器材和设备，让学生亲自动手操作，增强实践能力。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7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8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配备多媒体教室，利用现代化教学手段，提高教学效果和学生学习兴趣。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8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8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建立图书馆或图书角，提供丰富多样的图书资料，引导学生养成阅读习惯。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9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9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完善体育设施，提供多样化的体育器材和运动场地，促进学生身心健康。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1667"/>
          </a:bodyPr>
          <a:p>
            <a:r>
              <a:rPr altLang="en-US" lang="zh-CN"/>
              <a:t>创新教育评价体系</a:t>
            </a:r>
            <a:endParaRPr altLang="en-US" lang="zh-CN"/>
          </a:p>
        </p:txBody>
      </p:sp>
      <p:sp>
        <p:nvSpPr>
          <p:cNvPr id="104983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3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建立多元评价标准，关注学生的综合素质和个性发展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4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4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引入过程性评价，关注学生的学习过程和进步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4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4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强化评价的激励功能，激发学生的积极性和创造力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5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5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促进评价方式的多样化，利用信息技术手段提高评价的准确性和效率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加强家校合作</a:t>
            </a:r>
            <a:endParaRPr altLang="en-US" lang="zh-CN"/>
          </a:p>
        </p:txBody>
      </p:sp>
      <p:sp>
        <p:nvSpPr>
          <p:cNvPr id="104989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建立定期沟通机制，让家长了解体验式学习方式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鼓励家长参与学校组织的体验式活动，增强亲子互动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开展家长教育培训，提高家长对体验式学习的认识和参与度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建立家校合作平台，共同推进体验式学习在小学教育中的应用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4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PART-05</a:t>
            </a:r>
            <a:endParaRPr altLang="en-US" lang="zh-CN"/>
          </a:p>
        </p:txBody>
      </p:sp>
      <p:sp>
        <p:nvSpPr>
          <p:cNvPr id="1049946" name="标题 3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4444"/>
          </a:bodyPr>
          <a:p>
            <a:r>
              <a:rPr altLang="en-US" lang="zh-CN"/>
              <a:t>小学教育中体验式学习的案例分析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1667"/>
          </a:bodyPr>
          <a:p>
            <a:r>
              <a:rPr altLang="en-US" lang="zh-CN"/>
              <a:t>成功案例介绍</a:t>
            </a:r>
            <a:endParaRPr altLang="en-US" lang="zh-CN"/>
          </a:p>
        </p:txBody>
      </p:sp>
      <p:sp>
        <p:nvSpPr>
          <p:cNvPr id="104999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9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9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案例名称：小学英语课堂中的角色扮演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0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0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案例描述：通过让学生扮演不同角色，在模拟场景中学习英语，提高口语表达和交流能力。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0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0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案例效果：学生参与度高，学习兴趣浓厚，英语成绩显著提高。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1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1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案例分析：角色扮演符合小学生身心发展特点，能够激发学习兴趣和创造力，有效促进语言知识的运用和表达能力的发展。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1667"/>
          </a:bodyPr>
          <a:p>
            <a:r>
              <a:rPr altLang="en-US" lang="zh-CN"/>
              <a:t>案例分析：成功的原因和经验</a:t>
            </a:r>
            <a:endParaRPr altLang="en-US" lang="zh-CN"/>
          </a:p>
        </p:txBody>
      </p:sp>
      <p:sp>
        <p:nvSpPr>
          <p:cNvPr id="105005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6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6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7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经验总结：教师需根据学生实际情况设计活动，及时给予反馈和指导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7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适用范围：适用于小学英语、语文等语言类学科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7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案例名称：小学英语课堂中的角色扮演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7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成功原因：学生积极参与，提高口语表达能力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1667"/>
          </a:bodyPr>
          <a:p>
            <a:r>
              <a:rPr altLang="en-US" lang="zh-CN"/>
              <a:t>对未来小学教育的启示</a:t>
            </a:r>
            <a:endParaRPr altLang="en-US" lang="zh-CN"/>
          </a:p>
        </p:txBody>
      </p:sp>
      <p:sp>
        <p:nvSpPr>
          <p:cNvPr id="105012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体验式学习有助于提高学生的学习兴趣和参与度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体验式学习能够培养学生的实践能力和创新思维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体验式学习有助于促进教师与学生之间的互动与合作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未来小学教育应注重体验式学习的应用与推广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6" name="标题 6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168" name="文本占位符 7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UNIT_CONTENT_GROUP_TYPE" val="contentchip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：稻小壳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SUBTYPE" val="b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6"/>
  <p:tag name="KSO_WM_UNIT_TEXT_FILL_TYPE" val="1"/>
  <p:tag name="KSO_WM_UNIT_CONTENT_GROUP_TYPE" val="contentchip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1"/>
  <p:tag name="KSO_WM_UNIT_LAYERLEVEL" val="1"/>
  <p:tag name="KSO_WM_TAG_VERSION" val="1.0"/>
  <p:tag name="KSO_WM_BEAUTIFY_FLAG" val="#wm#"/>
  <p:tag name="KSO_WM_SLIDE_CONTENT_AREA" val="{&quot;left&quot;:&quot;64.60551&quot;,&quot;top&quot;:&quot;122.9434&quot;,&quot;width&quot;:&quot;806.9443&quot;,&quot;height&quot;:&quot;334.4065&quot;}"/>
  <p:tag name="KSO_WM_UNIT_INDEX" val="1"/>
</p:tagLst>
</file>

<file path=ppt/tags/tag24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UNIT_PRESET_TEXT" val="PART-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  <p:tag name="KSO_WM_UNIT_CONTENT_GROUP_TYPE" val="contentchip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PRESET_TEXT" val="单击此处添加标题"/>
</p:tagLst>
</file>

<file path=ppt/tags/tag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PRESET_TEXT" val="单击此处添加标题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副标题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  <p:tag name="KSO_WM_UNIT_CONTENT_GROUP_TYPE" val="contentchip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  <p:tag name="KSO_WM_UNIT_CONTENT_GROUP_TYPE" val="contentchip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：稻小壳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SUBTYPE" val="b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59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59"/>
</p:tagLst>
</file>

<file path=ppt/tags/tag9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59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1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9_1*f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SUBTYPE" val="b"/>
  <p:tag name="KSO_WM_UNIT_PRESET_TEXT" val="汇报人：WPS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59_1*b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6"/>
  <p:tag name="KSO_WM_UNIT_TEXT_FILL_TYPE" val="1"/>
  <p:tag name="KSO_WM_UNIT_CONTENT_GROUP_TYPE" val="contentchip"/>
  <p:tag name="KSO_WM_UNIT_PRESET_TEXT" val="WPS,a click to unlimited possibilities"/>
</p:tagLst>
</file>

<file path=ppt/tags/tag101.xml><?xml version="1.0" encoding="utf-8"?>
<p:tagLst xmlns:p="http://schemas.openxmlformats.org/presentationml/2006/main">
  <p:tag name="KSO_WM_SLIDE_ID" val="custom20230259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59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115.4&quot;,&quot;top&quot;:&quot;72.4&quot;,&quot;width&quot;:&quot;732.2&quot;,&quot;height&quot;:&quot;358&quot;}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5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DIAGRAM_GROUP_CODE" val="l1-1"/>
  <p:tag name="KSO_WM_UNIT_PRESET_TEXT" val="CONTENT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59_5*l_h_i*1_1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59_5*l_h_a*1_1_1"/>
  <p:tag name="KSO_WM_DIAGRAM_VERSION" val="3"/>
  <p:tag name="KSO_WM_UNIT_PRESET_TEXT" val="目录标题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9_5*l_h_i*1_1_2"/>
  <p:tag name="KSO_WM_TEMPLATE_CATEGORY" val="custom"/>
  <p:tag name="KSO_WM_TEMPLATE_INDEX" val="20230259"/>
  <p:tag name="KSO_WM_UNIT_LAYERLEVEL" val="1_1_1"/>
  <p:tag name="KSO_WM_TAG_VERSION" val="1.0"/>
  <p:tag name="KSO_WM_DIAGRAM_GROUP_CODE" val="l1-1"/>
  <p:tag name="KSO_WM_UNIT_TYPE" val="l_h_i"/>
  <p:tag name="KSO_WM_UNIT_INDEX" val="1_1_2"/>
  <p:tag name="KSO_WM_DIAGRAM_VERSION" val="3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59_5*l_h_i*1_2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59_5*l_h_a*1_2_1"/>
  <p:tag name="KSO_WM_DIAGRAM_VERSION" val="3"/>
  <p:tag name="KSO_WM_UNIT_PRESET_TEXT" val="目录标题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9_5*l_h_i*1_2_2"/>
  <p:tag name="KSO_WM_TEMPLATE_CATEGORY" val="custom"/>
  <p:tag name="KSO_WM_TEMPLATE_INDEX" val="20230259"/>
  <p:tag name="KSO_WM_UNIT_LAYERLEVEL" val="1_1_1"/>
  <p:tag name="KSO_WM_TAG_VERSION" val="1.0"/>
  <p:tag name="KSO_WM_DIAGRAM_GROUP_CODE" val="l1-1"/>
  <p:tag name="KSO_WM_UNIT_TYPE" val="l_h_i"/>
  <p:tag name="KSO_WM_UNIT_INDEX" val="1_2_2"/>
  <p:tag name="KSO_WM_DIAGRAM_VERSION" val="3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59_5*l_h_i*1_3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59_5*l_h_a*1_3_1"/>
  <p:tag name="KSO_WM_DIAGRAM_VERSION" val="3"/>
  <p:tag name="KSO_WM_UNIT_PRESET_TEXT" val="目录标题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9_5*l_h_i*1_3_2"/>
  <p:tag name="KSO_WM_TEMPLATE_CATEGORY" val="custom"/>
  <p:tag name="KSO_WM_TEMPLATE_INDEX" val="20230259"/>
  <p:tag name="KSO_WM_UNIT_LAYERLEVEL" val="1_1_1"/>
  <p:tag name="KSO_WM_TAG_VERSION" val="1.0"/>
  <p:tag name="KSO_WM_DIAGRAM_GROUP_CODE" val="l1-1"/>
  <p:tag name="KSO_WM_UNIT_TYPE" val="l_h_i"/>
  <p:tag name="KSO_WM_UNIT_INDEX" val="1_3_2"/>
  <p:tag name="KSO_WM_DIAGRAM_VERSION" val="3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59_5*l_h_i*1_4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59_5*l_h_a*1_4_1"/>
  <p:tag name="KSO_WM_DIAGRAM_VERSION" val="3"/>
  <p:tag name="KSO_WM_UNIT_PRESET_TEXT" val="目录标题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9_5*l_h_i*1_4_2"/>
  <p:tag name="KSO_WM_TEMPLATE_CATEGORY" val="custom"/>
  <p:tag name="KSO_WM_TEMPLATE_INDEX" val="20230259"/>
  <p:tag name="KSO_WM_UNIT_LAYERLEVEL" val="1_1_1"/>
  <p:tag name="KSO_WM_TAG_VERSION" val="1.0"/>
  <p:tag name="KSO_WM_DIAGRAM_GROUP_CODE" val="l1-1"/>
  <p:tag name="KSO_WM_UNIT_TYPE" val="l_h_i"/>
  <p:tag name="KSO_WM_UNIT_INDEX" val="1_4_2"/>
  <p:tag name="KSO_WM_DIAGRAM_VERSION" val="3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59_5*l_h_i*1_5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59_5*l_h_a*1_5_1"/>
  <p:tag name="KSO_WM_DIAGRAM_VERSION" val="3"/>
  <p:tag name="KSO_WM_UNIT_PRESET_TEXT" val="目录标题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9_5*l_h_i*1_5_2"/>
  <p:tag name="KSO_WM_TEMPLATE_CATEGORY" val="custom"/>
  <p:tag name="KSO_WM_TEMPLATE_INDEX" val="20230259"/>
  <p:tag name="KSO_WM_UNIT_LAYERLEVEL" val="1_1_1"/>
  <p:tag name="KSO_WM_TAG_VERSION" val="1.0"/>
  <p:tag name="KSO_WM_DIAGRAM_GROUP_CODE" val="l1-1"/>
  <p:tag name="KSO_WM_UNIT_TYPE" val="l_h_i"/>
  <p:tag name="KSO_WM_UNIT_INDEX" val="1_5_2"/>
  <p:tag name="KSO_WM_DIAGRAM_VERSION" val="3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SLIDE_ID" val="custom20230259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59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9_7*e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PART-01"/>
</p:tagLst>
</file>

<file path=ppt/tags/tag1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7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1.xml><?xml version="1.0" encoding="utf-8"?>
<p:tagLst xmlns:p="http://schemas.openxmlformats.org/presentationml/2006/main">
  <p:tag name="KSO_WM_SLIDE_ID" val="custom2023025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9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7.35&quot;,&quot;top&quot;:&quot;152.65&quot;,&quot;width&quot;:&quot;731.15&quot;,&quot;height&quot;:&quot;223.6&quot;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9_7*e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PART-02"/>
</p:tagLst>
</file>

<file path=ppt/tags/tag1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7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81.xml><?xml version="1.0" encoding="utf-8"?>
<p:tagLst xmlns:p="http://schemas.openxmlformats.org/presentationml/2006/main">
  <p:tag name="KSO_WM_SLIDE_ID" val="custom2023025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9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7.35&quot;,&quot;top&quot;:&quot;152.65&quot;,&quot;width&quot;:&quot;731.15&quot;,&quot;height&quot;:&quot;223.6&quot;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9_7*e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PART-03"/>
</p:tagLst>
</file>

<file path=ppt/tags/tag2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7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28.xml><?xml version="1.0" encoding="utf-8"?>
<p:tagLst xmlns:p="http://schemas.openxmlformats.org/presentationml/2006/main">
  <p:tag name="KSO_WM_SLIDE_ID" val="custom2023025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9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7.35&quot;,&quot;top&quot;:&quot;152.65&quot;,&quot;width&quot;:&quot;731.15&quot;,&quot;height&quot;:&quot;223.6&quot;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9_7*e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PART-04"/>
</p:tagLst>
</file>

<file path=ppt/tags/tag2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7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63.xml><?xml version="1.0" encoding="utf-8"?>
<p:tagLst xmlns:p="http://schemas.openxmlformats.org/presentationml/2006/main">
  <p:tag name="KSO_WM_SLIDE_ID" val="custom2023025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9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7.35&quot;,&quot;top&quot;:&quot;152.65&quot;,&quot;width&quot;:&quot;731.15&quot;,&quot;height&quot;:&quot;223.6&quot;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9_7*e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PART-05"/>
</p:tagLst>
</file>

<file path=ppt/tags/tag3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7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10.xml><?xml version="1.0" encoding="utf-8"?>
<p:tagLst xmlns:p="http://schemas.openxmlformats.org/presentationml/2006/main">
  <p:tag name="KSO_WM_SLIDE_ID" val="custom2023025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9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7.35&quot;,&quot;top&quot;:&quot;152.65&quot;,&quot;width&quot;:&quot;731.15&quot;,&quot;height&quot;:&quot;223.6&quot;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9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9_9*f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SUBTYPE" val="b"/>
  <p:tag name="KSO_WM_UNIT_PRESET_TEXT" val="汇报人：WPS"/>
</p:tagLst>
</file>

<file path=ppt/tags/tag341.xml><?xml version="1.0" encoding="utf-8"?>
<p:tagLst xmlns:p="http://schemas.openxmlformats.org/presentationml/2006/main">
  <p:tag name="KSO_WM_SLIDE_ID" val="custom20230259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59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115.4&quot;,&quot;top&quot;:&quot;60.95&quot;,&quot;width&quot;:&quot;732.2&quot;,&quot;height&quot;:&quot;372.4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7">
      <a:dk1>
        <a:sysClr lastClr="000000" val="windowText"/>
      </a:dk1>
      <a:lt1>
        <a:sysClr lastClr="FFFFFF" val="window"/>
      </a:lt1>
      <a:dk2>
        <a:srgbClr val="283B19"/>
      </a:dk2>
      <a:lt2>
        <a:srgbClr val="E3EDE4"/>
      </a:lt2>
      <a:accent1>
        <a:srgbClr val="548235"/>
      </a:accent1>
      <a:accent2>
        <a:srgbClr val="507952"/>
      </a:accent2>
      <a:accent3>
        <a:srgbClr val="4C706E"/>
      </a:accent3>
      <a:accent4>
        <a:srgbClr val="48688B"/>
      </a:accent4>
      <a:accent5>
        <a:srgbClr val="445FA7"/>
      </a:accent5>
      <a:accent6>
        <a:srgbClr val="4056C4"/>
      </a:accent6>
      <a:hlink>
        <a:srgbClr val="0563C1"/>
      </a:hlink>
      <a:folHlink>
        <a:srgbClr val="954F72"/>
      </a:folHlink>
    </a:clrScheme>
    <a:fontScheme name="自定义 21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2024-01-05T08:25:33Z</dcterms:created>
  <dcterms:modified xsi:type="dcterms:W3CDTF">2024-01-05T08:25:33Z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bcdfe55f7e4a4ed385148662fc317ca7_21</vt:lpwstr>
  </property>
</Properties>
</file>