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  <p:sldId id="322" r:id="rId16"/>
    <p:sldId id="325" r:id="rId17"/>
    <p:sldId id="328" r:id="rId18"/>
    <p:sldId id="331" r:id="rId19"/>
    <p:sldId id="334" r:id="rId20"/>
    <p:sldId id="337" r:id="rId21"/>
    <p:sldId id="340" r:id="rId22"/>
    <p:sldId id="343" r:id="rId23"/>
    <p:sldId id="346" r:id="rId24"/>
    <p:sldId id="349" r:id="rId25"/>
    <p:sldId id="352" r:id="rId26"/>
    <p:sldId id="355" r:id="rId27"/>
    <p:sldId id="358" r:id="rId28"/>
    <p:sldId id="361" r:id="rId29"/>
    <p:sldId id="364" r:id="rId30"/>
    <p:sldId id="367" r:id="rId31"/>
    <p:sldId id="370" r:id="rId32"/>
    <p:sldId id="373" r:id="rId33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3"/>
        <p:guide pos="383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tags" Target="tags/tag38.xml" /><Relationship Id="rId35" Type="http://schemas.openxmlformats.org/officeDocument/2006/relationships/presProps" Target="presProps.xml" /><Relationship Id="rId36" Type="http://schemas.openxmlformats.org/officeDocument/2006/relationships/viewProps" Target="viewProps.xml" /><Relationship Id="rId37" Type="http://schemas.openxmlformats.org/officeDocument/2006/relationships/theme" Target="theme/theme1.xml" /><Relationship Id="rId38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tags" Target="../tags/tag9.xml" /><Relationship Id="rId4" Type="http://schemas.openxmlformats.org/officeDocument/2006/relationships/tags" Target="../tags/tag1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Relationship Id="rId3" Type="http://schemas.openxmlformats.org/officeDocument/2006/relationships/tags" Target="../tags/tag1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Relationship Id="rId3" Type="http://schemas.openxmlformats.org/officeDocument/2006/relationships/tags" Target="../tags/tag1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0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1.xml" /><Relationship Id="rId3" Type="http://schemas.openxmlformats.org/officeDocument/2006/relationships/tags" Target="../tags/tag22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4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5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6.xml" /><Relationship Id="rId4" Type="http://schemas.openxmlformats.org/officeDocument/2006/relationships/tags" Target="../tags/tag27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8.xml" /><Relationship Id="rId3" Type="http://schemas.openxmlformats.org/officeDocument/2006/relationships/tags" Target="../tags/tag29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0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1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2.xml" /><Relationship Id="rId3" Type="http://schemas.openxmlformats.org/officeDocument/2006/relationships/tags" Target="../tags/tag33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4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5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6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7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2452370" y="289242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496310" y="289623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考点解读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452370" y="370522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02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2452370" y="4565650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03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2452370" y="5515610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04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429635" y="368236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考点梳理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429635" y="4514850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真题剖析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496310" y="5483860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实战提分</a:t>
            </a:r>
          </a:p>
        </p:txBody>
      </p:sp>
      <p:sp>
        <p:nvSpPr>
          <p:cNvPr id="2" name="矩形 1"/>
          <p:cNvSpPr/>
          <p:nvPr/>
        </p:nvSpPr>
        <p:spPr>
          <a:xfrm>
            <a:off x="991235" y="732790"/>
            <a:ext cx="9123680" cy="179387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 fontAlgn="auto">
              <a:lnSpc>
                <a:spcPct val="100000"/>
              </a:lnSpc>
            </a:pPr>
            <a:r>
              <a:rPr lang="zh-CN" altLang="en-US" sz="4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七年级上册  </a:t>
            </a:r>
            <a:r>
              <a:rPr lang="zh-CN" altLang="en-US" sz="400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第一单元</a:t>
            </a:r>
          </a:p>
          <a:p>
            <a:pPr algn="ctr" fontAlgn="auto">
              <a:lnSpc>
                <a:spcPct val="100000"/>
              </a:lnSpc>
            </a:pPr>
            <a:r>
              <a:rPr lang="zh-CN" altLang="en-US" sz="4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史前时期：中国境内早期人类与</a:t>
            </a:r>
          </a:p>
          <a:p>
            <a:pPr algn="ctr" fontAlgn="auto">
              <a:lnSpc>
                <a:spcPct val="100000"/>
              </a:lnSpc>
            </a:pPr>
            <a:r>
              <a:rPr lang="zh-CN" altLang="en-US" sz="4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文明的起源</a:t>
            </a:r>
          </a:p>
        </p:txBody>
      </p:sp>
      <p:sp>
        <p:nvSpPr>
          <p:cNvPr id="8" name="矩形 7"/>
          <p:cNvSpPr/>
          <p:nvPr/>
        </p:nvSpPr>
        <p:spPr>
          <a:xfrm>
            <a:off x="3260090" y="548322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336925" y="372427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336925" y="456311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336925" y="287845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01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/>
              <a:t>考点解读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25" y="1649730"/>
            <a:ext cx="11036300" cy="44138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315" y="578485"/>
            <a:ext cx="3011805" cy="92011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02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/>
              <a:t>考点梳理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文本框 115"/>
          <p:cNvSpPr txBox="1"/>
          <p:nvPr/>
        </p:nvSpPr>
        <p:spPr>
          <a:xfrm>
            <a:off x="597535" y="299720"/>
            <a:ext cx="11167110" cy="31076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L="0" indent="0" algn="ctr" fontAlgn="auto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第1课 中国境内早期人类代表——北京人</a:t>
            </a:r>
            <a:endParaRPr lang="zh-CN" altLang="en-US" sz="2800">
              <a:solidFill>
                <a:srgbClr val="00AEEF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fontAlgn="auto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考点一 北京人</a:t>
            </a:r>
            <a:r>
              <a:rPr lang="en-US" altLang="zh-CN" sz="28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fontAlgn="auto"/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遗址地点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 ____________________</a:t>
            </a:r>
            <a:r>
              <a:rPr lang="en-US" altLang="zh-CN" sz="280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fontAlgn="auto"/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特征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 </a:t>
            </a:r>
          </a:p>
          <a:p>
            <a:pPr marL="0" indent="0" algn="just" fontAlgn="auto"/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fontAlgn="auto"/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fontAlgn="auto"/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北京人发现的意义 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529080" y="6590030"/>
            <a:ext cx="7080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2892425" y="1151890"/>
            <a:ext cx="3738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北京西南周口店龙骨山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772920" y="1588135"/>
            <a:ext cx="1002030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体貌向现代人进化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能够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;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会制作简单石器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使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猎取动物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采集野果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结成群体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共同劳动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学会了使用天然火。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__________________________________ </a:t>
            </a:r>
          </a:p>
          <a:p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29895" y="3407410"/>
            <a:ext cx="1176210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L="0" indent="0" algn="just" fontAlgn="auto"/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(1)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北京人是世界上最重要的原始人类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之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一 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 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它的发现对于研究古人类进</a:t>
            </a:r>
          </a:p>
          <a:p>
            <a:pPr marL="0" indent="0" algn="just" fontAlgn="auto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化的历史具有重要的意义。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fontAlgn="auto"/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(2) 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周口店北京人遗址是迄今所知世界上内涵最丰富、材料最齐全的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</a:t>
            </a:r>
          </a:p>
          <a:p>
            <a:pPr marL="0" indent="0" algn="just" fontAlgn="auto"/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遗址之一。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fontAlgn="auto"/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(3)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通过北京人的研究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可以发现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向现代人类演进和发展变化的</a:t>
            </a:r>
          </a:p>
          <a:p>
            <a:pPr marL="0" indent="0" algn="just" fontAlgn="auto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规律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为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的研究提供了可靠的证据。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08625" y="1592580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直立行走</a:t>
            </a:r>
            <a:endParaRPr lang="en-US" altLang="zh-CN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91970" y="1975485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打制石器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69030" y="2379345"/>
            <a:ext cx="6228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(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学会用火是人类进化史上的里程碑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)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en-US" altLang="zh-CN" sz="28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7535" y="4635500"/>
            <a:ext cx="1281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L="0" indent="0" algn="just" fontAlgn="auto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直立人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508625" y="5038090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早期猿人</a:t>
            </a:r>
            <a:endParaRPr lang="zh-CN" altLang="en-US" sz="28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91970" y="5450840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人类起源</a:t>
            </a:r>
            <a:endParaRPr lang="en-US" altLang="zh-CN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6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" grpId="1"/>
      <p:bldP spid="2" grpId="2"/>
      <p:bldP spid="4" grpId="3"/>
      <p:bldP spid="5" grpId="4"/>
      <p:bldP spid="6" grpId="5"/>
      <p:bldP spid="8" grpId="6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文本框 115"/>
          <p:cNvSpPr txBox="1"/>
          <p:nvPr/>
        </p:nvSpPr>
        <p:spPr>
          <a:xfrm>
            <a:off x="512445" y="434340"/>
            <a:ext cx="11167110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L="0" indent="0" algn="ctr" fontAlgn="auto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第1课 中国境内早期人类代表——北京人</a:t>
            </a:r>
            <a:endParaRPr lang="zh-CN" altLang="en-US" sz="2800" b="1">
              <a:solidFill>
                <a:schemeClr val="tx1"/>
              </a:solidFill>
              <a:highlight>
                <a:srgbClr val="FFFF00"/>
              </a:highligh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fontAlgn="auto"/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fontAlgn="auto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考点二   山顶洞人</a:t>
            </a:r>
          </a:p>
          <a:p>
            <a:pPr marL="0" indent="0" algn="just" fontAlgn="auto"/>
            <a:r>
              <a:rPr lang="zh-CN" altLang="en-US" sz="2800" b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1.遗址地点: </a:t>
            </a:r>
            <a:r>
              <a:rPr lang="en-US" altLang="zh-CN" sz="2800" b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__________________</a:t>
            </a:r>
          </a:p>
          <a:p>
            <a:pPr marL="0" indent="0" algn="just" fontAlgn="auto"/>
            <a:r>
              <a:rPr lang="zh-CN" altLang="en-US" sz="2800" b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2.生产生活: </a:t>
            </a:r>
            <a:endParaRPr lang="zh-CN" altLang="en-US" sz="2800" b="0">
              <a:solidFill>
                <a:srgbClr val="00AEEF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fontAlgn="auto"/>
            <a:endParaRPr lang="zh-CN" altLang="en-US" sz="2800" b="0">
              <a:solidFill>
                <a:srgbClr val="00AEEF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fontAlgn="auto"/>
            <a:endParaRPr lang="zh-CN" altLang="en-US" sz="2800" b="0">
              <a:solidFill>
                <a:srgbClr val="00AEEF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fontAlgn="auto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考点三   化石对于研究早期人类起到的作用</a:t>
            </a:r>
          </a:p>
          <a:p>
            <a:pPr marL="0" indent="0" algn="just" fontAlgn="auto"/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endParaRPr lang="zh-CN" altLang="en-US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529080" y="6590030"/>
            <a:ext cx="7080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2902585" y="1668780"/>
            <a:ext cx="3383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周口店龙骨山顶部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2800" b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55570" y="2190750"/>
            <a:ext cx="933069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L="0" indent="0" algn="just" fontAlgn="auto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掌握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技术,懂得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,会缝制衣服,有爱美意识。</a:t>
            </a:r>
            <a:endParaRPr lang="zh-CN" altLang="en-US" sz="2800" b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10945" y="3881755"/>
            <a:ext cx="6405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_____是研究远古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人类历史的重要证据。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33445" y="2157730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磨光和钻孔</a:t>
            </a:r>
            <a:endParaRPr lang="zh-CN" altLang="en-US" sz="2800" b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78650" y="2157730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人工取火</a:t>
            </a:r>
            <a:endParaRPr lang="zh-CN" altLang="en-US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10945" y="3881755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化石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1"/>
      <p:bldP spid="6" grpId="2"/>
      <p:bldP spid="8" grpId="3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文本框 115"/>
          <p:cNvSpPr txBox="1"/>
          <p:nvPr/>
        </p:nvSpPr>
        <p:spPr>
          <a:xfrm>
            <a:off x="801370" y="504825"/>
            <a:ext cx="11254105" cy="14814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indent="0" algn="ctr" fontAlgn="auto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第 2 课  原始农耕生活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indent="0" algn="just" fontAlgn="auto">
              <a:lnSpc>
                <a:spcPct val="80000"/>
              </a:lnSpc>
            </a:pPr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考点一 半坡居民、河姆渡人的生产生活概况</a:t>
            </a:r>
          </a:p>
          <a:p>
            <a:pPr indent="0" algn="just" fontAlgn="auto">
              <a:lnSpc>
                <a:spcPct val="80000"/>
              </a:lnSpc>
            </a:pPr>
            <a:r>
              <a:rPr lang="zh-CN" altLang="en-US" sz="240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(注:使用磨制石器的时代称为新石器时代)</a:t>
            </a:r>
          </a:p>
          <a:p>
            <a:pPr indent="0" algn="just" fontAlgn="auto"/>
            <a:endParaRPr lang="zh-CN" altLang="en-US" sz="2400">
              <a:solidFill>
                <a:srgbClr val="0070C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28955" y="1845310"/>
            <a:ext cx="11456670" cy="2657475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697865" y="4884420"/>
            <a:ext cx="11357610" cy="10750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L="0" indent="0" algn="just" fontAlgn="auto">
              <a:lnSpc>
                <a:spcPct val="80000"/>
              </a:lnSpc>
            </a:pPr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考点二  原始农业兴起和发展的标志</a:t>
            </a:r>
          </a:p>
          <a:p>
            <a:pPr marL="0" indent="0" algn="just" fontAlgn="auto">
              <a:lnSpc>
                <a:spcPct val="80000"/>
              </a:lnSpc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800" b="0" kern="400">
                <a:solidFill>
                  <a:srgbClr val="FF0000"/>
                </a:solidFill>
                <a:uFill>
                  <a:solidFill>
                    <a:srgbClr val="00AEEF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
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520190" y="5161280"/>
            <a:ext cx="91509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农作物种植 、家畜饲养的出现 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 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聚落 、磨制石器的发展。</a:t>
            </a:r>
            <a:endParaRPr lang="zh-CN" altLang="en-US" sz="2800" b="0" kern="4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021455" y="421640"/>
            <a:ext cx="358394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第 3 课  远古的传说</a:t>
            </a:r>
            <a:endParaRPr lang="zh-CN" altLang="en-US" sz="2800" b="1">
              <a:solidFill>
                <a:schemeClr val="tx1"/>
              </a:solidFill>
              <a:highlight>
                <a:srgbClr val="FFFF00"/>
              </a:highligh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307975" y="1013460"/>
            <a:ext cx="11556365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L="0" indent="0" algn="just" fontAlgn="auto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考点一  炎黄联盟</a:t>
            </a:r>
          </a:p>
          <a:p>
            <a:pPr marL="0" indent="0" algn="just" fontAlgn="auto"/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2800" b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阪泉之战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 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fontAlgn="auto"/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2800" b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华夏族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 </a:t>
            </a:r>
          </a:p>
          <a:p>
            <a:pPr marL="0" indent="0" algn="just" fontAlgn="auto"/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fontAlgn="auto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二、传说中炎帝和黄帝的发明</a:t>
            </a:r>
          </a:p>
          <a:p>
            <a:pPr marL="0" indent="0" algn="just" fontAlgn="auto"/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炎帝的发明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生产方面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):  </a:t>
            </a:r>
          </a:p>
          <a:p>
            <a:pPr marL="0" indent="0" algn="just" fontAlgn="auto"/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fontAlgn="auto"/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fontAlgn="auto"/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黄帝的发明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生活方面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):  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380615" y="1463675"/>
            <a:ext cx="2849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形成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2800" b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06270" y="1855470"/>
            <a:ext cx="1008951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黄帝的部落联盟逐渐形成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炎帝和黄帝被尊崇为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</a:t>
            </a:r>
          </a:p>
          <a:p>
            <a:pPr algn="l"/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海内外华人以“炎黄子孙”自称。</a:t>
            </a:r>
            <a:endParaRPr lang="zh-CN" altLang="en-US" sz="2800">
              <a:solidFill>
                <a:srgbClr val="00AEEF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528185" y="3138170"/>
            <a:ext cx="746760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L="0" indent="0" algn="just" fontAlgn="auto"/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①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教民垦耕种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制作生产工具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种植五谷蔬菜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;</a:t>
            </a:r>
          </a:p>
          <a:p>
            <a:pPr marL="0" indent="0" algn="just" fontAlgn="auto"/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②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制作陶器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发明纺织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教民煮盐通商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; ③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制作</a:t>
            </a:r>
          </a:p>
          <a:p>
            <a:pPr marL="0" indent="0" algn="just" fontAlgn="auto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乐器琴瑟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具有最早的天文和历法知识。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528185" y="4438015"/>
            <a:ext cx="746823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①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建造宫室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,②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制作衣裳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挖掘水井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; ③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制造</a:t>
            </a:r>
          </a:p>
          <a:p>
            <a:pPr algn="l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船只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会炼铜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;④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发明弓箭和指南车。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42945" y="1463675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炎黄联盟</a:t>
            </a:r>
            <a:endParaRPr lang="zh-CN" altLang="en-US" sz="2800" b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14390" y="1779905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华夏族</a:t>
            </a:r>
            <a:endParaRPr lang="zh-CN" altLang="en-US" sz="2800">
              <a:solidFill>
                <a:srgbClr val="00AEEF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390505" y="1779905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人文初祖</a:t>
            </a:r>
            <a:endParaRPr lang="zh-CN" altLang="en-US" sz="2800">
              <a:solidFill>
                <a:srgbClr val="00AEEF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03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/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/>
        </p:nvSpPr>
        <p:spPr>
          <a:xfrm>
            <a:off x="590550" y="1366520"/>
            <a:ext cx="10990580" cy="18148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indent="0" algn="just" fontAlgn="auto"/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(2019·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桂林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炎帝是中国神话传说中远古时代的神奇人物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,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相传他教会人们种植五谷 、改进农具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我们也称他为 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       )A.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伏羲氏        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神农氏           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有巢氏    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D. 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轩辕氏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r>
              <a:rPr lang="zh-CN" altLang="en-US" sz="2800" b="0">
                <a:solidFill>
                  <a:srgbClr val="00AEE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
</a:t>
            </a: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0550" y="3690620"/>
            <a:ext cx="11176635" cy="18148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L="0" indent="0" algn="just" fontAlgn="auto"/>
            <a:r>
              <a:rPr lang="zh-CN" altLang="en-US" sz="2800" b="0">
                <a:solidFill>
                  <a:srgbClr val="00AEE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【解析】</a:t>
            </a:r>
            <a:r>
              <a:rPr lang="zh-CN" altLang="en-US" sz="2800" b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根据所学知识可知,炎帝教人们开垦耕种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,</a:t>
            </a:r>
            <a:r>
              <a:rPr lang="zh-CN" altLang="en-US" sz="2800" b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种植五谷和蔬菜;  还制作陶器,制作乐器琴瑟,发明纺织,会煮盐;教人们通商交换</a:t>
            </a:r>
            <a:r>
              <a:rPr lang="zh-CN" altLang="en-US" sz="280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r>
              <a:rPr lang="zh-CN" altLang="en-US" sz="2800" b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他还是农业和医药的发明者,尝遍百草,教人医疗与农耕,我们也称他为神农氏。</a:t>
            </a:r>
            <a:r>
              <a:rPr lang="zh-CN" altLang="en-US" sz="280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故正确答案为B。</a:t>
            </a:r>
            <a:endParaRPr lang="zh-CN" altLang="en-US" sz="2800">
              <a:solidFill>
                <a:schemeClr val="accent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93870" y="504190"/>
            <a:ext cx="358394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第 3 课  远古的传说</a:t>
            </a:r>
            <a:endParaRPr lang="zh-CN" altLang="en-US" sz="2800" b="1">
              <a:solidFill>
                <a:schemeClr val="tx1"/>
              </a:solidFill>
              <a:highlight>
                <a:srgbClr val="FFFF00"/>
              </a:highligh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384540" y="1649095"/>
            <a:ext cx="4622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 fontAlgn="auto"/>
            <a:r>
              <a:rPr lang="zh-CN" altLang="en-US" sz="4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B</a:t>
            </a:r>
            <a:endParaRPr lang="zh-CN" altLang="en-US" sz="44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04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/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/>
        </p:nvSpPr>
        <p:spPr>
          <a:xfrm>
            <a:off x="356870" y="1461135"/>
            <a:ext cx="11266805" cy="1383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indent="0" algn="just" fontAlgn="auto"/>
            <a:r>
              <a:rPr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“北京人是世界上最重要的原始人类之一”。研究“北京人”的直接证据是</a:t>
            </a:r>
            <a:r>
              <a:rPr 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   )</a:t>
            </a:r>
            <a:endParaRPr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algn="just" fontAlgn="auto"/>
            <a:r>
              <a:rPr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A.神话传说     B.化石遗迹     C.口述史料        D.史书记载</a:t>
            </a:r>
            <a:endParaRPr lang="zh-CN" altLang="en-US" sz="3200" b="0">
              <a:solidFill>
                <a:srgbClr val="00AEEF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97985" y="569595"/>
            <a:ext cx="358394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第 1 课  远古的传说</a:t>
            </a:r>
            <a:endParaRPr lang="zh-CN" altLang="en-US" sz="2800" b="1">
              <a:solidFill>
                <a:schemeClr val="tx1"/>
              </a:solidFill>
              <a:highlight>
                <a:srgbClr val="FFFF00"/>
              </a:highligh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50010" y="1656715"/>
            <a:ext cx="4622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 fontAlgn="auto"/>
            <a:r>
              <a:rPr lang="zh-CN" altLang="en-US" sz="4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</a:t>
            </a:r>
            <a:endParaRPr lang="zh-CN" altLang="en-US" sz="44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/>
        </p:nvSpPr>
        <p:spPr>
          <a:xfrm>
            <a:off x="635000" y="1068705"/>
            <a:ext cx="11196320" cy="1383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indent="0" algn="just" fontAlgn="auto"/>
            <a:r>
              <a:rPr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下列考古遗址、遗迹见证了我国长江流域以河姆渡人为代表的原始农业发展状况。根据以下考古发现，可得出原始农耕文明具有的特征是</a:t>
            </a:r>
            <a:r>
              <a:rPr 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    )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125595" y="464820"/>
            <a:ext cx="394144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第 2 课  原始农耕生活</a:t>
            </a:r>
            <a:endParaRPr lang="zh-CN" altLang="en-US" sz="2800" b="1">
              <a:solidFill>
                <a:schemeClr val="tx1"/>
              </a:solidFill>
              <a:highlight>
                <a:srgbClr val="FFFF00"/>
              </a:highligh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95045" y="1871345"/>
            <a:ext cx="4622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 fontAlgn="auto"/>
            <a:r>
              <a:rPr lang="zh-CN" altLang="en-US" sz="4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</a:t>
            </a:r>
            <a:endParaRPr lang="zh-CN" altLang="en-US" sz="44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6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5" b="-1877"/>
          <a:stretch>
            <a:fillRect/>
          </a:stretch>
        </p:blipFill>
        <p:spPr>
          <a:xfrm>
            <a:off x="2244725" y="2534285"/>
            <a:ext cx="7313930" cy="13836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522605" y="3999865"/>
            <a:ext cx="11146790" cy="1383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L="0" indent="0" algn="l"/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开始过定居生活                        </a:t>
            </a:r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②</a:t>
            </a: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出现农作物的种植</a:t>
            </a:r>
          </a:p>
          <a:p>
            <a:pPr marL="0" indent="0" algn="l"/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使用磨制石器                            </a:t>
            </a:r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</a:t>
            </a: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家畜饲养业的出现</a:t>
            </a:r>
          </a:p>
          <a:p>
            <a:pPr marL="0" indent="0" algn="l"/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A.①②③          B.②③④          C.①③④        D.①②④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2452370" y="289242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496310" y="289623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考点解读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452370" y="370522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02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2452370" y="4565650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03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2452370" y="5515610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04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429635" y="368236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考点梳理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429635" y="4514850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真题剖析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496310" y="5483860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实战提分</a:t>
            </a:r>
          </a:p>
        </p:txBody>
      </p:sp>
      <p:sp>
        <p:nvSpPr>
          <p:cNvPr id="2" name="矩形 1"/>
          <p:cNvSpPr/>
          <p:nvPr/>
        </p:nvSpPr>
        <p:spPr>
          <a:xfrm>
            <a:off x="775335" y="732790"/>
            <a:ext cx="9123680" cy="179387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 fontAlgn="auto">
              <a:lnSpc>
                <a:spcPct val="100000"/>
              </a:lnSpc>
            </a:pPr>
            <a:r>
              <a:rPr lang="zh-CN" altLang="en-US" sz="4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七年级上册  </a:t>
            </a:r>
            <a:r>
              <a:rPr lang="zh-CN" altLang="en-US" sz="400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第二单元</a:t>
            </a:r>
          </a:p>
          <a:p>
            <a:pPr algn="ctr" fontAlgn="auto">
              <a:lnSpc>
                <a:spcPct val="100000"/>
              </a:lnSpc>
            </a:pPr>
            <a:r>
              <a:rPr lang="zh-CN" altLang="en-US" sz="4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夏商周时期：早期国家与社会变革</a:t>
            </a:r>
          </a:p>
        </p:txBody>
      </p:sp>
      <p:sp>
        <p:nvSpPr>
          <p:cNvPr id="8" name="矩形 7"/>
          <p:cNvSpPr/>
          <p:nvPr/>
        </p:nvSpPr>
        <p:spPr>
          <a:xfrm>
            <a:off x="3260090" y="548322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336925" y="372427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336925" y="456311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336925" y="287845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01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/>
              <a:t>考点解读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矩形 12"/>
          <p:cNvSpPr/>
          <p:nvPr/>
        </p:nvSpPr>
        <p:spPr>
          <a:xfrm>
            <a:off x="716840" y="798872"/>
            <a:ext cx="3886200" cy="64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lvl="0" algn="l">
              <a:buClrTx/>
              <a:buSzTx/>
              <a:buFontTx/>
              <a:defRPr/>
            </a:pPr>
            <a:r>
              <a:rPr lang="zh-CN" altLang="en-US" sz="3600" b="1" kern="1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字魂63号-泡泡体" panose="00000500000000000000" charset="-122"/>
                <a:ea typeface="字魂63号-泡泡体" panose="00000500000000000000" charset="-122"/>
                <a:cs typeface="Times New Roman" panose="02020603050405020304" pitchFamily="18" charset="0"/>
                <a:sym typeface="+mn-ea"/>
              </a:rPr>
              <a:t>单元时间轴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682750"/>
            <a:ext cx="10972800" cy="313182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02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/>
              <a:t>考点梳理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文本框 115"/>
          <p:cNvSpPr txBox="1"/>
          <p:nvPr/>
        </p:nvSpPr>
        <p:spPr>
          <a:xfrm>
            <a:off x="661670" y="234950"/>
            <a:ext cx="11167110" cy="1383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indent="0" algn="ctr" fontAlgn="auto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第4课 中国境内早期人类代表——夏商周的更替</a:t>
            </a:r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algn="just" fontAlgn="auto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考点一 夏商周更体表</a:t>
            </a:r>
          </a:p>
          <a:p>
            <a:pPr indent="0" algn="just" fontAlgn="auto"/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512445" y="1191260"/>
          <a:ext cx="11167110" cy="4900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4235"/>
                <a:gridCol w="1088390"/>
                <a:gridCol w="1593850"/>
                <a:gridCol w="1038860"/>
                <a:gridCol w="1423670"/>
                <a:gridCol w="1957705"/>
                <a:gridCol w="3200400"/>
              </a:tblGrid>
              <a:tr h="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highlight>
                            <a:srgbClr val="C6EAFA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  <a:cs typeface="黑体" panose="02010609060101010101" charset="-122"/>
                        </a:rPr>
                        <a:t>朝代</a:t>
                      </a:r>
                    </a:p>
                  </a:txBody>
                  <a:tcPr marL="0" marR="0" marT="5715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AF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highlight>
                            <a:srgbClr val="C6EAFA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  <a:cs typeface="黑体" panose="02010609060101010101" charset="-122"/>
                        </a:rPr>
                        <a:t>建立者</a:t>
                      </a:r>
                    </a:p>
                  </a:txBody>
                  <a:tcPr marL="0" marR="0" marT="5715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AF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highlight>
                            <a:srgbClr val="C6EAFA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  <a:cs typeface="黑体" panose="02010609060101010101" charset="-122"/>
                        </a:rPr>
                        <a:t>起止时间</a:t>
                      </a:r>
                    </a:p>
                  </a:txBody>
                  <a:tcPr marL="0" marR="0" marT="5715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AF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buNone/>
                      </a:pPr>
                      <a:r>
                        <a:rPr lang="en-US" altLang="zh-CN" sz="2800" b="0">
                          <a:solidFill>
                            <a:srgbClr val="000000"/>
                          </a:solidFill>
                          <a:highlight>
                            <a:srgbClr val="C6EAFA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  <a:cs typeface="黑体" panose="02010609060101010101" charset="-122"/>
                        </a:rPr>
                        <a:t> </a:t>
                      </a:r>
                      <a:r>
                        <a:rPr lang="zh-CN" altLang="en-US" sz="2800" b="0">
                          <a:solidFill>
                            <a:srgbClr val="000000"/>
                          </a:solidFill>
                          <a:highlight>
                            <a:srgbClr val="C6EAFA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  <a:cs typeface="黑体" panose="02010609060101010101" charset="-122"/>
                        </a:rPr>
                        <a:t>都城</a:t>
                      </a:r>
                    </a:p>
                  </a:txBody>
                  <a:tcPr marL="0" marR="0" marT="5715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AF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buNone/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highlight>
                            <a:srgbClr val="C6EAFA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  <a:cs typeface="黑体" panose="02010609060101010101" charset="-122"/>
                        </a:rPr>
                        <a:t>亡国之君</a:t>
                      </a:r>
                    </a:p>
                  </a:txBody>
                  <a:tcPr marL="0" marR="0" marT="5715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AF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buNone/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highlight>
                            <a:srgbClr val="C6EAFA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  <a:cs typeface="黑体" panose="02010609060101010101" charset="-122"/>
                        </a:rPr>
                        <a:t>重大事件</a:t>
                      </a:r>
                    </a:p>
                  </a:txBody>
                  <a:tcPr marL="0" marR="0" marT="5715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AF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buNone/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highlight>
                            <a:srgbClr val="C6EAFA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作用</a:t>
                      </a:r>
                      <a:r>
                        <a:rPr lang="en-US" altLang="zh-CN" sz="2800" b="0">
                          <a:solidFill>
                            <a:srgbClr val="000000"/>
                          </a:solidFill>
                          <a:highlight>
                            <a:srgbClr val="C6EAFA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r>
                        <a:rPr lang="zh-CN" altLang="en-US" sz="2800" b="0">
                          <a:solidFill>
                            <a:srgbClr val="000000"/>
                          </a:solidFill>
                          <a:highlight>
                            <a:srgbClr val="C6EAFA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地位</a:t>
                      </a:r>
                    </a:p>
                  </a:txBody>
                  <a:tcPr marL="0" marR="0" marT="22225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AFA"/>
                    </a:solidFill>
                  </a:tcPr>
                </a:tc>
              </a:tr>
              <a:tr h="175768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夏朝</a:t>
                      </a:r>
                    </a:p>
                  </a:txBody>
                  <a:tcPr marL="0" marR="0" marT="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buNone/>
                      </a:pPr>
                      <a:r>
                        <a:rPr lang="en-US" altLang="zh-CN" sz="2800" b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____</a:t>
                      </a:r>
                      <a:r>
                        <a:rPr lang="en-US" altLang="zh-CN" sz="2800" b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zh-CN" altLang="en-US" sz="2800" b="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buNone/>
                      </a:pPr>
                      <a:endParaRPr lang="en-US" altLang="zh-CN" sz="2800" b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just">
                        <a:buNone/>
                      </a:pPr>
                      <a:endParaRPr lang="en-US" altLang="zh-CN" sz="2800" b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just">
                        <a:buNone/>
                      </a:pPr>
                      <a:r>
                        <a:rPr lang="en-US" altLang="zh-CN" sz="2800" b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________</a:t>
                      </a:r>
                    </a:p>
                  </a:txBody>
                  <a:tcPr marL="69850" marR="97790" marT="15240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buNone/>
                      </a:pPr>
                      <a:endParaRPr lang="zh-CN" altLang="en-US" sz="2800" b="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73025" marR="59689" marT="15240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buNone/>
                      </a:pP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just">
                        <a:buNone/>
                      </a:pP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just">
                        <a:buNone/>
                      </a:pP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just">
                        <a:buNone/>
                      </a:pPr>
                      <a:r>
                        <a:rPr lang="en-US" altLang="zh-CN" sz="2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________________</a:t>
                      </a:r>
                    </a:p>
                  </a:txBody>
                  <a:tcPr marL="74930" marR="157480" marT="5080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2588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微软雅黑" panose="020b0503020204020204" pitchFamily="34" charset="-122"/>
                        </a:rPr>
                        <a:t>商朝</a:t>
                      </a:r>
                    </a:p>
                  </a:txBody>
                  <a:tcPr marL="0" marR="0" marT="147955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buNone/>
                      </a:pPr>
                      <a:r>
                        <a:rPr lang="en-US" altLang="zh-CN" sz="2800" b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微软雅黑" panose="020b0503020204020204" pitchFamily="34" charset="-122"/>
                        </a:rPr>
                        <a:t> ____</a:t>
                      </a:r>
                    </a:p>
                  </a:txBody>
                  <a:tcPr marL="0" marR="0" marT="147955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buNone/>
                      </a:pPr>
                      <a:endParaRPr lang="zh-CN" altLang="en-US" sz="2800" b="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just">
                        <a:buNone/>
                      </a:pPr>
                      <a:endParaRPr lang="zh-CN" altLang="en-US" sz="2800" b="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just">
                        <a:buNone/>
                      </a:pPr>
                      <a:r>
                        <a:rPr lang="en-US" altLang="zh-CN" sz="2800" b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________</a:t>
                      </a:r>
                    </a:p>
                  </a:txBody>
                  <a:tcPr marL="69850" marR="9779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147955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147955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buNone/>
                      </a:pPr>
                      <a:endParaRPr lang="en-US" altLang="zh-CN" sz="2800" b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just">
                        <a:buNone/>
                      </a:pPr>
                      <a:endParaRPr lang="en-US" altLang="zh-CN" sz="2800" b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just">
                        <a:buNone/>
                      </a:pPr>
                      <a:r>
                        <a:rPr lang="en-US" altLang="zh-CN" sz="2800" b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—————</a:t>
                      </a:r>
                    </a:p>
                  </a:txBody>
                  <a:tcPr marL="73660" marR="59689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buNone/>
                      </a:pP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14732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286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微软雅黑" panose="020b0503020204020204" pitchFamily="34" charset="-122"/>
                        </a:rPr>
                        <a:t>西周</a:t>
                      </a:r>
                    </a:p>
                  </a:txBody>
                  <a:tcPr marL="0" marR="0" marT="14859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buNone/>
                      </a:pPr>
                      <a:r>
                        <a:rPr lang="en-US" altLang="zh-CN" sz="2800" b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微软雅黑" panose="020b0503020204020204" pitchFamily="34" charset="-122"/>
                        </a:rPr>
                        <a:t> _____</a:t>
                      </a:r>
                    </a:p>
                  </a:txBody>
                  <a:tcPr marL="0" marR="0" marT="149225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buNone/>
                      </a:pPr>
                      <a:r>
                        <a:rPr lang="en-US" altLang="zh-CN" sz="2800" b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________</a:t>
                      </a:r>
                    </a:p>
                  </a:txBody>
                  <a:tcPr marL="69850" marR="97790" marT="4699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14859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14859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buNone/>
                      </a:pPr>
                      <a:endParaRPr lang="en-US" altLang="zh-CN" sz="2800" b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just">
                        <a:buNone/>
                      </a:pPr>
                      <a:endParaRPr lang="en-US" altLang="zh-CN" sz="2800" b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just">
                        <a:buNone/>
                      </a:pPr>
                      <a:r>
                        <a:rPr lang="en-US" altLang="zh-CN" sz="2800" b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—————</a:t>
                      </a:r>
                    </a:p>
                  </a:txBody>
                  <a:tcPr marL="0" marR="0" marT="46355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buNone/>
                      </a:pP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14859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1698625" y="2169795"/>
            <a:ext cx="538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禹</a:t>
            </a:r>
            <a:endParaRPr lang="zh-CN" altLang="en-US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20825" y="3783330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商汤</a:t>
            </a:r>
            <a:endParaRPr lang="zh-CN" altLang="en-US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43025" y="5163820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周武王</a:t>
            </a:r>
            <a:endParaRPr lang="zh-CN" altLang="en-US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23160" y="1791335"/>
            <a:ext cx="1605280" cy="1383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前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2070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年</a:t>
            </a:r>
          </a:p>
          <a:p>
            <a:pPr indent="0" algn="just">
              <a:buNone/>
            </a:pP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—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前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1600</a:t>
            </a:r>
          </a:p>
          <a:p>
            <a:pPr indent="0" algn="just"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年</a:t>
            </a:r>
            <a:endParaRPr lang="zh-CN" altLang="en-US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21585" y="3394075"/>
            <a:ext cx="1605280" cy="1383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前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1600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年</a:t>
            </a:r>
          </a:p>
          <a:p>
            <a:pPr indent="0" algn="just">
              <a:buNone/>
            </a:pP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—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前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1046</a:t>
            </a:r>
          </a:p>
          <a:p>
            <a:pPr indent="0" algn="just"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年</a:t>
            </a:r>
            <a:endParaRPr lang="zh-CN" altLang="en-US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26865" y="2169795"/>
            <a:ext cx="89408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阳城</a:t>
            </a:r>
          </a:p>
          <a:p>
            <a:pPr algn="l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等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48430" y="3674110"/>
            <a:ext cx="125031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亳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—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殷</a:t>
            </a:r>
          </a:p>
          <a:p>
            <a:pPr algn="l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等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126865" y="5049520"/>
            <a:ext cx="8940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ctr">
              <a:buNone/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镐京</a:t>
            </a:r>
          </a:p>
          <a:p>
            <a:pPr indent="0" algn="ctr">
              <a:buNone/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等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297805" y="2169795"/>
            <a:ext cx="9829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夏桀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198745" y="3890010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商纣王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164455" y="5265420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周幽王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468428" y="1868170"/>
            <a:ext cx="213868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indent="0" algn="just">
              <a:buNone/>
            </a:pP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禹死启继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</a:p>
          <a:p>
            <a:pPr indent="0" algn="just">
              <a:buNone/>
            </a:pPr>
            <a:endParaRPr lang="en-US" altLang="zh-CN" sz="2800" b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algn="just">
              <a:buNone/>
            </a:pPr>
            <a:endParaRPr lang="en-US" altLang="zh-CN" sz="2800" b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algn="just">
              <a:buNone/>
            </a:pPr>
            <a:r>
              <a:rPr lang="en-US" altLang="zh-CN" sz="2800" b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—————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6611620" y="3567430"/>
            <a:ext cx="1861185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盘庚迁殷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;  </a:t>
            </a:r>
          </a:p>
          <a:p>
            <a:pPr indent="0" algn="just"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牧野之战</a:t>
            </a:r>
            <a:endParaRPr lang="zh-CN" altLang="en-US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414136" y="4834255"/>
            <a:ext cx="28498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实行分封制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;    </a:t>
            </a:r>
          </a:p>
          <a:p>
            <a:pPr indent="0" algn="just">
              <a:buNone/>
            </a:pP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国人暴动”</a:t>
            </a:r>
            <a:endParaRPr lang="zh-CN" altLang="en-US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518525" y="3634105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奴隶社会发展时期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518525" y="5049520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>
              <a:buNone/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奴隶社会繁荣时期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432368" y="4732655"/>
            <a:ext cx="17830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前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1046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年</a:t>
            </a:r>
          </a:p>
          <a:p>
            <a:pPr indent="0" algn="just">
              <a:buNone/>
            </a:pP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—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前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771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年</a:t>
            </a:r>
            <a:endParaRPr lang="zh-CN" altLang="en-US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511925" y="2366645"/>
            <a:ext cx="19608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世袭制代替</a:t>
            </a:r>
          </a:p>
          <a:p>
            <a:pPr indent="0" algn="just"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禅让制</a:t>
            </a:r>
            <a:endParaRPr lang="zh-CN" altLang="en-US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445500" y="1652905"/>
            <a:ext cx="3383280" cy="22453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标志中国早期国家产</a:t>
            </a:r>
          </a:p>
          <a:p>
            <a:pPr indent="0" algn="just"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生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;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中国历史上的第</a:t>
            </a:r>
          </a:p>
          <a:p>
            <a:pPr indent="0" algn="just"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一个王朝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;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奴隶社会</a:t>
            </a:r>
          </a:p>
          <a:p>
            <a:pPr indent="0" algn="just"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兴起时期</a:t>
            </a:r>
            <a:endParaRPr lang="zh-CN" altLang="en-US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algn="just">
              <a:buNone/>
            </a:pPr>
            <a:endParaRPr lang="zh-CN" altLang="en-US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ntr" presetSubtype="1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26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8" presetClass="entr" presetSubtype="16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4" presetClass="entr" presetSubtype="16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4" presetID="26" presetClass="entr" presetSubtype="0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 nodeType="clickPar">
                      <p:stCondLst>
                        <p:cond delay="indefinite"/>
                      </p:stCondLst>
                      <p:childTnLst>
                        <p:par>
                          <p:cTn id="17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4" presetClass="entr" presetSubtype="16" fill="hold" grpId="1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5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 nodeType="clickPar">
                      <p:stCondLst>
                        <p:cond delay="indefinite"/>
                      </p:stCondLst>
                      <p:childTnLst>
                        <p:par>
                          <p:cTn id="17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grpId="1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1"/>
      <p:bldP spid="8" grpId="2"/>
      <p:bldP spid="11" grpId="3"/>
      <p:bldP spid="34" grpId="4"/>
      <p:bldP spid="3" grpId="5"/>
      <p:bldP spid="6" grpId="6"/>
      <p:bldP spid="9" grpId="7"/>
      <p:bldP spid="32" grpId="8"/>
      <p:bldP spid="35" grpId="9"/>
      <p:bldP spid="38" grpId="10"/>
      <p:bldP spid="4" grpId="11"/>
      <p:bldP spid="40" grpId="12"/>
      <p:bldP spid="10" grpId="13"/>
      <p:bldP spid="33" grpId="14"/>
      <p:bldP spid="36" grpId="15"/>
      <p:bldP spid="39" grpId="16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6" name="文本框 115"/>
          <p:cNvSpPr txBox="1"/>
          <p:nvPr/>
        </p:nvSpPr>
        <p:spPr>
          <a:xfrm>
            <a:off x="312420" y="148590"/>
            <a:ext cx="11566525" cy="59016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indent="0" algn="just" fontAlgn="auto"/>
            <a:r>
              <a:rPr lang="en-US" altLang="zh-CN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</a:p>
          <a:p>
            <a:pPr indent="0" algn="just" fontAlgn="auto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考点一 西周分封制</a:t>
            </a:r>
          </a:p>
          <a:p>
            <a:pPr indent="0" algn="just" fontAlgn="auto">
              <a:lnSpc>
                <a:spcPct val="80000"/>
              </a:lnSpc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1.目的: </a:t>
            </a:r>
          </a:p>
          <a:p>
            <a:pPr indent="0" algn="just" fontAlgn="auto">
              <a:lnSpc>
                <a:spcPct val="80000"/>
              </a:lnSpc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2.分封依据: </a:t>
            </a:r>
          </a:p>
          <a:p>
            <a:pPr indent="0" algn="just" fontAlgn="auto">
              <a:lnSpc>
                <a:spcPct val="90000"/>
              </a:lnSpc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3.内容: </a:t>
            </a:r>
          </a:p>
          <a:p>
            <a:pPr indent="0" algn="just" fontAlgn="auto">
              <a:lnSpc>
                <a:spcPct val="90000"/>
              </a:lnSpc>
            </a:pP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algn="just" fontAlgn="auto">
              <a:lnSpc>
                <a:spcPct val="90000"/>
              </a:lnSpc>
            </a:pP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algn="just" fontAlgn="auto">
              <a:lnSpc>
                <a:spcPct val="90000"/>
              </a:lnSpc>
            </a:pP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algn="just" fontAlgn="auto">
              <a:lnSpc>
                <a:spcPct val="90000"/>
              </a:lnSpc>
            </a:pP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algn="just" fontAlgn="auto">
              <a:lnSpc>
                <a:spcPct val="90000"/>
              </a:lnSpc>
            </a:pP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algn="just" fontAlgn="auto">
              <a:lnSpc>
                <a:spcPct val="90000"/>
              </a:lnSpc>
            </a:pP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algn="just" fontAlgn="auto">
              <a:lnSpc>
                <a:spcPct val="90000"/>
              </a:lnSpc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4.结果:  </a:t>
            </a:r>
          </a:p>
          <a:p>
            <a:pPr indent="0" algn="just" fontAlgn="auto">
              <a:lnSpc>
                <a:spcPct val="90000"/>
              </a:lnSpc>
            </a:pP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algn="just" fontAlgn="auto">
              <a:lnSpc>
                <a:spcPct val="90000"/>
              </a:lnSpc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5.特点:</a:t>
            </a: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____________________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</a:p>
          <a:p>
            <a:pPr indent="0" algn="just" fontAlgn="auto">
              <a:lnSpc>
                <a:spcPct val="90000"/>
              </a:lnSpc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积极作用: 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72920" y="974090"/>
            <a:ext cx="7117080" cy="435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 fontAlgn="auto">
              <a:lnSpc>
                <a:spcPct val="8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稳定周初的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,巩固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疆土,巩固统治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344420" y="1314450"/>
            <a:ext cx="9606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根据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和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;分封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340803" y="1668780"/>
            <a:ext cx="10850880" cy="1640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 fontAlgn="auto">
              <a:lnSpc>
                <a:spcPct val="9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周王根据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和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,将宗亲和功臣等分封到各地 </a:t>
            </a:r>
          </a:p>
          <a:p>
            <a:pPr indent="0" algn="just" fontAlgn="auto">
              <a:lnSpc>
                <a:spcPct val="9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授予他们管理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,建立诸侯国;诸侯有较大的独立</a:t>
            </a:r>
          </a:p>
          <a:p>
            <a:pPr indent="0" algn="just" fontAlgn="auto">
              <a:lnSpc>
                <a:spcPct val="9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性,但需要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_________________________________________________</a:t>
            </a:r>
          </a:p>
          <a:p>
            <a:pPr indent="0" algn="just" fontAlgn="auto">
              <a:lnSpc>
                <a:spcPct val="90000"/>
              </a:lnSpc>
            </a:pP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_______________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947738" y="3297555"/>
            <a:ext cx="10088880" cy="108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 fontAlgn="auto">
              <a:lnSpc>
                <a:spcPct val="90000"/>
              </a:lnSpc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【受封者权利:①管理土地和人民,建立诸侯国;②受封者可以在自己的封地</a:t>
            </a:r>
          </a:p>
          <a:p>
            <a:pPr indent="0" algn="just" fontAlgn="auto">
              <a:lnSpc>
                <a:spcPct val="90000"/>
              </a:lnSpc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内进行再分封。受封者义务: ①向周王进纳贡物,并服从周王调兵;②朝觐</a:t>
            </a:r>
          </a:p>
          <a:p>
            <a:pPr indent="0" algn="just" fontAlgn="auto">
              <a:lnSpc>
                <a:spcPct val="90000"/>
              </a:lnSpc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述职;③镇守疆土】</a:t>
            </a:r>
            <a:endParaRPr lang="zh-CN" altLang="en-US" sz="24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722120" y="4322445"/>
            <a:ext cx="97840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确立了周朝的社会等级制度“分封制,形成了天子、诸侯 卿大</a:t>
            </a:r>
          </a:p>
          <a:p>
            <a:pPr algn="l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夫、士等各级宗族贵族组成的金字塔式等级制。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640205" y="5103495"/>
            <a:ext cx="3561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层层分封,等级森严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344421" y="5501005"/>
            <a:ext cx="9606280" cy="1511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 fontAlgn="auto">
              <a:lnSpc>
                <a:spcPct val="8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保证了周王朝对地方的控制,稳定了政局,扩大了统治范围,巩</a:t>
            </a:r>
          </a:p>
          <a:p>
            <a:pPr indent="0" algn="just" fontAlgn="auto">
              <a:lnSpc>
                <a:spcPct val="8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固了统治消极作用: 诸侯国实际上处于半独立状态,为以后</a:t>
            </a:r>
          </a:p>
          <a:p>
            <a:pPr indent="0" algn="just" fontAlgn="auto">
              <a:lnSpc>
                <a:spcPct val="8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埋下隐患。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algn="just" fontAlgn="auto">
              <a:lnSpc>
                <a:spcPct val="90000"/>
              </a:lnSpc>
            </a:pP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77920" y="974090"/>
            <a:ext cx="1605280" cy="435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 fontAlgn="auto">
              <a:lnSpc>
                <a:spcPct val="80000"/>
              </a:lnSpc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政治形势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048000" y="1314450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血缘关系远近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794375" y="1314450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功劳大小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462010" y="1314450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对象、宗亲和功臣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870200" y="1668780"/>
            <a:ext cx="2494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血缘关系远近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577205" y="1668780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功劳大小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77920" y="2057400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土地和人民的权力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048000" y="2433320"/>
            <a:ext cx="8717280" cy="8655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 fontAlgn="auto">
              <a:lnSpc>
                <a:spcPct val="90000"/>
              </a:lnSpc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向周王进献贡物,服从周王调兵;受封者可以在自己的封</a:t>
            </a:r>
          </a:p>
          <a:p>
            <a:pPr indent="0" algn="just" fontAlgn="auto">
              <a:lnSpc>
                <a:spcPct val="90000"/>
              </a:lnSpc>
            </a:pP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341120" y="2823845"/>
            <a:ext cx="3027680" cy="8655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 fontAlgn="auto">
              <a:lnSpc>
                <a:spcPct val="90000"/>
              </a:lnSpc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地内进行再分封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indent="0" algn="just" fontAlgn="auto">
              <a:lnSpc>
                <a:spcPct val="90000"/>
              </a:lnSpc>
            </a:pP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870200" y="6050280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诸侯争霸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451860" y="330835"/>
            <a:ext cx="76923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ctr" fontAlgn="auto"/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第4课 中国境内早期人类代表——夏商周的更替</a:t>
            </a:r>
            <a:endParaRPr lang="zh-CN" altLang="en-US" sz="2800" b="1">
              <a:solidFill>
                <a:schemeClr val="tx1"/>
              </a:solidFill>
              <a:highlight>
                <a:srgbClr val="FFFF00"/>
              </a:highligh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6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8" presetID="26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5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26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 nodeType="clickPar">
                      <p:stCondLst>
                        <p:cond delay="indefinite"/>
                      </p:stCondLst>
                      <p:childTnLst>
                        <p:par>
                          <p:cTn id="17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6" presetID="26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 nodeType="clickPar">
                      <p:stCondLst>
                        <p:cond delay="indefinite"/>
                      </p:stCondLst>
                      <p:childTnLst>
                        <p:par>
                          <p:cTn id="19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5" presetID="26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  <p:bldP spid="7" grpId="3"/>
      <p:bldP spid="8" grpId="4"/>
      <p:bldP spid="9" grpId="5"/>
      <p:bldP spid="10" grpId="6"/>
      <p:bldP spid="11" grpId="7"/>
      <p:bldP spid="21" grpId="8"/>
      <p:bldP spid="12" grpId="9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/>
        </p:nvSpPr>
        <p:spPr>
          <a:xfrm>
            <a:off x="374015" y="755650"/>
            <a:ext cx="11050270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L="209550" indent="0" algn="just" fontAlgn="auto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考点一   青铜器的高超工艺</a:t>
            </a:r>
          </a:p>
          <a:p>
            <a:pPr marL="209550" indent="0" algn="just" fontAlgn="auto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1.特点: </a:t>
            </a:r>
          </a:p>
          <a:p>
            <a:pPr marL="209550" indent="0" algn="just" fontAlgn="auto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09550" indent="0" algn="just" fontAlgn="auto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2.代表作品:  </a:t>
            </a:r>
          </a:p>
          <a:p>
            <a:pPr marL="209550" indent="0" algn="just" fontAlgn="auto"/>
            <a:endParaRPr lang="zh-CN" altLang="en-US" sz="2800">
              <a:solidFill>
                <a:srgbClr val="00AEEF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209550" indent="0" algn="just" fontAlgn="auto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考点二  发现甲骨文的意义</a:t>
            </a:r>
          </a:p>
          <a:p>
            <a:pPr marL="209550" indent="0" algn="just" fontAlgn="auto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 </a:t>
            </a:r>
          </a:p>
          <a:p>
            <a:pPr marL="209550" indent="0" algn="just" fontAlgn="auto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09550" indent="0" algn="just" fontAlgn="auto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347845" y="334010"/>
            <a:ext cx="375983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第5课 青铜器与甲骨文</a:t>
            </a:r>
            <a:endParaRPr lang="zh-CN" altLang="en-US" sz="2800" b="1">
              <a:solidFill>
                <a:schemeClr val="tx1"/>
              </a:solidFill>
              <a:highlight>
                <a:srgbClr val="FFFF00"/>
              </a:highligh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884680" y="1214120"/>
            <a:ext cx="1015809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商周时期,青铜器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; 制作工艺高超 ,生产规模大,组织严密,分工细致; 采用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32050" y="2048510"/>
            <a:ext cx="951293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L="209550" indent="0" algn="just" fontAlgn="auto"/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_________________________________________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,四羊方尊, 毛公鼎。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09550" indent="0" algn="just" fontAlgn="auto"/>
            <a:endParaRPr lang="zh-CN" altLang="en-US" sz="2800">
              <a:solidFill>
                <a:srgbClr val="00AEEF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02945" y="3331845"/>
            <a:ext cx="1156208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L="209550" indent="0" algn="just" fontAlgn="auto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甲骨文是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的古代文字中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的文字</a:t>
            </a:r>
          </a:p>
          <a:p>
            <a:pPr marL="209550" indent="0" algn="just" fontAlgn="auto"/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对中国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有深远的影响。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02945" y="4203065"/>
            <a:ext cx="608203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marL="209550" indent="0" algn="just" fontAlgn="auto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我国有文字可考的历史从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开始。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72000" y="1141095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数量多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32170" y="1141095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种类丰富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769225" y="1141095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用途广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769225" y="1645285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“泥范铸造法”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668905" y="2048510"/>
            <a:ext cx="7117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司母戊鼎 (迄今世界上出土的最重的青铜器)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32050" y="3331845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中国已发现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46825" y="3331845"/>
            <a:ext cx="4094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年代最早、体系较为完整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230120" y="3763010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文字的形成与发展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845685" y="4203065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商朝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6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8" presetID="26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5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26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  <p:bldP spid="7" grpId="3"/>
      <p:bldP spid="8" grpId="4"/>
      <p:bldP spid="9" grpId="5"/>
      <p:bldP spid="10" grpId="6"/>
      <p:bldP spid="15" grpId="7"/>
      <p:bldP spid="16" grpId="8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/>
        </p:nvSpPr>
        <p:spPr>
          <a:xfrm>
            <a:off x="467995" y="1038225"/>
            <a:ext cx="10657205" cy="31076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L="209550" indent="0" algn="just" fontAlgn="auto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考点一  诸侯争霸</a:t>
            </a:r>
          </a:p>
          <a:p>
            <a:pPr marL="209550" indent="0" algn="just" fontAlgn="auto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(一)争霸目的: </a:t>
            </a:r>
          </a:p>
          <a:p>
            <a:pPr marL="209550" indent="0" algn="just" fontAlgn="auto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(二)口号/旗号/幌子: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</a:p>
          <a:p>
            <a:pPr marL="209550" indent="0" algn="just" fontAlgn="auto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(三)著名霸主:  </a:t>
            </a:r>
          </a:p>
          <a:p>
            <a:pPr marL="209550" indent="0" algn="just" fontAlgn="auto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(四)诸侯争霸的影响。</a:t>
            </a:r>
          </a:p>
          <a:p>
            <a:pPr marL="209550" indent="0" algn="just" fontAlgn="auto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1.消极影响: </a:t>
            </a:r>
          </a:p>
          <a:p>
            <a:pPr marL="209550" indent="0" algn="just" fontAlgn="auto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2.积极影响: 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133850" y="459105"/>
            <a:ext cx="375983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第6课 动荡的春秋时期</a:t>
            </a:r>
            <a:endParaRPr lang="zh-CN" altLang="en-US" sz="2800" b="1">
              <a:solidFill>
                <a:schemeClr val="tx1"/>
              </a:solidFill>
              <a:highlight>
                <a:srgbClr val="FFFF00"/>
              </a:highligh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70860" y="1444625"/>
            <a:ext cx="6050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为了自身利益,取得对他国的支配权。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133850" y="1809115"/>
            <a:ext cx="245554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marL="209550" indent="0" algn="just" fontAlgn="auto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“尊王攘夷”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53055" y="2331085"/>
            <a:ext cx="92436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L="209550" indent="0" algn="just" fontAlgn="auto"/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、晋文公、楚庄王、秦穆公等先后称霸。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471420" y="3159125"/>
            <a:ext cx="304863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marL="209550" indent="0" algn="just" fontAlgn="auto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给人民带来灾难 ;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71420" y="3681095"/>
            <a:ext cx="948944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L="209550" indent="0" algn="just" fontAlgn="auto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强大的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,有利于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 促进了民族融合。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45130" y="2328545"/>
            <a:ext cx="23837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齐桓公(首霸)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710305" y="3623945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诸侯国疆域扩展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559040" y="3623945"/>
            <a:ext cx="4094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国家从分裂走向局部统一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1"/>
      <p:bldP spid="4" grpId="2"/>
      <p:bldP spid="10" grpId="3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/>
        </p:nvSpPr>
        <p:spPr>
          <a:xfrm>
            <a:off x="767080" y="508635"/>
            <a:ext cx="10657205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L="209550" indent="0" algn="just" fontAlgn="auto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09550" indent="0" algn="just" fontAlgn="auto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09550" indent="0" algn="just" fontAlgn="auto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09550" indent="0" algn="just" fontAlgn="auto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09550" indent="0" algn="just" fontAlgn="auto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09550" indent="0" algn="just" fontAlgn="auto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09550" indent="0" algn="just" fontAlgn="auto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09550" indent="0" algn="just" fontAlgn="auto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09550" indent="0" algn="just" fontAlgn="auto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878840" y="929640"/>
          <a:ext cx="10530205" cy="5505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4620"/>
                <a:gridCol w="4246245"/>
                <a:gridCol w="4879340"/>
              </a:tblGrid>
              <a:tr h="427990">
                <a:tc>
                  <a:txBody>
                    <a:bodyPr/>
                    <a:lstStyle/>
                    <a:p>
                      <a:pPr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highlight>
                            <a:srgbClr val="C6EAFA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  <a:cs typeface="黑体" panose="02010609060101010101" charset="-122"/>
                        </a:rPr>
                        <a:t>类别</a:t>
                      </a:r>
                    </a:p>
                  </a:txBody>
                  <a:tcPr marL="0" marR="0" marT="4699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AF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highlight>
                            <a:srgbClr val="C6EAFA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  <a:cs typeface="黑体" panose="02010609060101010101" charset="-122"/>
                        </a:rPr>
                        <a:t>内容</a:t>
                      </a:r>
                    </a:p>
                  </a:txBody>
                  <a:tcPr marL="0" marR="0" marT="4699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AF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highlight>
                            <a:srgbClr val="C6EAFA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影响</a:t>
                      </a:r>
                      <a:r>
                        <a:rPr lang="en-US" altLang="zh-CN" sz="2800" b="0">
                          <a:solidFill>
                            <a:srgbClr val="000000"/>
                          </a:solidFill>
                          <a:highlight>
                            <a:srgbClr val="C6EAFA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r>
                        <a:rPr lang="zh-CN" altLang="en-US" sz="2800" b="0">
                          <a:solidFill>
                            <a:srgbClr val="000000"/>
                          </a:solidFill>
                          <a:highlight>
                            <a:srgbClr val="C6EAFA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作用</a:t>
                      </a:r>
                    </a:p>
                  </a:txBody>
                  <a:tcPr marL="0" marR="0" marT="12065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AFA"/>
                    </a:solidFill>
                  </a:tcPr>
                </a:tc>
              </a:tr>
              <a:tr h="1122680">
                <a:tc>
                  <a:txBody>
                    <a:bodyPr/>
                    <a:lstStyle/>
                    <a:p>
                      <a:pPr indent="0" algn="just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2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lang="zh-CN" altLang="en-US" sz="2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政治</a:t>
                      </a:r>
                    </a:p>
                  </a:txBody>
                  <a:tcPr marL="0" marR="0" marT="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80000"/>
                        </a:lnSpc>
                        <a:buNone/>
                      </a:pP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75565" marR="61595" marT="177165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80000"/>
                        </a:lnSpc>
                        <a:buNone/>
                      </a:pPr>
                      <a:endParaRPr lang="zh-CN" altLang="en-US" sz="2800" b="0">
                        <a:solidFill>
                          <a:srgbClr val="FF0000"/>
                        </a:solidFill>
                        <a:uFill>
                          <a:solidFill>
                            <a:srgbClr val="00AEEF"/>
                          </a:solidFill>
                        </a:u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71755" marR="59689" marT="83185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780">
                <a:tc>
                  <a:txBody>
                    <a:bodyPr/>
                    <a:lstStyle/>
                    <a:p>
                      <a:pPr indent="0" algn="just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2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0" marR="0" marT="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80000"/>
                        </a:lnSpc>
                        <a:buNone/>
                      </a:pP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57785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80000"/>
                        </a:lnSpc>
                        <a:buNone/>
                      </a:pPr>
                      <a:endParaRPr lang="zh-CN" altLang="en-US" sz="2800" b="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57785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8205">
                <a:tc>
                  <a:txBody>
                    <a:bodyPr/>
                    <a:lstStyle/>
                    <a:p>
                      <a:pPr indent="0" algn="just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2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0" marR="0" marT="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80000"/>
                        </a:lnSpc>
                        <a:buNone/>
                      </a:pP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77470" marR="61595" marT="1651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80000"/>
                        </a:lnSpc>
                        <a:buNone/>
                      </a:pP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82550" marR="59689" marT="196215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9410">
                <a:tc>
                  <a:txBody>
                    <a:bodyPr/>
                    <a:lstStyle/>
                    <a:p>
                      <a:pPr indent="0" algn="just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2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0" marR="0" marT="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80000"/>
                        </a:lnSpc>
                        <a:buNone/>
                      </a:pP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71755" marR="61595" marT="18415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2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0" marR="0" marT="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4380">
                <a:tc>
                  <a:txBody>
                    <a:bodyPr/>
                    <a:lstStyle/>
                    <a:p>
                      <a:pPr indent="0" algn="just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2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lang="zh-CN" altLang="en-US" sz="2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经济</a:t>
                      </a:r>
                    </a:p>
                  </a:txBody>
                  <a:tcPr marL="0" marR="0" marT="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80000"/>
                        </a:lnSpc>
                        <a:buNone/>
                      </a:pPr>
                      <a:endParaRPr lang="zh-CN" altLang="en-US" sz="2800" b="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74930" marR="61595" marT="7239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80000"/>
                        </a:lnSpc>
                        <a:buNone/>
                      </a:pP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74295" marR="60325" marT="7239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2685">
                <a:tc>
                  <a:txBody>
                    <a:bodyPr/>
                    <a:lstStyle/>
                    <a:p>
                      <a:pPr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2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0" marR="0" marT="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2800" b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______________________</a:t>
                      </a:r>
                    </a:p>
                    <a:p>
                      <a:pPr indent="0" algn="just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2800" b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_____________________</a:t>
                      </a:r>
                    </a:p>
                  </a:txBody>
                  <a:tcPr marL="68580" marR="61595" marT="139065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80000"/>
                        </a:lnSpc>
                        <a:buNone/>
                      </a:pP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73660" marR="60325" marT="13970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685">
                <a:tc>
                  <a:txBody>
                    <a:bodyPr/>
                    <a:lstStyle/>
                    <a:p>
                      <a:pPr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2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0" marR="0" marT="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2800" b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微软雅黑" panose="020b0503020204020204" pitchFamily="34" charset="-122"/>
                        </a:rPr>
                        <a:t>_____________</a:t>
                      </a:r>
                    </a:p>
                  </a:txBody>
                  <a:tcPr marL="0" marR="0" marT="59689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80000"/>
                        </a:lnSpc>
                        <a:buNone/>
                      </a:pP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59055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2272983" y="1511300"/>
            <a:ext cx="4272280" cy="779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>
              <a:lnSpc>
                <a:spcPct val="80000"/>
              </a:lnSpc>
              <a:buNone/>
            </a:pP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由国君直接派</a:t>
            </a:r>
          </a:p>
          <a:p>
            <a:pPr indent="0" algn="just">
              <a:lnSpc>
                <a:spcPct val="80000"/>
              </a:lnSpc>
              <a:buNone/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官吏治理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461443" y="1409700"/>
            <a:ext cx="4983480" cy="11239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>
              <a:lnSpc>
                <a:spcPct val="80000"/>
              </a:lnSpc>
              <a:buNone/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废分封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建立县制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,___________</a:t>
            </a:r>
          </a:p>
          <a:p>
            <a:pPr indent="0" algn="just">
              <a:lnSpc>
                <a:spcPct val="80000"/>
              </a:lnSpc>
              <a:buNone/>
            </a:pPr>
            <a:endParaRPr lang="en-US" altLang="zh-CN" sz="28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indent="0" algn="just">
              <a:lnSpc>
                <a:spcPct val="80000"/>
              </a:lnSpc>
              <a:buNone/>
            </a:pP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__________________________</a:t>
            </a:r>
            <a:endParaRPr lang="zh-CN" altLang="en-US" sz="2800" b="0">
              <a:solidFill>
                <a:srgbClr val="FF0000"/>
              </a:solidFill>
              <a:uFill>
                <a:solidFill>
                  <a:srgbClr val="00AEEF"/>
                </a:solidFill>
              </a:u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240915" y="2482215"/>
            <a:ext cx="3027680" cy="435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>
              <a:lnSpc>
                <a:spcPct val="80000"/>
              </a:lnSpc>
              <a:buNone/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废除贵族世袭特权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461760" y="2482215"/>
            <a:ext cx="4272280" cy="435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>
              <a:lnSpc>
                <a:spcPct val="80000"/>
              </a:lnSpc>
              <a:buNone/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有利于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_________________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280285" y="2917825"/>
            <a:ext cx="4083685" cy="779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indent="0" algn="just">
              <a:lnSpc>
                <a:spcPct val="80000"/>
              </a:lnSpc>
              <a:buNone/>
            </a:pP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加强对人</a:t>
            </a:r>
          </a:p>
          <a:p>
            <a:pPr indent="0" algn="just">
              <a:lnSpc>
                <a:spcPct val="80000"/>
              </a:lnSpc>
              <a:buNone/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民的管理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545263" y="2989580"/>
            <a:ext cx="4627880" cy="779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>
              <a:lnSpc>
                <a:spcPct val="80000"/>
              </a:lnSpc>
              <a:buNone/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加强对人民的管理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维护社会</a:t>
            </a:r>
          </a:p>
          <a:p>
            <a:pPr indent="0" algn="just">
              <a:lnSpc>
                <a:spcPct val="80000"/>
              </a:lnSpc>
              <a:buNone/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治安与稳定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339340" y="3697605"/>
            <a:ext cx="3205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严明法度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禁止私斗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361883" y="4133850"/>
            <a:ext cx="4094480" cy="779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>
              <a:lnSpc>
                <a:spcPct val="80000"/>
              </a:lnSpc>
              <a:buNone/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废除井田制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,___________</a:t>
            </a:r>
          </a:p>
          <a:p>
            <a:pPr indent="0" algn="just">
              <a:lnSpc>
                <a:spcPct val="80000"/>
              </a:lnSpc>
              <a:buNone/>
            </a:pP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</a:t>
            </a:r>
            <a:endParaRPr lang="zh-CN" altLang="en-US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279968" y="5162550"/>
            <a:ext cx="3027680" cy="779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>
              <a:lnSpc>
                <a:spcPct val="80000"/>
              </a:lnSpc>
              <a:buNone/>
            </a:pPr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indent="0" algn="just">
              <a:lnSpc>
                <a:spcPct val="80000"/>
              </a:lnSpc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多的人可免除徭役</a:t>
            </a:r>
            <a:endParaRPr lang="zh-CN" altLang="en-US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440488" y="4147820"/>
            <a:ext cx="4983480" cy="779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>
              <a:lnSpc>
                <a:spcPct val="80000"/>
              </a:lnSpc>
              <a:buNone/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建立了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________________,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土地</a:t>
            </a:r>
          </a:p>
          <a:p>
            <a:pPr indent="0" algn="just">
              <a:lnSpc>
                <a:spcPct val="80000"/>
              </a:lnSpc>
              <a:buNone/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私有合法化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280285" y="6037580"/>
            <a:ext cx="1960880" cy="435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>
              <a:lnSpc>
                <a:spcPct val="80000"/>
              </a:lnSpc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统一度量衡</a:t>
            </a:r>
            <a:endParaRPr lang="zh-CN" altLang="en-US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461761" y="4900295"/>
            <a:ext cx="4983480" cy="779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>
              <a:lnSpc>
                <a:spcPct val="80000"/>
              </a:lnSpc>
              <a:buNone/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提高人民生产的积极性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有利于</a:t>
            </a:r>
          </a:p>
          <a:p>
            <a:pPr indent="0" algn="just">
              <a:lnSpc>
                <a:spcPct val="80000"/>
              </a:lnSpc>
              <a:buNone/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封建经济展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有利于富国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506845" y="6044565"/>
            <a:ext cx="2672080" cy="435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>
              <a:lnSpc>
                <a:spcPct val="80000"/>
              </a:lnSpc>
              <a:buNone/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便利了经济发展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06520" y="362585"/>
            <a:ext cx="447484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第7课 战国时期的社会变化</a:t>
            </a:r>
            <a:endParaRPr lang="zh-CN" altLang="en-US" sz="2800" b="1">
              <a:solidFill>
                <a:schemeClr val="tx1"/>
              </a:solidFill>
              <a:highlight>
                <a:srgbClr val="FFFF00"/>
              </a:highligh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18715" y="1357630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确立县制</a:t>
            </a:r>
            <a:endParaRPr lang="zh-CN" altLang="en-US" sz="28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352915" y="1409700"/>
            <a:ext cx="1960880" cy="779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>
              <a:lnSpc>
                <a:spcPct val="80000"/>
              </a:lnSpc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加强中央对</a:t>
            </a:r>
          </a:p>
          <a:p>
            <a:pPr indent="0" algn="just">
              <a:lnSpc>
                <a:spcPct val="80000"/>
              </a:lnSpc>
              <a:buNone/>
            </a:pPr>
            <a:endParaRPr lang="zh-CN" altLang="en-US" sz="2800" b="0">
              <a:solidFill>
                <a:srgbClr val="FF0000"/>
              </a:solidFill>
              <a:uFill>
                <a:solidFill>
                  <a:srgbClr val="00AEEF"/>
                </a:solidFill>
              </a:u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552565" y="1888490"/>
            <a:ext cx="4627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地方的控制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FF0000"/>
                </a:solidFill>
                <a:uFill>
                  <a:solidFill>
                    <a:srgbClr val="00AEEF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有利于高效执政</a:t>
            </a:r>
            <a:endParaRPr lang="zh-CN" altLang="en-US" sz="2800" b="0">
              <a:solidFill>
                <a:srgbClr val="FF0000"/>
              </a:solidFill>
              <a:uFill>
                <a:solidFill>
                  <a:srgbClr val="00AEEF"/>
                </a:solidFill>
              </a:u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95260" y="2482215"/>
            <a:ext cx="2316480" cy="435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>
              <a:lnSpc>
                <a:spcPct val="80000"/>
              </a:lnSpc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新兴地主掌权</a:t>
            </a:r>
            <a:endParaRPr lang="zh-CN" altLang="en-US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324735" y="2780665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改革户籍制度</a:t>
            </a:r>
            <a:endParaRPr lang="zh-CN" altLang="en-US" sz="28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403090" y="4120515"/>
            <a:ext cx="1960880" cy="779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>
              <a:lnSpc>
                <a:spcPct val="80000"/>
              </a:lnSpc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允许土地自</a:t>
            </a:r>
          </a:p>
          <a:p>
            <a:pPr indent="0" algn="just">
              <a:lnSpc>
                <a:spcPct val="80000"/>
              </a:lnSpc>
              <a:buNone/>
            </a:pPr>
            <a:endParaRPr lang="zh-CN" altLang="en-US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362200" y="4443730"/>
            <a:ext cx="1249680" cy="435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>
              <a:lnSpc>
                <a:spcPct val="80000"/>
              </a:lnSpc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由买卖</a:t>
            </a:r>
            <a:endParaRPr lang="zh-CN" altLang="en-US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280285" y="4987925"/>
            <a:ext cx="4272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鼓励耕织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生产粮食、布帛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596505" y="4027805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封建土地私有制</a:t>
            </a:r>
            <a:endParaRPr lang="zh-CN" altLang="en-US" sz="28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6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26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26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5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26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26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 nodeType="clickPar">
                      <p:stCondLst>
                        <p:cond delay="indefinite"/>
                      </p:stCondLst>
                      <p:childTnLst>
                        <p:par>
                          <p:cTn id="18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6" presetID="26" presetClass="entr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  <p:bldP spid="8" grpId="3"/>
      <p:bldP spid="9" grpId="4"/>
      <p:bldP spid="10" grpId="5"/>
      <p:bldP spid="11" grpId="6"/>
      <p:bldP spid="13" grpId="7"/>
      <p:bldP spid="12" grpId="8"/>
      <p:bldP spid="23" grpId="9"/>
      <p:bldP spid="25" grpId="1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/>
        </p:nvSpPr>
        <p:spPr>
          <a:xfrm>
            <a:off x="605155" y="516890"/>
            <a:ext cx="11283950" cy="62058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L="209550" indent="0" algn="just" fontAlgn="auto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09550" indent="0" algn="just" fontAlgn="auto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09550" indent="0" algn="just" fontAlgn="auto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09550" indent="0" algn="just" fontAlgn="auto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09550" indent="0" algn="just" fontAlgn="auto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09550" indent="0" algn="just" fontAlgn="auto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09550" indent="0" algn="just" fontAlgn="auto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09550" indent="0" algn="just" fontAlgn="auto">
              <a:lnSpc>
                <a:spcPct val="9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(四)商鞅变法的影响: </a:t>
            </a:r>
          </a:p>
          <a:p>
            <a:pPr marL="209550" indent="0" algn="just" fontAlgn="auto">
              <a:lnSpc>
                <a:spcPct val="90000"/>
              </a:lnSpc>
            </a:pPr>
            <a:endParaRPr lang="zh-CN" altLang="en-US" sz="2800">
              <a:solidFill>
                <a:srgbClr val="00AEEF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09550" indent="0" algn="just" fontAlgn="auto">
              <a:lnSpc>
                <a:spcPct val="90000"/>
              </a:lnSpc>
            </a:pPr>
            <a:endParaRPr lang="zh-CN" altLang="en-US" sz="2800">
              <a:solidFill>
                <a:srgbClr val="00AEEF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09550" indent="0" algn="just" fontAlgn="auto">
              <a:lnSpc>
                <a:spcPct val="90000"/>
              </a:lnSpc>
            </a:pP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考点二  造福千秋的都江堰</a:t>
            </a:r>
          </a:p>
          <a:p>
            <a:pPr marL="209550" indent="0" algn="just" fontAlgn="auto">
              <a:lnSpc>
                <a:spcPct val="9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1.建造时间: </a:t>
            </a:r>
          </a:p>
          <a:p>
            <a:pPr marL="209550" indent="0" algn="just" fontAlgn="auto">
              <a:lnSpc>
                <a:spcPct val="9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2.主持建造者: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</a:p>
          <a:p>
            <a:pPr marL="209550" indent="0" algn="just" fontAlgn="auto">
              <a:lnSpc>
                <a:spcPct val="9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3.地点: </a:t>
            </a:r>
          </a:p>
          <a:p>
            <a:pPr marL="209550" indent="0" algn="just" fontAlgn="auto">
              <a:lnSpc>
                <a:spcPct val="9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4.影响: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934720" y="1014730"/>
          <a:ext cx="10419080" cy="23899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7610"/>
                <a:gridCol w="4182110"/>
                <a:gridCol w="5039360"/>
              </a:tblGrid>
              <a:tr h="106870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highlight>
                            <a:srgbClr val="C6EAFA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  <a:cs typeface="黑体" panose="02010609060101010101" charset="-122"/>
                        </a:rPr>
                        <a:t>类别</a:t>
                      </a:r>
                    </a:p>
                  </a:txBody>
                  <a:tcPr marL="0" marR="0" marT="4699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AF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highlight>
                            <a:srgbClr val="C6EAFA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  <a:cs typeface="黑体" panose="02010609060101010101" charset="-122"/>
                        </a:rPr>
                        <a:t>内容</a:t>
                      </a:r>
                    </a:p>
                  </a:txBody>
                  <a:tcPr marL="0" marR="0" marT="4699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AF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highlight>
                            <a:srgbClr val="C6EAFA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影响</a:t>
                      </a:r>
                      <a:r>
                        <a:rPr lang="en-US" altLang="zh-CN" sz="2800" b="0">
                          <a:solidFill>
                            <a:srgbClr val="000000"/>
                          </a:solidFill>
                          <a:highlight>
                            <a:srgbClr val="C6EAFA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r>
                        <a:rPr lang="zh-CN" altLang="en-US" sz="2800" b="0">
                          <a:solidFill>
                            <a:srgbClr val="000000"/>
                          </a:solidFill>
                          <a:highlight>
                            <a:srgbClr val="C6EAFA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作用</a:t>
                      </a:r>
                    </a:p>
                  </a:txBody>
                  <a:tcPr marL="0" marR="0" marT="12065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AFA"/>
                    </a:solidFill>
                  </a:tcPr>
                </a:tc>
              </a:tr>
              <a:tr h="13212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军事</a:t>
                      </a:r>
                    </a:p>
                  </a:txBody>
                  <a:tcPr marL="0" marR="0" marT="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buNone/>
                      </a:pPr>
                      <a:r>
                        <a:rPr lang="en-US" altLang="zh-CN" sz="2800" b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_______________________________________</a:t>
                      </a:r>
                    </a:p>
                  </a:txBody>
                  <a:tcPr marL="71120" marR="61595" marT="137795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buNone/>
                      </a:pP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73025" marR="58420" marT="42545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2132013" y="2290445"/>
            <a:ext cx="26720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>
              <a:buNone/>
            </a:pPr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indent="0" algn="just"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爵位并赏赐土地</a:t>
            </a:r>
            <a:endParaRPr lang="zh-CN" altLang="en-US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263005" y="2102485"/>
            <a:ext cx="5161280" cy="1383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just">
              <a:buNone/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有利于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通过军功</a:t>
            </a:r>
          </a:p>
          <a:p>
            <a:pPr indent="0" algn="just">
              <a:buNone/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途径参政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壮大了军队力量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有利</a:t>
            </a:r>
          </a:p>
          <a:p>
            <a:pPr indent="0" algn="just">
              <a:buNone/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于强兵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416425" y="3404870"/>
            <a:ext cx="747268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使秦国的国力大为增强,提高了军队战斗力,成</a:t>
            </a:r>
          </a:p>
          <a:p>
            <a:pPr algn="l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为最强盛的诸侯国,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________________________</a:t>
            </a:r>
          </a:p>
          <a:p>
            <a:pPr algn="l"/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773680" y="4994910"/>
            <a:ext cx="25507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公元前 256年。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119755" y="5401945"/>
            <a:ext cx="1459230" cy="4781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marL="209550" indent="0" algn="just" fontAlgn="auto">
              <a:lnSpc>
                <a:spcPct val="90000"/>
              </a:lnSpc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李冰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132330" y="5780405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成都附近岷江。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783398" y="6149340"/>
            <a:ext cx="8926830" cy="4781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marL="209550" indent="0" algn="just" fontAlgn="auto">
              <a:lnSpc>
                <a:spcPct val="9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①都江堰发挥了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等多方面的作用 ;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58260" y="445770"/>
            <a:ext cx="447484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第7课 战国时期的社会变化</a:t>
            </a:r>
            <a:endParaRPr lang="zh-CN" altLang="en-US" sz="2800" b="1">
              <a:solidFill>
                <a:schemeClr val="tx1"/>
              </a:solidFill>
              <a:highlight>
                <a:srgbClr val="FFFF00"/>
              </a:highligh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32330" y="2269490"/>
            <a:ext cx="4272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奖励军功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对有军功者授予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381240" y="2102485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新兴地主和士兵</a:t>
            </a:r>
            <a:endParaRPr lang="zh-CN" altLang="en-US" sz="28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439025" y="3759200"/>
            <a:ext cx="44500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为以后秦国统一全国奠定了</a:t>
            </a:r>
          </a:p>
          <a:p>
            <a:pPr algn="l"/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16425" y="4209415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基础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52620" y="6070600"/>
            <a:ext cx="3383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防洪 、灌溉 、水运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6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1"/>
      <p:bldP spid="5" grpId="2"/>
      <p:bldP spid="6" grpId="3"/>
      <p:bldP spid="7" grpId="4"/>
      <p:bldP spid="14" grpId="5"/>
      <p:bldP spid="8" grpId="6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/>
        </p:nvSpPr>
        <p:spPr>
          <a:xfrm>
            <a:off x="693420" y="755650"/>
            <a:ext cx="10953750" cy="52622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L="209550" indent="0" algn="just" fontAlgn="auto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09550" indent="0" algn="just" fontAlgn="auto"/>
            <a:endParaRPr lang="zh-CN" altLang="en-US" sz="2800">
              <a:solidFill>
                <a:srgbClr val="00AEEF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209550" indent="0" algn="just" fontAlgn="auto"/>
            <a:endParaRPr lang="zh-CN" altLang="en-US" sz="2800">
              <a:solidFill>
                <a:srgbClr val="00AEEF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209550" indent="0" algn="just" fontAlgn="auto"/>
            <a:endParaRPr lang="zh-CN" altLang="en-US" sz="2800">
              <a:solidFill>
                <a:srgbClr val="00AEEF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209550" indent="0" algn="just" fontAlgn="auto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考点三  春秋战国时期的社会变化</a:t>
            </a:r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09550" indent="0" algn="just" fontAlgn="auto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1.经济上: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_______________________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</a:p>
          <a:p>
            <a:pPr marL="209550" indent="0" algn="just" fontAlgn="auto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2.政治上: </a:t>
            </a:r>
          </a:p>
          <a:p>
            <a:pPr marL="209550" indent="0" algn="just" fontAlgn="auto"/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______________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209550" indent="0" algn="just" fontAlgn="auto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3.思想上: 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09550" indent="0" algn="just" fontAlgn="auto"/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209550" indent="0" algn="just" fontAlgn="auto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考点四  春秋战国时期的时代特征</a:t>
            </a:r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09550" indent="0" algn="just" fontAlgn="auto"/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82320" y="755650"/>
            <a:ext cx="537083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marL="209550" indent="0" algn="just" fontAlgn="auto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②成都平原被称为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;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44538" y="1277620"/>
            <a:ext cx="11060430" cy="1383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marL="209550" indent="0" algn="just" fontAlgn="auto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③2200多年来,都江堰一直在发挥作用, 这在世界水利史上绝无仅有,</a:t>
            </a:r>
          </a:p>
          <a:p>
            <a:pPr marL="209550" indent="0" algn="just" fontAlgn="auto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充分反映出我国人民的智慧和创造力。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09550" indent="0" algn="just" fontAlgn="auto"/>
            <a:endParaRPr lang="zh-CN" altLang="en-US" sz="2800">
              <a:solidFill>
                <a:srgbClr val="00AEEF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50635" y="2905760"/>
            <a:ext cx="572643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marL="209550" indent="0" algn="just" fontAlgn="auto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,使社会生产力提高,经济大发展。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253615" y="3281680"/>
            <a:ext cx="96031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L="209550" indent="0" algn="just" fontAlgn="auto"/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,使国家从分裂逐步走向统一; 通过商鞅等变法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631440" y="4234815"/>
            <a:ext cx="8717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成为中国古代第一次思想文化发展的高峰。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87985" y="5441950"/>
            <a:ext cx="1141603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marL="209550" indent="0" algn="just" fontAlgn="auto"/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时期是一个大动荡 、兼并混战 、制度变革和思想学术繁荣的</a:t>
            </a:r>
          </a:p>
          <a:p>
            <a:pPr marL="209550" indent="0" algn="just" fontAlgn="auto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时代。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17620" y="233680"/>
            <a:ext cx="447484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第7课 战国时期的社会变化</a:t>
            </a:r>
            <a:endParaRPr lang="zh-CN" altLang="en-US" sz="2800" b="1">
              <a:solidFill>
                <a:schemeClr val="tx1"/>
              </a:solidFill>
              <a:highlight>
                <a:srgbClr val="FFFF00"/>
              </a:highligh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36670" y="755650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“天府之国”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53615" y="2837180"/>
            <a:ext cx="465963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marL="209550" indent="0" algn="just" fontAlgn="auto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铁农具和牛耕的使用和推广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43175" y="3281680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诸侯争霸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43175" y="3712845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确立了封建制度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631440" y="4139565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百家争鸣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48335" y="5441950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春秋战国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6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1"/>
      <p:bldP spid="6" grpId="2"/>
      <p:bldP spid="7" grpId="3"/>
      <p:bldP spid="8" grpId="4"/>
      <p:bldP spid="9" grpId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/>
        </p:nvSpPr>
        <p:spPr>
          <a:xfrm>
            <a:off x="767080" y="492125"/>
            <a:ext cx="1065720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L="209550" indent="0" algn="just" fontAlgn="auto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09550" indent="0" algn="just" fontAlgn="auto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70413" y="369570"/>
            <a:ext cx="268732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第8课 百家争鸣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51510" y="755650"/>
            <a:ext cx="11077575" cy="52622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L="0" indent="0" algn="just" fontAlgn="auto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考点一  老子</a:t>
            </a:r>
          </a:p>
          <a:p>
            <a:pPr marL="0" indent="0" algn="just" fontAlgn="auto"/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历史地位</a:t>
            </a:r>
            <a:r>
              <a:rPr lang="en-US" altLang="zh-CN" sz="2800" b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:__________________________  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fontAlgn="auto"/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思想主张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 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fontAlgn="auto"/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fontAlgn="auto"/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相关著作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:_____________________</a:t>
            </a:r>
          </a:p>
          <a:p>
            <a:pPr marL="0" indent="0" algn="just" fontAlgn="auto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考点二  孔子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fontAlgn="auto"/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历史地位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 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fontAlgn="auto"/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主要贡献</a:t>
            </a:r>
          </a:p>
          <a:p>
            <a:pPr marL="0" indent="0" algn="just" fontAlgn="auto"/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(1)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思想成就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 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fontAlgn="auto"/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(2)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教育成就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:___________________________ 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fontAlgn="auto"/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(3)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史学成就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  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fontAlgn="auto"/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相关著作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 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659380" y="1113155"/>
            <a:ext cx="47059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marL="0" indent="0" algn="just" fontAlgn="auto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春秋时期 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 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道家学派创始人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707005" y="1635125"/>
            <a:ext cx="92506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①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万物有自然法则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,________;②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世间事物都有对立面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,____</a:t>
            </a:r>
          </a:p>
          <a:p>
            <a:pPr algn="l"/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_______________;③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政治上主张“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542540" y="2466340"/>
            <a:ext cx="403606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《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道德经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》(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道家经典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)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2800">
              <a:solidFill>
                <a:srgbClr val="00AEEF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625090" y="3305175"/>
            <a:ext cx="8895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大思想家、大教育家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,__________________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884805" y="4149725"/>
            <a:ext cx="8717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①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核心思想是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____;②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政治上主张以德治国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反对苛政。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807970" y="4605020"/>
            <a:ext cx="4983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创办私学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主张“有教无类”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891790" y="5058410"/>
            <a:ext cx="5161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编订鲁国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__________________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630170" y="5497195"/>
            <a:ext cx="7650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marL="0" indent="0" algn="just" fontAlgn="auto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孔子弟子将孔子的思想整理成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一书。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652770" y="1635125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顺应自然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25090" y="2005330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双方可以相互转化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063605" y="1551940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对立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221345" y="2005330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无为而治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659380" y="3305175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春秋时期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053070" y="3209925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儒家学派创始人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845050" y="4083050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“仁”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403725" y="4994275"/>
            <a:ext cx="3383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编年体史书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《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春秋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》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365365" y="5401945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《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论语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》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26" presetClass="entr" presetSubtype="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26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26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26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 nodeType="clickPar">
                      <p:stCondLst>
                        <p:cond delay="indefinite"/>
                      </p:stCondLst>
                      <p:childTnLst>
                        <p:par>
                          <p:cTn id="17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26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 nodeType="clickPar">
                      <p:stCondLst>
                        <p:cond delay="indefinite"/>
                      </p:stCondLst>
                      <p:childTnLst>
                        <p:par>
                          <p:cTn id="19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8" presetID="26" presetClass="entr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" grpId="1"/>
      <p:bldP spid="6" grpId="2"/>
      <p:bldP spid="5" grpId="3"/>
      <p:bldP spid="7" grpId="4"/>
      <p:bldP spid="17" grpId="5"/>
      <p:bldP spid="9" grpId="6"/>
      <p:bldP spid="20" grpId="7"/>
      <p:bldP spid="10" grpId="8"/>
      <p:bldP spid="11" grpId="9"/>
      <p:bldP spid="12" grpId="10"/>
      <p:bldP spid="8" grpId="1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/>
        </p:nvSpPr>
        <p:spPr>
          <a:xfrm>
            <a:off x="767080" y="492125"/>
            <a:ext cx="1065720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L="209550" indent="0" algn="just" fontAlgn="auto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09550" indent="0" algn="just" fontAlgn="auto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31190" y="755650"/>
            <a:ext cx="110775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indent="0" algn="just" fontAlgn="auto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考点三  诸子百家学派思想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767080" y="1310640"/>
          <a:ext cx="11076940" cy="31838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5250"/>
                <a:gridCol w="1614170"/>
                <a:gridCol w="1345565"/>
                <a:gridCol w="6751955"/>
              </a:tblGrid>
              <a:tr h="442595">
                <a:tc>
                  <a:txBody>
                    <a:bodyPr/>
                    <a:lstStyle/>
                    <a:p>
                      <a:pPr indent="0" algn="ctr">
                        <a:lnSpc>
                          <a:spcPct val="90000"/>
                        </a:lnSpc>
                        <a:buNone/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highlight>
                            <a:srgbClr val="C6EAFA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  <a:cs typeface="黑体" panose="02010609060101010101" charset="-122"/>
                        </a:rPr>
                        <a:t>学派</a:t>
                      </a:r>
                    </a:p>
                  </a:txBody>
                  <a:tcPr marL="0" marR="0" marT="5715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AF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0000"/>
                        </a:lnSpc>
                        <a:buNone/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highlight>
                            <a:srgbClr val="C6EAFA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  <a:cs typeface="黑体" panose="02010609060101010101" charset="-122"/>
                        </a:rPr>
                        <a:t>代表</a:t>
                      </a:r>
                    </a:p>
                  </a:txBody>
                  <a:tcPr marL="0" marR="0" marT="5715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AF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0000"/>
                        </a:lnSpc>
                        <a:buNone/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highlight>
                            <a:srgbClr val="C6EAFA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  <a:cs typeface="黑体" panose="02010609060101010101" charset="-122"/>
                        </a:rPr>
                        <a:t>时期</a:t>
                      </a:r>
                    </a:p>
                  </a:txBody>
                  <a:tcPr marL="0" marR="0" marT="5715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AF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0000"/>
                        </a:lnSpc>
                        <a:buNone/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highlight>
                            <a:srgbClr val="C6EAFA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  <a:cs typeface="黑体" panose="02010609060101010101" charset="-122"/>
                        </a:rPr>
                        <a:t>主要思想</a:t>
                      </a:r>
                    </a:p>
                  </a:txBody>
                  <a:tcPr marL="0" marR="0" marT="5715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AFA"/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indent="0" algn="ctr">
                        <a:lnSpc>
                          <a:spcPct val="90000"/>
                        </a:lnSpc>
                        <a:buNone/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微软雅黑" panose="020b0503020204020204" pitchFamily="34" charset="-122"/>
                        </a:rPr>
                        <a:t>墨家</a:t>
                      </a:r>
                    </a:p>
                  </a:txBody>
                  <a:tcPr marL="0" marR="0" marT="56514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0000"/>
                        </a:lnSpc>
                        <a:buNone/>
                      </a:pPr>
                      <a:r>
                        <a:rPr lang="en-US" altLang="zh-CN" sz="2800" b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微软雅黑" panose="020b0503020204020204" pitchFamily="34" charset="-122"/>
                        </a:rPr>
                        <a:t>_____</a:t>
                      </a:r>
                    </a:p>
                  </a:txBody>
                  <a:tcPr marL="0" marR="0" marT="5715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0000"/>
                        </a:lnSpc>
                        <a:buNone/>
                      </a:pP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56514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0000"/>
                        </a:lnSpc>
                        <a:buNone/>
                      </a:pP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5715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5950">
                <a:tc>
                  <a:txBody>
                    <a:bodyPr/>
                    <a:lstStyle/>
                    <a:p>
                      <a:pPr indent="0" algn="ctr">
                        <a:lnSpc>
                          <a:spcPct val="90000"/>
                        </a:lnSpc>
                        <a:buNone/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微软雅黑" panose="020b0503020204020204" pitchFamily="34" charset="-122"/>
                        </a:rPr>
                        <a:t>儒家</a:t>
                      </a:r>
                    </a:p>
                  </a:txBody>
                  <a:tcPr marL="0" marR="0" marT="14732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0000"/>
                        </a:lnSpc>
                        <a:buNone/>
                      </a:pPr>
                      <a:r>
                        <a:rPr lang="en-US" altLang="zh-CN" sz="2800" b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微软雅黑" panose="020b0503020204020204" pitchFamily="34" charset="-122"/>
                        </a:rPr>
                        <a:t>_____</a:t>
                      </a:r>
                    </a:p>
                  </a:txBody>
                  <a:tcPr marL="0" marR="0" marT="4064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0000"/>
                        </a:lnSpc>
                        <a:buNone/>
                      </a:pP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4064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0000"/>
                        </a:lnSpc>
                        <a:buNone/>
                      </a:pP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4064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345">
                <a:tc>
                  <a:txBody>
                    <a:bodyPr/>
                    <a:lstStyle/>
                    <a:p>
                      <a:pPr indent="0" algn="ctr">
                        <a:lnSpc>
                          <a:spcPct val="90000"/>
                        </a:lnSpc>
                        <a:buNone/>
                      </a:pPr>
                      <a:r>
                        <a:rPr lang="en-US" altLang="zh-CN" sz="2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0" marR="0" marT="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0000"/>
                        </a:lnSpc>
                        <a:buNone/>
                      </a:pPr>
                      <a:r>
                        <a:rPr lang="en-US" altLang="zh-CN" sz="2800" b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微软雅黑" panose="020b0503020204020204" pitchFamily="34" charset="-122"/>
                        </a:rPr>
                        <a:t>_____</a:t>
                      </a:r>
                    </a:p>
                  </a:txBody>
                  <a:tcPr marL="0" marR="0" marT="3937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0000"/>
                        </a:lnSpc>
                        <a:buNone/>
                      </a:pP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3937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0000"/>
                        </a:lnSpc>
                        <a:buNone/>
                      </a:pP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3937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4815">
                <a:tc>
                  <a:txBody>
                    <a:bodyPr/>
                    <a:lstStyle/>
                    <a:p>
                      <a:pPr indent="0" algn="ctr">
                        <a:lnSpc>
                          <a:spcPct val="90000"/>
                        </a:lnSpc>
                        <a:buNone/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微软雅黑" panose="020b0503020204020204" pitchFamily="34" charset="-122"/>
                        </a:rPr>
                        <a:t>道家</a:t>
                      </a:r>
                    </a:p>
                  </a:txBody>
                  <a:tcPr marL="0" marR="0" marT="3937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0000"/>
                        </a:lnSpc>
                        <a:buNone/>
                      </a:pPr>
                      <a:r>
                        <a:rPr lang="en-US" altLang="zh-CN" sz="2800" b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微软雅黑" panose="020b0503020204020204" pitchFamily="34" charset="-122"/>
                        </a:rPr>
                        <a:t>_____</a:t>
                      </a:r>
                    </a:p>
                  </a:txBody>
                  <a:tcPr marL="0" marR="0" marT="3937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0000"/>
                        </a:lnSpc>
                        <a:buNone/>
                      </a:pP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3937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0000"/>
                        </a:lnSpc>
                        <a:buNone/>
                      </a:pPr>
                      <a:endParaRPr lang="zh-CN" altLang="en-US" sz="2800" b="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3937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935">
                <a:tc>
                  <a:txBody>
                    <a:bodyPr/>
                    <a:lstStyle/>
                    <a:p>
                      <a:pPr indent="0" algn="ctr">
                        <a:lnSpc>
                          <a:spcPct val="90000"/>
                        </a:lnSpc>
                        <a:buNone/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微软雅黑" panose="020b0503020204020204" pitchFamily="34" charset="-122"/>
                        </a:rPr>
                        <a:t>法家</a:t>
                      </a:r>
                    </a:p>
                  </a:txBody>
                  <a:tcPr marL="0" marR="0" marT="14859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0000"/>
                        </a:lnSpc>
                        <a:buNone/>
                      </a:pPr>
                      <a:r>
                        <a:rPr lang="en-US" altLang="zh-CN" sz="2800" b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微软雅黑" panose="020b0503020204020204" pitchFamily="34" charset="-122"/>
                        </a:rPr>
                        <a:t>_____</a:t>
                      </a:r>
                    </a:p>
                  </a:txBody>
                  <a:tcPr marL="0" marR="0" marT="14859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0000"/>
                        </a:lnSpc>
                        <a:buNone/>
                      </a:pP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微软雅黑" panose="020b0503020204020204" pitchFamily="34" charset="-122"/>
                      </a:endParaRPr>
                    </a:p>
                  </a:txBody>
                  <a:tcPr marL="0" marR="0" marT="14859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90000"/>
                        </a:lnSpc>
                        <a:buNone/>
                      </a:pPr>
                      <a:endParaRPr lang="zh-CN" altLang="en-US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76200" marR="58420" marB="1" anchor="ctr">
                    <a:lnL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AEE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631190" y="4742180"/>
            <a:ext cx="1096200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L="0" indent="0" algn="just" fontAlgn="auto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考点四  百家争鸣的影响</a:t>
            </a:r>
          </a:p>
          <a:p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451100" y="1725930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墨子</a:t>
            </a:r>
            <a:endParaRPr lang="zh-CN" altLang="en-US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51100" y="2204085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孟子</a:t>
            </a:r>
            <a:endParaRPr lang="zh-CN" altLang="en-US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451100" y="2789555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荀子</a:t>
            </a:r>
            <a:endParaRPr lang="zh-CN" altLang="en-US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451100" y="3256280"/>
            <a:ext cx="894080" cy="4781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ctr">
              <a:lnSpc>
                <a:spcPct val="90000"/>
              </a:lnSpc>
              <a:buNone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庄子</a:t>
            </a:r>
            <a:endParaRPr lang="zh-CN" altLang="en-US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434590" y="3853180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韩非子</a:t>
            </a:r>
            <a:endParaRPr lang="zh-CN" altLang="en-US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931920" y="1725930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战国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931920" y="2247900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战国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31920" y="2790825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战国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931920" y="3234055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战国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931920" y="3950970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战国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074410" y="1766570"/>
            <a:ext cx="4450080" cy="4781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ctr">
              <a:lnSpc>
                <a:spcPct val="90000"/>
              </a:lnSpc>
              <a:buNone/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主张“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”“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66435" y="2299970"/>
            <a:ext cx="5339080" cy="4781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ctr">
              <a:lnSpc>
                <a:spcPct val="90000"/>
              </a:lnSpc>
              <a:buNone/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主张“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”“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771958" y="2860040"/>
            <a:ext cx="2672080" cy="4781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ctr">
              <a:lnSpc>
                <a:spcPct val="90000"/>
              </a:lnSpc>
              <a:buNone/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主张“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299835" y="3255645"/>
            <a:ext cx="4272280" cy="4781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indent="0" algn="ctr">
              <a:lnSpc>
                <a:spcPct val="90000"/>
              </a:lnSpc>
              <a:buNone/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主张治国要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_____________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073650" y="3723005"/>
            <a:ext cx="6724650" cy="865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indent="0" algn="just">
              <a:lnSpc>
                <a:spcPct val="90000"/>
              </a:lnSpc>
              <a:buNone/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反对空谈仁义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强调法治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建立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专制统治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78155" y="5277485"/>
            <a:ext cx="113842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marL="0" indent="0" algn="just" fontAlgn="auto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促进了思想和学术繁荣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成为中国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_____________________________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,为中</a:t>
            </a:r>
          </a:p>
          <a:p>
            <a:pPr marL="0" indent="0" algn="just" fontAlgn="auto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国古代文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化的发展奠定基础。</a:t>
            </a:r>
            <a:endParaRPr lang="zh-CN" altLang="en-US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86643" y="398780"/>
            <a:ext cx="268732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第8课 百家争鸣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987915" y="3701415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中央集权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084185" y="3205480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顺应自然和民心</a:t>
            </a:r>
            <a:endParaRPr lang="zh-CN" altLang="en-US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988935" y="2832735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礼治</a:t>
            </a:r>
            <a:endParaRPr lang="zh-CN" altLang="en-US" sz="2800" b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094855" y="2239010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仁政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783320" y="2268220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民贵君轻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303770" y="1719580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兼爱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973185" y="1675765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非攻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18810" y="5202555"/>
            <a:ext cx="5161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古代第一次思想文化发展的高峰</a:t>
            </a:r>
            <a:endParaRPr lang="zh-CN" altLang="en-US" sz="28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6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6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26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3" presetID="26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 nodeType="clickPar">
                      <p:stCondLst>
                        <p:cond delay="indefinite"/>
                      </p:stCondLst>
                      <p:childTnLst>
                        <p:par>
                          <p:cTn id="18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2" presetID="26" presetClass="entr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 nodeType="clickPar">
                      <p:stCondLst>
                        <p:cond delay="indefinite"/>
                      </p:stCondLst>
                      <p:childTnLst>
                        <p:par>
                          <p:cTn id="19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1" presetID="26" presetClass="entr" presetSubtype="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 nodeType="clickPar">
                      <p:stCondLst>
                        <p:cond delay="indefinite"/>
                      </p:stCondLst>
                      <p:childTnLst>
                        <p:par>
                          <p:cTn id="2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0" presetID="26" presetClass="entr" presetSubtype="0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1" grpId="1"/>
      <p:bldP spid="12" grpId="2"/>
      <p:bldP spid="17" grpId="3"/>
      <p:bldP spid="9" grpId="4"/>
      <p:bldP spid="10" grpId="5"/>
      <p:bldP spid="18" grpId="6"/>
      <p:bldP spid="8" grpId="7"/>
      <p:bldP spid="19" grpId="8"/>
      <p:bldP spid="7" grpId="9"/>
      <p:bldP spid="20" grpId="10"/>
      <p:bldP spid="6" grpId="11"/>
      <p:bldP spid="13" grpId="1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03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/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/>
        </p:nvSpPr>
        <p:spPr>
          <a:xfrm>
            <a:off x="561340" y="1064895"/>
            <a:ext cx="11332210" cy="22453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L="209550" indent="0" algn="just" fontAlgn="auto"/>
            <a:r>
              <a:rPr sz="28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(2021·广州)根据规定,诸侯国国君每五年就要朝见周天子一次据《春秋》记载,二百四十二年间,鲁国国君朝见周天子只有三次,朝见晋国国君多达二十次这反映了春秋时期 (       )</a:t>
            </a:r>
          </a:p>
          <a:p>
            <a:pPr marL="209550" indent="0" algn="just" fontAlgn="auto"/>
            <a:r>
              <a:rPr sz="28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 中央集权加强                B. 周王室衰微</a:t>
            </a:r>
          </a:p>
          <a:p>
            <a:pPr marL="209550" indent="0" algn="just" fontAlgn="auto"/>
            <a:r>
              <a:rPr sz="28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 社会和平稳定                D. 儒学居主导地位</a:t>
            </a:r>
          </a:p>
        </p:txBody>
      </p:sp>
      <p:sp>
        <p:nvSpPr>
          <p:cNvPr id="5" name="矩形 4"/>
          <p:cNvSpPr/>
          <p:nvPr/>
        </p:nvSpPr>
        <p:spPr>
          <a:xfrm>
            <a:off x="6399530" y="1803400"/>
            <a:ext cx="843280" cy="7683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44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B</a:t>
            </a:r>
            <a:endParaRPr lang="en-US" altLang="zh-CN" sz="4400" b="1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42080" y="369570"/>
            <a:ext cx="375983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第</a:t>
            </a:r>
            <a:r>
              <a:rPr lang="en-US" altLang="zh-CN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6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课 动荡的春秋时期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29895" y="4411345"/>
            <a:ext cx="1133284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just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【解析】结合所学知识,由材料鲁国国君 向周天子朝贡三次却朝见晋国国君二十多次可知,春秋时期,诸侯势力强大,周天子的权势 日渐衰落,B正确;A、C、D不符合题意。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05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/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/>
        </p:nvSpPr>
        <p:spPr>
          <a:xfrm>
            <a:off x="429895" y="1207135"/>
            <a:ext cx="11332210" cy="18148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L="209550" indent="0" algn="just" fontAlgn="auto"/>
            <a:r>
              <a:rPr sz="28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(2020·柳州) 战国时期, 出现了“百家争鸣”的局面</a:t>
            </a:r>
            <a:r>
              <a:rPr lang="zh-CN" sz="28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r>
              <a:rPr sz="28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各学派提出了自己的治国方略,对后世影响很大其中提出治国要顺应自然和民心主张的是 (   )</a:t>
            </a:r>
          </a:p>
          <a:p>
            <a:pPr marL="209550" indent="0" algn="just" fontAlgn="auto"/>
            <a:r>
              <a:rPr sz="28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A.儒家        B. 法家          C. 道家           D. 墨家</a:t>
            </a:r>
          </a:p>
        </p:txBody>
      </p:sp>
      <p:sp>
        <p:nvSpPr>
          <p:cNvPr id="5" name="矩形 4"/>
          <p:cNvSpPr/>
          <p:nvPr/>
        </p:nvSpPr>
        <p:spPr>
          <a:xfrm>
            <a:off x="1656080" y="1915160"/>
            <a:ext cx="843280" cy="7683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44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C</a:t>
            </a:r>
            <a:endParaRPr lang="en-US" altLang="zh-CN" sz="4400" b="1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752023" y="504190"/>
            <a:ext cx="268732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第8课 百家争鸣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UNIT_PLACING_PICTURE_USER_VIEWPORT" val="{&quot;height&quot;:3570,&quot;width&quot;:15390}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UNIT_TABLE_BEAUTIFY" val="smartTable{f2d967bc-3d1d-4931-9618-01028608fb32}"/>
  <p:tag name="TABLE_ENDDRAG_ORIGIN_RECT" val="879*295"/>
  <p:tag name="TABLE_ENDDRAG_RECT" val="40*93*879*388"/>
</p:tagLst>
</file>

<file path=ppt/tags/tag22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23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KSO_WM_UNIT_TABLE_BEAUTIFY" val="smartTable{fd8dcd63-b56b-4890-b1c7-d3cd99366602}"/>
  <p:tag name="TABLE_ENDDRAG_ORIGIN_RECT" val="829*433"/>
  <p:tag name="TABLE_ENDDRAG_RECT" val="69*73*829*433"/>
</p:tagLst>
</file>

<file path=ppt/tags/tag27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UNIT_TABLE_BEAUTIFY" val="smartTable{d9b60b98-e9c8-4858-9895-75b214d7ab2e}"/>
  <p:tag name="TABLE_ENDDRAG_ORIGIN_RECT" val="812*287"/>
  <p:tag name="TABLE_ENDDRAG_RECT" val="73*79*812*188"/>
</p:tagLst>
</file>

<file path=ppt/tags/tag29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32.xml><?xml version="1.0" encoding="utf-8"?>
<p:tagLst xmlns:p="http://schemas.openxmlformats.org/presentationml/2006/main">
  <p:tag name="KSO_WM_UNIT_TABLE_BEAUTIFY" val="smartTable{3c8f9c35-a403-46ab-8dab-d7156425a96c}"/>
  <p:tag name="TABLE_ENDDRAG_ORIGIN_RECT" val="863*249"/>
  <p:tag name="TABLE_ENDDRAG_RECT" val="60*103*872*250"/>
</p:tagLst>
</file>

<file path=ppt/tags/tag33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35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</p:tagLst>
</file>

<file path=ppt/tags/tag38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356</Paragraphs>
  <Slides>30</Slides>
  <Notes>2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baseType="lpstr" size="31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239</cp:revision>
  <dcterms:created xsi:type="dcterms:W3CDTF">2019-06-19T02:08:00Z</dcterms:created>
  <dcterms:modified xsi:type="dcterms:W3CDTF">2021-10-21T01:15:07Z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9B44B1C442984AD9A92A81A1D4B956F6</vt:lpwstr>
  </property>
  <property fmtid="{D5CDD505-2E9C-101B-9397-08002B2CF9AE}" pid="3" name="KSOProductBuildVer">
    <vt:lpwstr>2052-11.1.0.11365</vt:lpwstr>
  </property>
</Properties>
</file>