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998" r:id="rId1"/>
    <p:sldMasterId id="2147494035" r:id="rId2"/>
  </p:sldMasterIdLst>
  <p:notesMasterIdLst>
    <p:notesMasterId r:id="rId3"/>
  </p:notesMasterIdLst>
  <p:sldIdLst>
    <p:sldId id="4851" r:id="rId4"/>
    <p:sldId id="4856" r:id="rId5"/>
    <p:sldId id="4860" r:id="rId6"/>
    <p:sldId id="4863" r:id="rId7"/>
    <p:sldId id="4866" r:id="rId8"/>
    <p:sldId id="4869" r:id="rId9"/>
    <p:sldId id="4872" r:id="rId10"/>
    <p:sldId id="4875" r:id="rId11"/>
    <p:sldId id="4878" r:id="rId12"/>
    <p:sldId id="4881" r:id="rId13"/>
    <p:sldId id="4884" r:id="rId14"/>
    <p:sldId id="4887" r:id="rId15"/>
    <p:sldId id="4890" r:id="rId16"/>
    <p:sldId id="4893" r:id="rId17"/>
    <p:sldId id="4896" r:id="rId18"/>
    <p:sldId id="4899" r:id="rId19"/>
    <p:sldId id="4902" r:id="rId20"/>
    <p:sldId id="4905" r:id="rId21"/>
    <p:sldId id="4908" r:id="rId22"/>
    <p:sldId id="4911" r:id="rId23"/>
    <p:sldId id="4914" r:id="rId24"/>
    <p:sldId id="4917" r:id="rId25"/>
    <p:sldId id="4920" r:id="rId26"/>
    <p:sldId id="4923" r:id="rId27"/>
    <p:sldId id="4926" r:id="rId28"/>
    <p:sldId id="4929" r:id="rId29"/>
    <p:sldId id="493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999" r:id="rId1"/>
    <p:sldLayoutId id="2147494000" r:id="rId2"/>
    <p:sldLayoutId id="2147494001" r:id="rId3"/>
    <p:sldLayoutId id="2147494002" r:id="rId4"/>
    <p:sldLayoutId id="2147494003" r:id="rId5"/>
    <p:sldLayoutId id="2147494004" r:id="rId6"/>
    <p:sldLayoutId id="2147494005" r:id="rId7"/>
    <p:sldLayoutId id="2147494006" r:id="rId8"/>
    <p:sldLayoutId id="2147494007" r:id="rId9"/>
    <p:sldLayoutId id="2147494008" r:id="rId10"/>
    <p:sldLayoutId id="214749400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94036" r:id="rId1"/>
    <p:sldLayoutId id="2147494037" r:id="rId2"/>
    <p:sldLayoutId id="2147494038" r:id="rId3"/>
    <p:sldLayoutId id="2147494039" r:id="rId4"/>
    <p:sldLayoutId id="2147494040" r:id="rId5"/>
    <p:sldLayoutId id="2147494041" r:id="rId6"/>
    <p:sldLayoutId id="2147494042" r:id="rId7"/>
    <p:sldLayoutId id="2147494043" r:id="rId8"/>
    <p:sldLayoutId id="2147494044" r:id="rId9"/>
    <p:sldLayoutId id="2147494045" r:id="rId10"/>
    <p:sldLayoutId id="214749404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ags" Target="../tags/tag117.xml"/><Relationship Id="rId23" Type="http://schemas.openxmlformats.org/officeDocument/2006/relationships/tags" Target="../tags/tag118.xml"/><Relationship Id="rId24" Type="http://schemas.openxmlformats.org/officeDocument/2006/relationships/tags" Target="../tags/tag119.xml"/><Relationship Id="rId25" Type="http://schemas.openxmlformats.org/officeDocument/2006/relationships/tags" Target="../tags/tag120.xml"/><Relationship Id="rId26" Type="http://schemas.openxmlformats.org/officeDocument/2006/relationships/tags" Target="../tags/tag121.xml"/><Relationship Id="rId27" Type="http://schemas.openxmlformats.org/officeDocument/2006/relationships/tags" Target="../tags/tag122.xml"/><Relationship Id="rId28" Type="http://schemas.openxmlformats.org/officeDocument/2006/relationships/tags" Target="../tags/tag123.xml"/><Relationship Id="rId29" Type="http://schemas.openxmlformats.org/officeDocument/2006/relationships/tags" Target="../tags/tag124.xml"/><Relationship Id="rId30" Type="http://schemas.openxmlformats.org/officeDocument/2006/relationships/slideLayout" Target="../slideLayouts/slideLayout14.xml"/><Relationship Id="rId3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tags" Target="../tags/tag191.xml"/><Relationship Id="rId22" Type="http://schemas.openxmlformats.org/officeDocument/2006/relationships/tags" Target="../tags/tag192.xml"/><Relationship Id="rId23" Type="http://schemas.openxmlformats.org/officeDocument/2006/relationships/tags" Target="../tags/tag193.xml"/><Relationship Id="rId24" Type="http://schemas.openxmlformats.org/officeDocument/2006/relationships/tags" Target="../tags/tag194.xml"/><Relationship Id="rId2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tags" Target="../tags/tag242.xml"/><Relationship Id="rId18" Type="http://schemas.openxmlformats.org/officeDocument/2006/relationships/tags" Target="../tags/tag243.xml"/><Relationship Id="rId19" Type="http://schemas.openxmlformats.org/officeDocument/2006/relationships/tags" Target="../tags/tag244.xml"/><Relationship Id="rId20" Type="http://schemas.openxmlformats.org/officeDocument/2006/relationships/tags" Target="../tags/tag245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学生自评与互评在2024年小学教育中的实施策略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029075" y="55435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47"/>
          <p:cNvSpPr/>
          <p:nvPr>
            <p:custDataLst>
              <p:tags r:id="rId6"/>
            </p:custDataLst>
          </p:nvPr>
        </p:nvSpPr>
        <p:spPr>
          <a:xfrm>
            <a:off x="4036695" y="56134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105275" y="63817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187950" y="55435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自评与互评的背景和意义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394835" y="156464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48"/>
          <p:cNvSpPr/>
          <p:nvPr>
            <p:custDataLst>
              <p:tags r:id="rId10"/>
            </p:custDataLst>
          </p:nvPr>
        </p:nvSpPr>
        <p:spPr>
          <a:xfrm>
            <a:off x="4402455" y="157162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471035" y="164846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553710" y="156464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自评与互评的实施方式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394835" y="459549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54"/>
          <p:cNvSpPr/>
          <p:nvPr>
            <p:custDataLst>
              <p:tags r:id="rId14"/>
            </p:custDataLst>
          </p:nvPr>
        </p:nvSpPr>
        <p:spPr>
          <a:xfrm>
            <a:off x="4402455" y="460248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471035" y="467931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53710" y="459549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自评与互评的挑战和对策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029075" y="560578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60"/>
          <p:cNvSpPr/>
          <p:nvPr>
            <p:custDataLst>
              <p:tags r:id="rId18"/>
            </p:custDataLst>
          </p:nvPr>
        </p:nvSpPr>
        <p:spPr>
          <a:xfrm>
            <a:off x="4036695" y="561276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05275" y="568960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187950" y="560578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结论和建议</a:t>
            </a:r>
            <a:endParaRPr altLang="en-US" b="1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2" name="矩形: 圆角 2"/>
          <p:cNvSpPr/>
          <p:nvPr>
            <p:custDataLst>
              <p:tags r:id="rId21"/>
            </p:custDataLst>
          </p:nvPr>
        </p:nvSpPr>
        <p:spPr>
          <a:xfrm>
            <a:off x="4612005" y="2574925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94" name="椭圆 66"/>
          <p:cNvSpPr/>
          <p:nvPr>
            <p:custDataLst>
              <p:tags r:id="rId22"/>
            </p:custDataLst>
          </p:nvPr>
        </p:nvSpPr>
        <p:spPr>
          <a:xfrm>
            <a:off x="4619625" y="2581910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序号"/>
          <p:cNvSpPr/>
          <p:nvPr>
            <p:custDataLst>
              <p:tags r:id="rId23"/>
            </p:custDataLst>
          </p:nvPr>
        </p:nvSpPr>
        <p:spPr>
          <a:xfrm>
            <a:off x="4688205" y="2658745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8" name="标题"/>
          <p:cNvSpPr txBox="1"/>
          <p:nvPr>
            <p:custDataLst>
              <p:tags r:id="rId24"/>
            </p:custDataLst>
          </p:nvPr>
        </p:nvSpPr>
        <p:spPr>
          <a:xfrm>
            <a:off x="5770880" y="2574925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自评与互评在小学教育中的应用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0" name="矩形: 圆角 2"/>
          <p:cNvSpPr/>
          <p:nvPr>
            <p:custDataLst>
              <p:tags r:id="rId25"/>
            </p:custDataLst>
          </p:nvPr>
        </p:nvSpPr>
        <p:spPr>
          <a:xfrm>
            <a:off x="4612005" y="3585210"/>
            <a:ext cx="5901690" cy="7505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902" name="椭圆 87"/>
          <p:cNvSpPr/>
          <p:nvPr>
            <p:custDataLst>
              <p:tags r:id="rId26"/>
            </p:custDataLst>
          </p:nvPr>
        </p:nvSpPr>
        <p:spPr>
          <a:xfrm>
            <a:off x="4619625" y="3592195"/>
            <a:ext cx="744220" cy="743585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序号"/>
          <p:cNvSpPr/>
          <p:nvPr>
            <p:custDataLst>
              <p:tags r:id="rId27"/>
            </p:custDataLst>
          </p:nvPr>
        </p:nvSpPr>
        <p:spPr>
          <a:xfrm>
            <a:off x="4688205" y="3669030"/>
            <a:ext cx="605790" cy="58928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8"/>
            </p:custDataLst>
          </p:nvPr>
        </p:nvSpPr>
        <p:spPr>
          <a:xfrm>
            <a:off x="5770880" y="3585210"/>
            <a:ext cx="4424680" cy="76073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0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自评与互评的效果评估</a:t>
            </a:r>
            <a:endParaRPr altLang="en-US" b="1" dirty="0" sz="20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自评与互评的背景和意义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当前教育评价体系的不足</a:t>
            </a:r>
            <a:endParaRPr altLang="en-US" lang="zh-CN"/>
          </a:p>
        </p:txBody>
      </p:sp>
      <p:sp>
        <p:nvSpPr>
          <p:cNvPr id="10490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缺乏多元化评价方式，过于注重考试成绩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忽视学生的个性差异和全面发展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评价结果反馈不及时，影响学生的学习进步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评价标准过于统一，难以适应不同学生的需求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自评与互评的意义和价值</a:t>
            </a:r>
            <a:endParaRPr altLang="en-US" lang="zh-CN"/>
          </a:p>
        </p:txBody>
      </p:sp>
      <p:sp>
        <p:nvSpPr>
          <p:cNvPr id="10490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促进自我反思和提升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培养批判性思维和判断能力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增强团队协作和沟通能力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为教师提供反馈和改进教学的依据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实施自评与互评的必要性</a:t>
            </a:r>
            <a:endParaRPr altLang="en-US" lang="zh-CN"/>
          </a:p>
        </p:txBody>
      </p:sp>
      <p:sp>
        <p:nvSpPr>
          <p:cNvPr id="10491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提升学生的学习积极性和主动性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培养学生的批判性思维和解决问题的能力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促进学生的自我反思和成长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为教师提供反馈，优化教学策略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自评与互评的实施方式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学生自我评价的方法和技巧</a:t>
            </a:r>
            <a:endParaRPr altLang="en-US" lang="zh-CN"/>
          </a:p>
        </p:txBody>
      </p:sp>
      <p:sp>
        <p:nvSpPr>
          <p:cNvPr id="10492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明确评价标准：让学生了解评价的标准和要求，以便更好地进行自我评价。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客观真实：学生在自我评价时应该客观、真实地反映自己的学习情况。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具体详细：学生在自我评价时应该具体、详细地描述自己的表现，包括优点和不足。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反思总结：学生在自我评价时应该对自己的表现进行反思和总结，找出自己的不足并制定改进计划。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学生互评的流程和规范</a:t>
            </a:r>
            <a:endParaRPr altLang="en-US" lang="zh-CN"/>
          </a:p>
        </p:txBody>
      </p:sp>
      <p:sp>
        <p:nvSpPr>
          <p:cNvPr id="1049330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制定评价标准：教师与学生共同制定互评的标准和依据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汇总评价结果：小组长或教师汇总评价结果，进行统计和分析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明确评价目标：确保学生了解互评的目的和意义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制定改进计划：根据评价结果，制定个人或小组的改进计划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小组内互评：学生在小组内进行互相评价，提供反馈和建议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372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及时反馈与调整：教师及时给予学生反馈，指导学生调整学习状态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教师对自评与互评的引导和监督</a:t>
            </a:r>
            <a:endParaRPr altLang="en-US" lang="zh-CN"/>
          </a:p>
        </p:txBody>
      </p:sp>
      <p:sp>
        <p:nvSpPr>
          <p:cNvPr id="104942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2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教师需明确自评与互评的标准和要求，引导学生正确评价自己的表现。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教师需在评价过程中监督学生，确保评价的公正性和准确性。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教师需及时给予学生反馈，指导学生改进自己的表现。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教师需通过多种方式激励学生积极参与自评与互评，提高评价的有效性。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4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自评与互评在小学教育中的应用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语文学科的自评与互评</a:t>
            </a:r>
            <a:endParaRPr altLang="en-US" lang="zh-CN"/>
          </a:p>
        </p:txBody>
      </p:sp>
      <p:sp>
        <p:nvSpPr>
          <p:cNvPr id="10495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语文学科自评与互评的定义和目的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语文学科自评与互评的具体实施方法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语文学科自评与互评的优点和局限性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语文学科自评与互评的实践案例和效果分析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数学学科的自评与互评</a:t>
            </a:r>
            <a:endParaRPr altLang="en-US" lang="zh-CN"/>
          </a:p>
        </p:txBody>
      </p:sp>
      <p:sp>
        <p:nvSpPr>
          <p:cNvPr id="104962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数学学科自评与互评的定义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数学学科自评与互评的目标和意义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数学学科自评与互评的实施方法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数学学科自评与互评的案例分析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英语学科的自评与互评</a:t>
            </a:r>
            <a:endParaRPr altLang="en-US" lang="zh-CN"/>
          </a:p>
        </p:txBody>
      </p:sp>
      <p:sp>
        <p:nvSpPr>
          <p:cNvPr id="10496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英语学科自评与互评的定义和目的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英语学科自评与互评的优点和挑战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英语学科自评与互评的实践案例和效果分析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英语学科自评与互评的实施方式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其他学科的自评与互评</a:t>
            </a:r>
            <a:endParaRPr altLang="en-US" lang="zh-CN"/>
          </a:p>
        </p:txBody>
      </p:sp>
      <p:sp>
        <p:nvSpPr>
          <p:cNvPr id="10497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语文学科：通过朗读和作文评价，提高学生的语言表达能力。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数学学科：通过解题思路和答案的互评，培养学生的逻辑思维和问题解决能力。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英语学科：通过口语和书面表达的评价，提高学生的英语应用能力。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科学学科：通过实验操作和观察记录的评价，培养学生的科学探究和实践能力。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自评与互评的效果评估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评估指标体系的建立</a:t>
            </a:r>
            <a:endParaRPr altLang="en-US" lang="zh-CN"/>
          </a:p>
        </p:txBody>
      </p:sp>
      <p:sp>
        <p:nvSpPr>
          <p:cNvPr id="10498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评估目标：确保评估的有效性和可靠性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评估内容：学生的知识、技能、态度等方面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评估方法：采用多种评估方法，如观察、测试、问卷调查等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评估过程：制定评估计划、实施评估、收集数据、分析结果、反馈与改进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评估方法的确定</a:t>
            </a:r>
            <a:endParaRPr altLang="en-US" lang="zh-CN"/>
          </a:p>
        </p:txBody>
      </p:sp>
      <p:sp>
        <p:nvSpPr>
          <p:cNvPr id="10499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成绩对比：比较实施自评与互评前后的学生成绩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教师反馈：收集教师对学生自评与互评的意见和建议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问卷调查：了解学生对自评与互评的看法和感受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观察法：观察学生在自评与互评中的表现和变化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评估结果的分析和反馈</a:t>
            </a:r>
            <a:endParaRPr altLang="en-US" lang="zh-CN"/>
          </a:p>
        </p:txBody>
      </p:sp>
      <p:sp>
        <p:nvSpPr>
          <p:cNvPr id="10500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评估标准：制定科学的评估标准，确保评估结果的客观性和准确性。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持续改进：根据评估结果的分析和反馈，持续改进自评与互评的实施策略，提高教育质量。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数据分析：对自评与互评的数据进行统计和分析，了解学生的学习情况和问题。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反馈机制：建立有效的反馈机制，将评估结果及时反馈给学生和教师，促进学生的学习和教学改进。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五 章</a:t>
            </a:r>
            <a:endParaRPr altLang="en-US" lang="zh-CN"/>
          </a:p>
        </p:txBody>
      </p:sp>
      <p:sp>
        <p:nvSpPr>
          <p:cNvPr id="10500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自评与互评的挑战和对策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实施过程中可能遇到的问题</a:t>
            </a:r>
            <a:endParaRPr altLang="en-US" lang="zh-CN"/>
          </a:p>
        </p:txBody>
      </p:sp>
      <p:sp>
        <p:nvSpPr>
          <p:cNvPr id="105015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评价结果可能被滥用，导致教育资源分配不公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6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评价过程容易受到情感因素的影响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评价标准不统一，难以保证客观性和公正性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7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学生缺乏自我评价和相互评价的能力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应对问题的策略和建议</a:t>
            </a:r>
            <a:endParaRPr altLang="en-US" lang="zh-CN"/>
          </a:p>
        </p:txBody>
      </p:sp>
      <p:sp>
        <p:nvSpPr>
          <p:cNvPr id="105022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制定明确的评价标准，确保学生自评与互评的客观性和公正性。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加强教师对自评与互评的指导，帮助学生理解评价的目的和意义。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定期开展自评与互评活动，提高学生的参与度和评价能力。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及时反馈评价结果，帮助学生了解自己的不足之处并制定改进计划。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持续改进和完善的方向</a:t>
            </a:r>
            <a:endParaRPr altLang="en-US" lang="zh-CN"/>
          </a:p>
        </p:txBody>
      </p:sp>
      <p:sp>
        <p:nvSpPr>
          <p:cNvPr id="10502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培训教师：提高教师对自评与互评的认识和实施能力，确保评价的有效性和客观性。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建立有效的反馈机制：及时、具体地提供反馈，帮助学生了解自己的不足和改进方向。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制定明确的评价标准：确保学生明确评价要求，提高评价的针对性和可操作性。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定期评估和调整：对自评与互评的实施效果进行定期评估，根据评估结果进行必要的调整和改进。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六 章</a:t>
            </a:r>
            <a:endParaRPr altLang="en-US" lang="zh-CN"/>
          </a:p>
        </p:txBody>
      </p:sp>
      <p:sp>
        <p:nvSpPr>
          <p:cNvPr id="10503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自评与互评在小学教育中的重要性和作用</a:t>
            </a:r>
            <a:endParaRPr altLang="en-US" lang="zh-CN"/>
          </a:p>
        </p:txBody>
      </p:sp>
      <p:sp>
        <p:nvSpPr>
          <p:cNvPr id="10504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提升学生的学习积极性和主动性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培养学生的批判性思维和解决问题的能力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促进学生的合作精神和团队意识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为教师提供及时有效的反馈，调整教学策略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对未来小学教育中自评与互评的建议和展望</a:t>
            </a:r>
            <a:endParaRPr altLang="en-US" lang="zh-CN"/>
          </a:p>
        </p:txBody>
      </p:sp>
      <p:sp>
        <p:nvSpPr>
          <p:cNvPr id="10504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完善自评与互评机制：建立科学、合理的评价标准，引导学生正确认识自我和他人。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提升教师评价素养：加强教师评价培训，提高教师评价能力和专业素养。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创新评价方式：利用信息技术手段，开展多元化、个性化的评价方式，提高评价的针对性和有效性。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强化评价结果运用：将评价结果作为学生综合素质评价的重要依据，为学生的个性化发展提供支持。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54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6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6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6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6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5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14_6*l_h_i*1_5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6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14_6*l_h_i*1_6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6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6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6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SLIDE_ID" val="custom2023091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2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0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五 章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六 章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6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6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3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2024-01-05T13:43:10Z</dcterms:created>
  <dcterms:modified xsi:type="dcterms:W3CDTF">2024-01-05T13:43:10Z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bb0e8359aaea4e4c90a3c20826f13173_21</vt:lpwstr>
  </property>
</Properties>
</file>