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247" r:id="rId1"/>
    <p:sldMasterId id="2147489284" r:id="rId2"/>
  </p:sldMasterIdLst>
  <p:notesMasterIdLst>
    <p:notesMasterId r:id="rId3"/>
  </p:notesMasterIdLst>
  <p:sldIdLst>
    <p:sldId id="2744" r:id="rId4"/>
    <p:sldId id="2749" r:id="rId5"/>
    <p:sldId id="2753" r:id="rId6"/>
    <p:sldId id="2756" r:id="rId7"/>
    <p:sldId id="2759" r:id="rId8"/>
    <p:sldId id="2762" r:id="rId9"/>
    <p:sldId id="2765" r:id="rId10"/>
    <p:sldId id="2768" r:id="rId11"/>
    <p:sldId id="2771" r:id="rId12"/>
    <p:sldId id="2774" r:id="rId13"/>
    <p:sldId id="2777" r:id="rId14"/>
    <p:sldId id="2780" r:id="rId15"/>
    <p:sldId id="2783" r:id="rId16"/>
    <p:sldId id="2786" r:id="rId17"/>
    <p:sldId id="2789" r:id="rId18"/>
    <p:sldId id="2792" r:id="rId19"/>
    <p:sldId id="2795" r:id="rId20"/>
    <p:sldId id="2798" r:id="rId21"/>
    <p:sldId id="2801" r:id="rId22"/>
    <p:sldId id="2804" r:id="rId23"/>
    <p:sldId id="2807" r:id="rId24"/>
    <p:sldId id="2810" r:id="rId25"/>
    <p:sldId id="2813" r:id="rId26"/>
    <p:sldId id="2816" r:id="rId27"/>
    <p:sldId id="2820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248" r:id="rId1"/>
    <p:sldLayoutId id="2147489249" r:id="rId2"/>
    <p:sldLayoutId id="2147489250" r:id="rId3"/>
    <p:sldLayoutId id="2147489251" r:id="rId4"/>
    <p:sldLayoutId id="2147489252" r:id="rId5"/>
    <p:sldLayoutId id="2147489253" r:id="rId6"/>
    <p:sldLayoutId id="2147489254" r:id="rId7"/>
    <p:sldLayoutId id="2147489255" r:id="rId8"/>
    <p:sldLayoutId id="2147489256" r:id="rId9"/>
    <p:sldLayoutId id="2147489257" r:id="rId10"/>
    <p:sldLayoutId id="214748925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285" r:id="rId1"/>
    <p:sldLayoutId id="2147489286" r:id="rId2"/>
    <p:sldLayoutId id="2147489287" r:id="rId3"/>
    <p:sldLayoutId id="2147489288" r:id="rId4"/>
    <p:sldLayoutId id="2147489289" r:id="rId5"/>
    <p:sldLayoutId id="2147489290" r:id="rId6"/>
    <p:sldLayoutId id="2147489291" r:id="rId7"/>
    <p:sldLayoutId id="2147489292" r:id="rId8"/>
    <p:sldLayoutId id="2147489293" r:id="rId9"/>
    <p:sldLayoutId id="2147489294" r:id="rId10"/>
    <p:sldLayoutId id="214748929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tags" Target="../tags/tag110.xml"/><Relationship Id="rId22" Type="http://schemas.openxmlformats.org/officeDocument/2006/relationships/tags" Target="../tags/tag111.xml"/><Relationship Id="rId23" Type="http://schemas.openxmlformats.org/officeDocument/2006/relationships/tags" Target="../tags/tag112.xml"/><Relationship Id="rId24" Type="http://schemas.openxmlformats.org/officeDocument/2006/relationships/tags" Target="../tags/tag113.xml"/><Relationship Id="rId25" Type="http://schemas.openxmlformats.org/officeDocument/2006/relationships/tags" Target="../tags/tag114.xml"/><Relationship Id="rId26" Type="http://schemas.openxmlformats.org/officeDocument/2006/relationships/tags" Target="../tags/tag115.xml"/><Relationship Id="rId27" Type="http://schemas.openxmlformats.org/officeDocument/2006/relationships/tags" Target="../tags/tag116.xml"/><Relationship Id="rId28" Type="http://schemas.openxmlformats.org/officeDocument/2006/relationships/tags" Target="../tags/tag117.xml"/><Relationship Id="rId29" Type="http://schemas.openxmlformats.org/officeDocument/2006/relationships/tags" Target="../tags/tag118.xml"/><Relationship Id="rId3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tags" Target="../tags/tag131.xml"/><Relationship Id="rId14" Type="http://schemas.openxmlformats.org/officeDocument/2006/relationships/tags" Target="../tags/tag132.xml"/><Relationship Id="rId15" Type="http://schemas.openxmlformats.org/officeDocument/2006/relationships/tags" Target="../tags/tag133.xml"/><Relationship Id="rId16" Type="http://schemas.openxmlformats.org/officeDocument/2006/relationships/tags" Target="../tags/tag134.xml"/><Relationship Id="rId17" Type="http://schemas.openxmlformats.org/officeDocument/2006/relationships/tags" Target="../tags/tag135.xml"/><Relationship Id="rId18" Type="http://schemas.openxmlformats.org/officeDocument/2006/relationships/tags" Target="../tags/tag136.xml"/><Relationship Id="rId19" Type="http://schemas.openxmlformats.org/officeDocument/2006/relationships/tags" Target="../tags/tag137.xml"/><Relationship Id="rId20" Type="http://schemas.openxmlformats.org/officeDocument/2006/relationships/tags" Target="../tags/tag138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tags" Target="../tags/tag212.xml"/><Relationship Id="rId10" Type="http://schemas.openxmlformats.org/officeDocument/2006/relationships/tags" Target="../tags/tag213.xml"/><Relationship Id="rId11" Type="http://schemas.openxmlformats.org/officeDocument/2006/relationships/tags" Target="../tags/tag214.xml"/><Relationship Id="rId12" Type="http://schemas.openxmlformats.org/officeDocument/2006/relationships/tags" Target="../tags/tag215.xml"/><Relationship Id="rId13" Type="http://schemas.openxmlformats.org/officeDocument/2006/relationships/tags" Target="../tags/tag216.xml"/><Relationship Id="rId14" Type="http://schemas.openxmlformats.org/officeDocument/2006/relationships/tags" Target="../tags/tag217.xml"/><Relationship Id="rId15" Type="http://schemas.openxmlformats.org/officeDocument/2006/relationships/tags" Target="../tags/tag218.xml"/><Relationship Id="rId16" Type="http://schemas.openxmlformats.org/officeDocument/2006/relationships/tags" Target="../tags/tag219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tags" Target="../tags/tag247.xml"/><Relationship Id="rId18" Type="http://schemas.openxmlformats.org/officeDocument/2006/relationships/tags" Target="../tags/tag248.xml"/><Relationship Id="rId19" Type="http://schemas.openxmlformats.org/officeDocument/2006/relationships/tags" Target="../tags/tag249.xml"/><Relationship Id="rId20" Type="http://schemas.openxmlformats.org/officeDocument/2006/relationships/tags" Target="../tags/tag250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tags" Target="../tags/tag267.xml"/><Relationship Id="rId18" Type="http://schemas.openxmlformats.org/officeDocument/2006/relationships/tags" Target="../tags/tag268.xml"/><Relationship Id="rId19" Type="http://schemas.openxmlformats.org/officeDocument/2006/relationships/tags" Target="../tags/tag269.xml"/><Relationship Id="rId20" Type="http://schemas.openxmlformats.org/officeDocument/2006/relationships/tags" Target="../tags/tag270.xml"/><Relationship Id="rId21" Type="http://schemas.openxmlformats.org/officeDocument/2006/relationships/tags" Target="../tags/tag271.xml"/><Relationship Id="rId22" Type="http://schemas.openxmlformats.org/officeDocument/2006/relationships/tags" Target="../tags/tag272.xml"/><Relationship Id="rId23" Type="http://schemas.openxmlformats.org/officeDocument/2006/relationships/tags" Target="../tags/tag273.xml"/><Relationship Id="rId24" Type="http://schemas.openxmlformats.org/officeDocument/2006/relationships/tags" Target="../tags/tag274.xml"/><Relationship Id="rId2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tags" Target="../tags/tag297.xml"/><Relationship Id="rId5" Type="http://schemas.openxmlformats.org/officeDocument/2006/relationships/tags" Target="../tags/tag298.xml"/><Relationship Id="rId6" Type="http://schemas.openxmlformats.org/officeDocument/2006/relationships/tags" Target="../tags/tag299.xml"/><Relationship Id="rId7" Type="http://schemas.openxmlformats.org/officeDocument/2006/relationships/tags" Target="../tags/tag300.xml"/><Relationship Id="rId8" Type="http://schemas.openxmlformats.org/officeDocument/2006/relationships/tags" Target="../tags/tag301.xml"/><Relationship Id="rId9" Type="http://schemas.openxmlformats.org/officeDocument/2006/relationships/tags" Target="../tags/tag302.xml"/><Relationship Id="rId10" Type="http://schemas.openxmlformats.org/officeDocument/2006/relationships/tags" Target="../tags/tag303.xml"/><Relationship Id="rId11" Type="http://schemas.openxmlformats.org/officeDocument/2006/relationships/tags" Target="../tags/tag304.xml"/><Relationship Id="rId12" Type="http://schemas.openxmlformats.org/officeDocument/2006/relationships/tags" Target="../tags/tag305.xml"/><Relationship Id="rId13" Type="http://schemas.openxmlformats.org/officeDocument/2006/relationships/tags" Target="../tags/tag306.xml"/><Relationship Id="rId14" Type="http://schemas.openxmlformats.org/officeDocument/2006/relationships/tags" Target="../tags/tag307.xml"/><Relationship Id="rId15" Type="http://schemas.openxmlformats.org/officeDocument/2006/relationships/tags" Target="../tags/tag308.xml"/><Relationship Id="rId16" Type="http://schemas.openxmlformats.org/officeDocument/2006/relationships/tags" Target="../tags/tag309.xml"/><Relationship Id="rId17" Type="http://schemas.openxmlformats.org/officeDocument/2006/relationships/tags" Target="../tags/tag310.xml"/><Relationship Id="rId18" Type="http://schemas.openxmlformats.org/officeDocument/2006/relationships/tags" Target="../tags/tag311.xml"/><Relationship Id="rId19" Type="http://schemas.openxmlformats.org/officeDocument/2006/relationships/tags" Target="../tags/tag312.xml"/><Relationship Id="rId20" Type="http://schemas.openxmlformats.org/officeDocument/2006/relationships/tags" Target="../tags/tag313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2024年教育行业全球化拓展计划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拓展计划的保障措施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预期成果和影响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实施过程中的监测与评估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结论和建议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全球化拓展的背景和目标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拓展计划的具体内容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全球化拓展的背景和目标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当前教育行业全球化趋势</a:t>
            </a:r>
            <a:endParaRPr altLang="en-US" lang="zh-CN"/>
          </a:p>
        </p:txBody>
      </p:sp>
      <p:sp>
        <p:nvSpPr>
          <p:cNvPr id="104887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7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7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7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7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8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8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8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8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8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9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9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9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9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89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0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0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0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0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全球范围内教育资源不均衡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跨国教育需求持续增长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国际间合作与交流日益频繁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技术进步推动教育全球化发展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拓展计划的目标和意义</a:t>
            </a:r>
            <a:endParaRPr altLang="en-US" lang="zh-CN"/>
          </a:p>
        </p:txBody>
      </p:sp>
      <p:sp>
        <p:nvSpPr>
          <p:cNvPr id="10489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提高教育质量和水平，培养具有国际视野和竞争力的人才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加强国际合作与交流，推动跨文化理解和教育创新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拓展教育市场，增加教育产业的国际竞争力和收益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促进教育资源的优化配置和共享，缩小各国教育水平的差距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拓展计划的具体内容</a:t>
            </a:r>
            <a:endParaRPr altLang="en-US" dirty="0" lang="zh-CN"/>
          </a:p>
        </p:txBody>
      </p:sp>
      <p:sp>
        <p:nvSpPr>
          <p:cNvPr id="10490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拓展地区的选择和策略</a:t>
            </a:r>
            <a:endParaRPr altLang="en-US" lang="zh-CN"/>
          </a:p>
        </p:txBody>
      </p:sp>
      <p:sp>
        <p:nvSpPr>
          <p:cNvPr id="10490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6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拓展地区：北美、欧洲、东南亚等地区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6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拓展策略：与当地教育机构合作、开展线上教育、设立海外分校等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目标受众：当地学生、国际学生和职场人员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7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7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预期效果：提高品牌知名度、扩大市场份额、增加收入来源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合作对象的筛选和合作模式</a:t>
            </a:r>
            <a:endParaRPr altLang="en-US" lang="zh-CN"/>
          </a:p>
        </p:txBody>
      </p:sp>
      <p:sp>
        <p:nvSpPr>
          <p:cNvPr id="104911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筛选标准：具备教育资源、技术、市场渠道等优势，有良好的信誉和财务状况，有共同价值观和合作意愿。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合作模式：共同投资、共同研发、共享收益，建立长期稳定的合作关系，共同开拓国际教育市场。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合作领域：在线教育、教育技术、国际交流等。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合作方式：签订合作协议、设立合资公司、开展技术交流等。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拓展计划的具体实施步骤和时间安排</a:t>
            </a:r>
            <a:endParaRPr altLang="en-US" lang="zh-CN"/>
          </a:p>
        </p:txBody>
      </p:sp>
      <p:sp>
        <p:nvSpPr>
          <p:cNvPr id="104915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2024年第二季度：制定具体的拓展计划，包括人员培训、市场推广等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2024年第一季度：进行市场调研，确定目标市场和潜在客户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2024年第三季度：实施拓展计划，加强与当地合作伙伴的合作，提高品牌知名度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2024年第四季度：对拓展计划进行评估和调整，总结经验教训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拓展计划的保障措施</a:t>
            </a:r>
            <a:endParaRPr altLang="en-US" dirty="0" lang="zh-CN"/>
          </a:p>
        </p:txBody>
      </p:sp>
      <p:sp>
        <p:nvSpPr>
          <p:cNvPr id="10492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资金保障措施</a:t>
            </a:r>
            <a:endParaRPr altLang="en-US" lang="zh-CN"/>
          </a:p>
        </p:txBody>
      </p:sp>
      <p:sp>
        <p:nvSpPr>
          <p:cNvPr id="104924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4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寻求外部融资，吸引更多投资方参与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建立完善的财务监管机制，确保资金的安全与合规使用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设立专项资金池，用于支持全球化拓展计划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制定详细的资金使用计划，确保资金的有效利用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人力资源保障措施</a:t>
            </a:r>
            <a:endParaRPr altLang="en-US" lang="zh-CN"/>
          </a:p>
        </p:txBody>
      </p:sp>
      <p:sp>
        <p:nvSpPr>
          <p:cNvPr id="104930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招聘：在全球范围内招聘优秀教育人才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培训：定期开展教育培训，提高员工专业素质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激励：设立激励机制，鼓励员工积极拓展海外市场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团队建设：加强团队凝聚力，提高团队协作能力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风险防控措施</a:t>
            </a:r>
            <a:endParaRPr altLang="en-US" lang="zh-CN"/>
          </a:p>
        </p:txBody>
      </p:sp>
      <p:sp>
        <p:nvSpPr>
          <p:cNvPr id="104934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建立完善的风险评估机制，对潜在风险进行全面分析和管理。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制定详细的风险应对策略，包括应急预案和危机处理机制。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建立风险预警系统，及时发现和预警潜在风险，确保风险得到及时处理。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加强风险管理培训，提高员工的风险意识和应对能力。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预期成果和影响</a:t>
            </a:r>
            <a:endParaRPr altLang="en-US" dirty="0" lang="zh-CN"/>
          </a:p>
        </p:txBody>
      </p:sp>
      <p:sp>
        <p:nvSpPr>
          <p:cNvPr id="104940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预期的收益和回报</a:t>
            </a:r>
            <a:endParaRPr altLang="en-US" lang="zh-CN"/>
          </a:p>
        </p:txBody>
      </p:sp>
      <p:sp>
        <p:nvSpPr>
          <p:cNvPr id="104943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提高教育资源利用效率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增强国际竞争力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培养更多国际化人才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对教育行业的贡献和影响</a:t>
            </a:r>
            <a:endParaRPr altLang="en-US" lang="zh-CN"/>
          </a:p>
        </p:txBody>
      </p:sp>
      <p:sp>
        <p:nvSpPr>
          <p:cNvPr id="104948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增强教育机构和教师的全球视野和竞争力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提高教育资源分配的效率和公平性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促进国际间的教育交流与合作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培养具有国际竞争力的优秀人才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对社会和经济的贡献和影响</a:t>
            </a:r>
            <a:endParaRPr altLang="en-US" lang="zh-CN"/>
          </a:p>
        </p:txBody>
      </p:sp>
      <p:sp>
        <p:nvSpPr>
          <p:cNvPr id="104954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促进国际间的教育交流与合作，提升国家整体教育水平。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提高教育资源分配的公平性，减少地域和贫富差距。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培养具有全球视野和跨文化沟通能力的人才，推动经济发展。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带动相关产业的发展，如在线教育技术、教育软件等，创造更多就业机会。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实施过程中的监测与评估</a:t>
            </a:r>
            <a:endParaRPr altLang="en-US" dirty="0" lang="zh-CN"/>
          </a:p>
        </p:txBody>
      </p:sp>
      <p:sp>
        <p:nvSpPr>
          <p:cNvPr id="10495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监测与评估的方法和指标体系</a:t>
            </a:r>
            <a:endParaRPr altLang="en-US" lang="zh-CN"/>
          </a:p>
        </p:txBody>
      </p:sp>
      <p:sp>
        <p:nvSpPr>
          <p:cNvPr id="10496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监测方法：定期收集和分析数据，评估计划的进展情况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反馈机制：及时调整和优化计划，确保实施效果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持续改进：不断完善监测与评估体系，提高实施效果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评估指标：覆盖面、质量、效果等，确保达到预期目标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监测与评估的具体实施步骤和时间安排</a:t>
            </a:r>
            <a:endParaRPr altLang="en-US" lang="zh-CN"/>
          </a:p>
        </p:txBody>
      </p:sp>
      <p:sp>
        <p:nvSpPr>
          <p:cNvPr id="1049706" name="对角圆角矩形 52"/>
          <p:cNvSpPr/>
          <p:nvPr>
            <p:custDataLst>
              <p:tags r:id="rId1"/>
            </p:custDataLst>
          </p:nvPr>
        </p:nvSpPr>
        <p:spPr>
          <a:xfrm>
            <a:off x="838200" y="1554408"/>
            <a:ext cx="5036170" cy="1226602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对角圆角矩形 53"/>
          <p:cNvSpPr/>
          <p:nvPr>
            <p:custDataLst>
              <p:tags r:id="rId2"/>
            </p:custDataLst>
          </p:nvPr>
        </p:nvSpPr>
        <p:spPr>
          <a:xfrm>
            <a:off x="838200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直角三角形 54"/>
          <p:cNvSpPr/>
          <p:nvPr>
            <p:custDataLst>
              <p:tags r:id="rId3"/>
            </p:custDataLst>
          </p:nvPr>
        </p:nvSpPr>
        <p:spPr>
          <a:xfrm>
            <a:off x="1342589" y="1427836"/>
            <a:ext cx="75943" cy="126572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文本框 56"/>
          <p:cNvSpPr txBox="1"/>
          <p:nvPr>
            <p:custDataLst>
              <p:tags r:id="rId4"/>
            </p:custDataLst>
          </p:nvPr>
        </p:nvSpPr>
        <p:spPr>
          <a:xfrm>
            <a:off x="1375498" y="1605670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确定评估目标和指标：明确评估的具体目标和指标，为后续的监测和评估提供指导。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对角圆角矩形 9"/>
          <p:cNvSpPr/>
          <p:nvPr>
            <p:custDataLst>
              <p:tags r:id="rId5"/>
            </p:custDataLst>
          </p:nvPr>
        </p:nvSpPr>
        <p:spPr>
          <a:xfrm>
            <a:off x="6317501" y="1554408"/>
            <a:ext cx="5036170" cy="1226602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对角圆角矩形 10"/>
          <p:cNvSpPr/>
          <p:nvPr>
            <p:custDataLst>
              <p:tags r:id="rId6"/>
            </p:custDataLst>
          </p:nvPr>
        </p:nvSpPr>
        <p:spPr>
          <a:xfrm>
            <a:off x="6317501" y="1427203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直角三角形 11"/>
          <p:cNvSpPr/>
          <p:nvPr>
            <p:custDataLst>
              <p:tags r:id="rId7"/>
            </p:custDataLst>
          </p:nvPr>
        </p:nvSpPr>
        <p:spPr>
          <a:xfrm>
            <a:off x="6821257" y="1427836"/>
            <a:ext cx="75943" cy="126572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文本框 12"/>
          <p:cNvSpPr txBox="1"/>
          <p:nvPr>
            <p:custDataLst>
              <p:tags r:id="rId8"/>
            </p:custDataLst>
          </p:nvPr>
        </p:nvSpPr>
        <p:spPr>
          <a:xfrm>
            <a:off x="6854166" y="1611998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进行初步评估：根据监测结果，对教育行业全球化拓展计划的实施情况进行初步评估，发现问题和不足之处。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对角圆角矩形 5"/>
          <p:cNvSpPr/>
          <p:nvPr>
            <p:custDataLst>
              <p:tags r:id="rId9"/>
            </p:custDataLst>
          </p:nvPr>
        </p:nvSpPr>
        <p:spPr>
          <a:xfrm>
            <a:off x="838200" y="3221361"/>
            <a:ext cx="5036170" cy="1226602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对角圆角矩形 6"/>
          <p:cNvSpPr/>
          <p:nvPr>
            <p:custDataLst>
              <p:tags r:id="rId10"/>
            </p:custDataLst>
          </p:nvPr>
        </p:nvSpPr>
        <p:spPr>
          <a:xfrm>
            <a:off x="838200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直角三角形 7"/>
          <p:cNvSpPr/>
          <p:nvPr>
            <p:custDataLst>
              <p:tags r:id="rId11"/>
            </p:custDataLst>
          </p:nvPr>
        </p:nvSpPr>
        <p:spPr>
          <a:xfrm>
            <a:off x="1342589" y="3094789"/>
            <a:ext cx="75943" cy="126572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文本框 8"/>
          <p:cNvSpPr txBox="1"/>
          <p:nvPr>
            <p:custDataLst>
              <p:tags r:id="rId12"/>
            </p:custDataLst>
          </p:nvPr>
        </p:nvSpPr>
        <p:spPr>
          <a:xfrm>
            <a:off x="1375498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制定监测计划：根据评估目标和指标，制定详细的监测计划，包括监测对象、监测内容、监测方法和时间安排等。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对角圆角矩形 14"/>
          <p:cNvSpPr/>
          <p:nvPr>
            <p:custDataLst>
              <p:tags r:id="rId13"/>
            </p:custDataLst>
          </p:nvPr>
        </p:nvSpPr>
        <p:spPr>
          <a:xfrm>
            <a:off x="6317501" y="3221361"/>
            <a:ext cx="5036170" cy="1226602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对角圆角矩形 18"/>
          <p:cNvSpPr/>
          <p:nvPr>
            <p:custDataLst>
              <p:tags r:id="rId14"/>
            </p:custDataLst>
          </p:nvPr>
        </p:nvSpPr>
        <p:spPr>
          <a:xfrm>
            <a:off x="6317501" y="309415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直角三角形 19"/>
          <p:cNvSpPr/>
          <p:nvPr>
            <p:custDataLst>
              <p:tags r:id="rId15"/>
            </p:custDataLst>
          </p:nvPr>
        </p:nvSpPr>
        <p:spPr>
          <a:xfrm>
            <a:off x="6821257" y="3094789"/>
            <a:ext cx="75943" cy="126572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文本框 20"/>
          <p:cNvSpPr txBox="1"/>
          <p:nvPr>
            <p:custDataLst>
              <p:tags r:id="rId16"/>
            </p:custDataLst>
          </p:nvPr>
        </p:nvSpPr>
        <p:spPr>
          <a:xfrm>
            <a:off x="6854166" y="3278951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制定改进方案：针对初步评估中发现的问题和不足之处，制定相应的改进方案，提出具体的改进措施和时间安排。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对角圆角矩形 15"/>
          <p:cNvSpPr/>
          <p:nvPr>
            <p:custDataLst>
              <p:tags r:id="rId17"/>
            </p:custDataLst>
          </p:nvPr>
        </p:nvSpPr>
        <p:spPr>
          <a:xfrm>
            <a:off x="838200" y="4888314"/>
            <a:ext cx="5036170" cy="1226602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对角圆角矩形 16"/>
          <p:cNvSpPr/>
          <p:nvPr>
            <p:custDataLst>
              <p:tags r:id="rId18"/>
            </p:custDataLst>
          </p:nvPr>
        </p:nvSpPr>
        <p:spPr>
          <a:xfrm>
            <a:off x="838200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直角三角形 17"/>
          <p:cNvSpPr/>
          <p:nvPr>
            <p:custDataLst>
              <p:tags r:id="rId19"/>
            </p:custDataLst>
          </p:nvPr>
        </p:nvSpPr>
        <p:spPr>
          <a:xfrm>
            <a:off x="1342589" y="4756679"/>
            <a:ext cx="75943" cy="126572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文本框 27"/>
          <p:cNvSpPr txBox="1"/>
          <p:nvPr>
            <p:custDataLst>
              <p:tags r:id="rId20"/>
            </p:custDataLst>
          </p:nvPr>
        </p:nvSpPr>
        <p:spPr>
          <a:xfrm>
            <a:off x="1375498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实施监测活动：按照监测计划，开展各项监测活动，收集相关数据和信息。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对角圆角矩形 22"/>
          <p:cNvSpPr/>
          <p:nvPr>
            <p:custDataLst>
              <p:tags r:id="rId21"/>
            </p:custDataLst>
          </p:nvPr>
        </p:nvSpPr>
        <p:spPr>
          <a:xfrm>
            <a:off x="6317501" y="4888314"/>
            <a:ext cx="5036170" cy="1226602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748" name="对角圆角矩形 23"/>
          <p:cNvSpPr/>
          <p:nvPr>
            <p:custDataLst>
              <p:tags r:id="rId22"/>
            </p:custDataLst>
          </p:nvPr>
        </p:nvSpPr>
        <p:spPr>
          <a:xfrm>
            <a:off x="6317501" y="4760476"/>
            <a:ext cx="504050" cy="480974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直角三角形 24"/>
          <p:cNvSpPr/>
          <p:nvPr>
            <p:custDataLst>
              <p:tags r:id="rId23"/>
            </p:custDataLst>
          </p:nvPr>
        </p:nvSpPr>
        <p:spPr>
          <a:xfrm>
            <a:off x="6821257" y="4756679"/>
            <a:ext cx="75943" cy="126572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文本框 25"/>
          <p:cNvSpPr txBox="1"/>
          <p:nvPr>
            <p:custDataLst>
              <p:tags r:id="rId24"/>
            </p:custDataLst>
          </p:nvPr>
        </p:nvSpPr>
        <p:spPr>
          <a:xfrm>
            <a:off x="6854166" y="4945904"/>
            <a:ext cx="4302327" cy="1112379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持续监测与评估：对改进方案的实施情况进行持续监测与评估，确保教育行业全球化拓展计划的有效推进。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根据监测与评估结果调整和优化拓展计划</a:t>
            </a:r>
            <a:endParaRPr altLang="en-US" lang="zh-CN"/>
          </a:p>
        </p:txBody>
      </p:sp>
      <p:sp>
        <p:nvSpPr>
          <p:cNvPr id="104978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监测与评估的目的：及时了解拓展计划的执行情况，发现存在的问题和不足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监测与评估的方法：收集数据、分析数据、对比预期目标与实际效果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调整和优化方案：根据监测与评估结果，对拓展计划进行针对性的调整和优化，提高实施效果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持续改进：将监测与评估贯穿整个拓展计划的实施过程，形成持续改进的良性循环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结论和建议</a:t>
            </a:r>
            <a:endParaRPr altLang="en-US" dirty="0" lang="zh-CN"/>
          </a:p>
        </p:txBody>
      </p:sp>
      <p:sp>
        <p:nvSpPr>
          <p:cNvPr id="10498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对拓展计划的总结和评价</a:t>
            </a:r>
            <a:endParaRPr altLang="en-US" lang="zh-CN"/>
          </a:p>
        </p:txBody>
      </p:sp>
      <p:sp>
        <p:nvSpPr>
          <p:cNvPr id="104986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成功因素：分析了教育行业全球化拓展计划成功的关键因素，如市场需求、技术创新和合作伙伴关系等。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挑战与机遇：指出了计划实施过程中可能遇到的挑战和机遇，并提出了应对策略和利用机遇的方案。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改进建议：针对计划中存在的问题和不足，提出了具体的改进建议，如加强人才培养、优化资源配置和提高市场竞争力等。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未来展望：对教育行业全球化拓展计划的未来发展进行了展望，并提出了相应的战略规划和行动计划。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对未来教育行业发展的展望和建议</a:t>
            </a:r>
            <a:endParaRPr altLang="en-US" lang="zh-CN"/>
          </a:p>
        </p:txBody>
      </p:sp>
      <p:sp>
        <p:nvSpPr>
          <p:cNvPr id="10499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展望：教育行业将迎来全球化拓展的新机遇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展望：人工智能、大数据等新技术将为教育行业带来更多可能性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4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建议：鼓励企业、政府、学校等多方参与，共同推动教育行业的数字化转型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建议：加强国际合作，共同推动教育行业的创新发展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98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00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4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81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17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2024-01-05T03:12:31Z</dcterms:created>
  <dcterms:modified xsi:type="dcterms:W3CDTF">2024-01-05T03:12:31Z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facc909aa37b43fc8eff10af19c633d9_21</vt:lpwstr>
  </property>
</Properties>
</file>