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676" r:id="rId1"/>
    <p:sldMasterId id="2147499713" r:id="rId2"/>
  </p:sldMasterIdLst>
  <p:notesMasterIdLst>
    <p:notesMasterId r:id="rId3"/>
  </p:notesMasterIdLst>
  <p:sldIdLst>
    <p:sldId id="7762" r:id="rId4"/>
    <p:sldId id="7767" r:id="rId5"/>
    <p:sldId id="7771" r:id="rId6"/>
    <p:sldId id="7774" r:id="rId7"/>
    <p:sldId id="7780" r:id="rId9"/>
    <p:sldId id="7783" r:id="rId10"/>
    <p:sldId id="7786" r:id="rId11"/>
    <p:sldId id="7789" r:id="rId12"/>
    <p:sldId id="7795" r:id="rId14"/>
    <p:sldId id="7798" r:id="rId15"/>
    <p:sldId id="7801" r:id="rId16"/>
    <p:sldId id="7804" r:id="rId17"/>
    <p:sldId id="7807" r:id="rId18"/>
    <p:sldId id="7813" r:id="rId20"/>
    <p:sldId id="7816" r:id="rId21"/>
    <p:sldId id="7819" r:id="rId22"/>
    <p:sldId id="7822" r:id="rId23"/>
    <p:sldId id="7825" r:id="rId24"/>
    <p:sldId id="7831" r:id="rId26"/>
    <p:sldId id="7834" r:id="rId27"/>
    <p:sldId id="7837" r:id="rId28"/>
    <p:sldId id="7840" r:id="rId29"/>
    <p:sldId id="7843" r:id="rId30"/>
    <p:sldId id="7849" r:id="rId32"/>
    <p:sldId id="7852" r:id="rId33"/>
    <p:sldId id="7856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677" r:id="rId1"/>
    <p:sldLayoutId id="2147499678" r:id="rId2"/>
    <p:sldLayoutId id="2147499679" r:id="rId3"/>
    <p:sldLayoutId id="2147499680" r:id="rId4"/>
    <p:sldLayoutId id="2147499681" r:id="rId5"/>
    <p:sldLayoutId id="2147499682" r:id="rId6"/>
    <p:sldLayoutId id="2147499683" r:id="rId7"/>
    <p:sldLayoutId id="2147499684" r:id="rId8"/>
    <p:sldLayoutId id="2147499685" r:id="rId9"/>
    <p:sldLayoutId id="2147499686" r:id="rId10"/>
    <p:sldLayoutId id="214749968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9714" r:id="rId1"/>
    <p:sldLayoutId id="2147499715" r:id="rId2"/>
    <p:sldLayoutId id="2147499716" r:id="rId3"/>
    <p:sldLayoutId id="2147499717" r:id="rId4"/>
    <p:sldLayoutId id="2147499718" r:id="rId5"/>
    <p:sldLayoutId id="2147499719" r:id="rId6"/>
    <p:sldLayoutId id="2147499720" r:id="rId7"/>
    <p:sldLayoutId id="2147499721" r:id="rId8"/>
    <p:sldLayoutId id="2147499722" r:id="rId9"/>
    <p:sldLayoutId id="2147499723" r:id="rId10"/>
    <p:sldLayoutId id="214749972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tags" Target="../tags/tag216.xml"/><Relationship Id="rId18" Type="http://schemas.openxmlformats.org/officeDocument/2006/relationships/tags" Target="../tags/tag217.xml"/><Relationship Id="rId19" Type="http://schemas.openxmlformats.org/officeDocument/2006/relationships/tags" Target="../tags/tag218.xml"/><Relationship Id="rId20" Type="http://schemas.openxmlformats.org/officeDocument/2006/relationships/tags" Target="../tags/tag219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tags" Target="../tags/tag312.xml"/><Relationship Id="rId18" Type="http://schemas.openxmlformats.org/officeDocument/2006/relationships/tags" Target="../tags/tag313.xml"/><Relationship Id="rId19" Type="http://schemas.openxmlformats.org/officeDocument/2006/relationships/tags" Target="../tags/tag314.xml"/><Relationship Id="rId20" Type="http://schemas.openxmlformats.org/officeDocument/2006/relationships/tags" Target="../tags/tag315.xml"/><Relationship Id="rId21" Type="http://schemas.openxmlformats.org/officeDocument/2006/relationships/tags" Target="../tags/tag316.xml"/><Relationship Id="rId22" Type="http://schemas.openxmlformats.org/officeDocument/2006/relationships/tags" Target="../tags/tag317.xml"/><Relationship Id="rId23" Type="http://schemas.openxmlformats.org/officeDocument/2006/relationships/tags" Target="../tags/tag318.xml"/><Relationship Id="rId24" Type="http://schemas.openxmlformats.org/officeDocument/2006/relationships/tags" Target="../tags/tag319.xml"/><Relationship Id="rId25" Type="http://schemas.openxmlformats.org/officeDocument/2006/relationships/tags" Target="../tags/tag320.xml"/><Relationship Id="rId26" Type="http://schemas.openxmlformats.org/officeDocument/2006/relationships/tags" Target="../tags/tag321.xml"/><Relationship Id="rId27" Type="http://schemas.openxmlformats.org/officeDocument/2006/relationships/tags" Target="../tags/tag322.xml"/><Relationship Id="rId28" Type="http://schemas.openxmlformats.org/officeDocument/2006/relationships/tags" Target="../tags/tag323.xml"/><Relationship Id="rId29" Type="http://schemas.openxmlformats.org/officeDocument/2006/relationships/tags" Target="../tags/tag324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2024年创业投资行业工作总结与展望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创业投资行业概述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行业展望与趋势分析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未来工作重点与策略建议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结论与建议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创业投资行业概述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7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行业特点：高风险、高回报、长期投资等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行业现状：市场规模不断扩大，竞争日益激烈，政策环境不断完善等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行业定义：创业投资是指通过投资于初创企业或小型企业，以获得资本增值的一种投资行为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发展历程：从初创期到成熟期，经历了多个阶段，包括风险投资、私募股权等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行业规模与增长趋势</a:t>
            </a:r>
            <a:endParaRPr altLang="en-US" lang="zh-CN"/>
          </a:p>
        </p:txBody>
      </p:sp>
      <p:sp>
        <p:nvSpPr>
          <p:cNvPr id="10490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行业特点：高风险、高回报、专业化、全球化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行业发展趋势：互联网创业、人工智能、生物科技等新兴领域投资增加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行业规模：全球创业投资总额、中国创业投资总额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增长趋势：过去几年增长率、未来几年预测增长率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主要参与者与投资领域</a:t>
            </a:r>
            <a:endParaRPr altLang="en-US" lang="zh-CN"/>
          </a:p>
        </p:txBody>
      </p:sp>
      <p:sp>
        <p:nvSpPr>
          <p:cNvPr id="1049086" name="任意多边形 20"/>
          <p:cNvSpPr/>
          <p:nvPr>
            <p:custDataLst>
              <p:tags r:id="rId1"/>
            </p:custDataLst>
          </p:nvPr>
        </p:nvSpPr>
        <p:spPr>
          <a:xfrm rot="2700000">
            <a:off x="4209652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55792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主要参与者：风险投资公司、天使投资人、创业公司等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2"/>
          <p:cNvSpPr/>
          <p:nvPr>
            <p:custDataLst>
              <p:tags r:id="rId3"/>
            </p:custDataLst>
          </p:nvPr>
        </p:nvSpPr>
        <p:spPr>
          <a:xfrm>
            <a:off x="3987431" y="2843282"/>
            <a:ext cx="1723347" cy="12203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任意多边形 18"/>
          <p:cNvSpPr/>
          <p:nvPr>
            <p:custDataLst>
              <p:tags r:id="rId4"/>
            </p:custDataLst>
          </p:nvPr>
        </p:nvSpPr>
        <p:spPr>
          <a:xfrm rot="5400000">
            <a:off x="6699060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3896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投资领域：互联网、人工智能、生物科技、新能源等新兴产业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43"/>
          <p:cNvSpPr/>
          <p:nvPr>
            <p:custDataLst>
              <p:tags r:id="rId6"/>
            </p:custDataLst>
          </p:nvPr>
        </p:nvSpPr>
        <p:spPr>
          <a:xfrm>
            <a:off x="6475535" y="2843282"/>
            <a:ext cx="1723347" cy="12203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投资活动回顾</a:t>
            </a:r>
            <a:endParaRPr altLang="en-US" lang="zh-CN"/>
          </a:p>
        </p:txBody>
      </p:sp>
      <p:sp>
        <p:nvSpPr>
          <p:cNvPr id="104919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2024年投资活动概述：回顾全年投资活动的主要趋势、规模和领域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投资策略与重点：分析2024年投资策略的制定和实施情况，以及重点投资领域和项目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投资效果评估：对2024年投资项目的进展、效果和回报进行评估，总结成功经验和教训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投资团队建设：介绍2024年投资团队的建设情况，包括人员构成、培训和激励机制等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退出情况分析</a:t>
            </a:r>
            <a:endParaRPr altLang="en-US" lang="zh-CN"/>
          </a:p>
        </p:txBody>
      </p:sp>
      <p:sp>
        <p:nvSpPr>
          <p:cNvPr id="104925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退出方式：IPO、并购、股权转让等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退出数量：2024年共退出项目XX个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退出金额：总金额达到XX亿元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退出效果：部分项目实现盈利，部分项目略有亏损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行业热点与投资策略</a:t>
            </a:r>
            <a:endParaRPr altLang="en-US" lang="zh-CN"/>
          </a:p>
        </p:txBody>
      </p:sp>
      <p:sp>
        <p:nvSpPr>
          <p:cNvPr id="104930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投资策略：分析2024年创业投资行业的投资策略和风险控制措施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行业热点：介绍2024年创业投资行业的热点领域和趋势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案例分析：介绍一些成功的投资案例和经验教训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未来展望：对创业投资行业的未来发展趋势进行预测和展望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经验教训与不足之处</a:t>
            </a:r>
            <a:endParaRPr altLang="en-US" lang="zh-CN"/>
          </a:p>
        </p:txBody>
      </p:sp>
      <p:sp>
        <p:nvSpPr>
          <p:cNvPr id="10493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经验教训：总结过去一年的创业投资行业经验，包括成功案例、失败教训等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不足之处：分析当前创业投资行业存在的问题和不足，如市场环境、政策法规、人才储备等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改进措施：提出针对性的改进措施和建议，如加强市场监管、完善政策法规、培养人才等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未来展望：展望未来创业投资行业的发展趋势和前景，提出相应的应对策略和发展建议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行业展望与趋势分析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宏观经济环境对行业的影响</a:t>
            </a:r>
            <a:endParaRPr altLang="en-US" lang="zh-CN"/>
          </a:p>
        </p:txBody>
      </p:sp>
      <p:sp>
        <p:nvSpPr>
          <p:cNvPr id="1049476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单击此处输入你的智能图形项正文，请尽量言简意赅的阐述观点，以便观者可以准确理解您所传达的信息。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经济增长与行业发展的关系 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80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单击此处输入你的智能图形项正文，请尽量言简意赅的阐述观点，以便观者可以准确理解您所传达的信息。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政策法规对行业发展的影响 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单击此处输入你的智能图形项正文，请尽量言简意赅的阐述观点，以便观者可以准确理解您所传达的信息。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市场竞争与行业发展的关系 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488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单击此处输入你的智能图形项正文，请尽量言简意赅的阐述观点，以便观者可以准确理解您所传达的信息。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技术创新对行业发展的推动作用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技术创新与产业升级趋势</a:t>
            </a:r>
            <a:endParaRPr altLang="en-US" lang="zh-CN"/>
          </a:p>
        </p:txBody>
      </p:sp>
      <p:sp>
        <p:nvSpPr>
          <p:cNvPr id="10495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人工智能、大数据等技术的广泛应用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产业升级带来的新机遇与挑战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政策支持与市场需求的推动作用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5G、物联网等新技术的推动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政策法规变化及影响分析</a:t>
            </a:r>
            <a:endParaRPr altLang="en-US" lang="zh-CN"/>
          </a:p>
        </p:txBody>
      </p:sp>
      <p:sp>
        <p:nvSpPr>
          <p:cNvPr id="104960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影响分析：分析政策法规变化对创业投资行业的影响，包括正面影响和负面影响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政策法规变化：介绍近年来创业投资行业相关的政策法规变化情况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行业趋势分析：结合政策法规变化，分析创业投资行业的未来发展趋势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应对策略建议：提出应对政策法规变化的策略建议，包括加强政策法规研究、提高合规意识等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市场竞争格局与未来挑战</a:t>
            </a:r>
            <a:endParaRPr altLang="en-US" lang="zh-CN"/>
          </a:p>
        </p:txBody>
      </p:sp>
      <p:sp>
        <p:nvSpPr>
          <p:cNvPr id="104965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市场竞争格局：分析当前创业投资行业的竞争格局，包括主要参与者、市场份额分布等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未来挑战：探讨创业投资行业未来可能面临的挑战，如技术变革、政策法规调整等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应对策略：提出应对未来挑战的策略和建议，如加强技术创新、提高风险管理能力等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行业展望：展望创业投资行业的未来发展趋势，包括市场规模、增长动力等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未来工作重点与策略建议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提高投资决策效率与准确性</a:t>
            </a:r>
            <a:endParaRPr altLang="en-US" lang="zh-CN"/>
          </a:p>
        </p:txBody>
      </p:sp>
      <p:sp>
        <p:nvSpPr>
          <p:cNvPr id="104977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建立科学合理的投资决策流程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加强风险评估与风险管理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引入先进的数据分析工具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提高团队专业素养与能力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加强风险控制与管理能力</a:t>
            </a:r>
            <a:endParaRPr altLang="en-US" lang="zh-CN"/>
          </a:p>
        </p:txBody>
      </p:sp>
      <p:sp>
        <p:nvSpPr>
          <p:cNvPr id="104981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推动风险控制和管理技术创新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2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加强风险应对和处置能力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提高风险识别和评估能力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3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建立完善的风险控制和管理体系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拓展国际合作与交流渠道</a:t>
            </a:r>
            <a:endParaRPr altLang="en-US" lang="zh-CN"/>
          </a:p>
        </p:txBody>
      </p:sp>
      <p:sp>
        <p:nvSpPr>
          <p:cNvPr id="104987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加强与国际投资机构的合作，共同推动创业投资行业的发展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举办国际创业投资论坛等活动，促进国内外投资者的交流与合作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积极引进国际先进的投资理念和经验，提升国内投资者的专业素养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推动国内外投资者的合作项目，促进国内外创业企业的共同发展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培养专业人才队伍，提升综合素质</a:t>
            </a:r>
            <a:endParaRPr altLang="en-US" lang="zh-CN"/>
          </a:p>
        </p:txBody>
      </p:sp>
      <p:sp>
        <p:nvSpPr>
          <p:cNvPr id="10499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提升综合素质：加强员工培训和学习，提高个人能力和素质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培养专业人才队伍：加强人才引进和培养，提高团队整体素质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优化投资策略：加强市场调研和分析，制定更加科学合理的投资策略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加强风险控制：加强风险管理和控制，确保投资安全和收益稳定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8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对创业投资行业的总结评价</a:t>
            </a:r>
            <a:endParaRPr altLang="en-US" lang="zh-CN"/>
          </a:p>
        </p:txBody>
      </p:sp>
      <p:sp>
        <p:nvSpPr>
          <p:cNvPr id="105004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行业规模不断扩大，投资活跃度增加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行业创新不断涌现，新兴领域发展迅速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行业监管不断完善，政策环境逐步优化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行业人才队伍不断壮大，专业素养提升明显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010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深入了解行业趋势，把握市场变化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关注政策法规变化，合规经营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拓展国际合作，推动全球化发展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加强技术创新和人才培养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18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4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9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4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8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2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27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2023-12-17T11:49:34Z</dcterms:created>
  <dcterms:modified xsi:type="dcterms:W3CDTF">2023-12-17T11:49:34Z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3e578f04e0ae42b0868e569f7191e69c_21</vt:lpwstr>
  </property>
</Properties>
</file>