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698" r:id="rId1"/>
    <p:sldMasterId id="2147487735" r:id="rId2"/>
  </p:sldMasterIdLst>
  <p:notesMasterIdLst>
    <p:notesMasterId r:id="rId3"/>
  </p:notesMasterIdLst>
  <p:sldIdLst>
    <p:sldId id="2133" r:id="rId4"/>
    <p:sldId id="2138" r:id="rId5"/>
    <p:sldId id="2142" r:id="rId6"/>
    <p:sldId id="2145" r:id="rId7"/>
    <p:sldId id="2151" r:id="rId9"/>
    <p:sldId id="2154" r:id="rId10"/>
    <p:sldId id="2157" r:id="rId11"/>
    <p:sldId id="2163" r:id="rId13"/>
    <p:sldId id="2166" r:id="rId14"/>
    <p:sldId id="2169" r:id="rId15"/>
    <p:sldId id="2172" r:id="rId16"/>
    <p:sldId id="2175" r:id="rId17"/>
    <p:sldId id="2181" r:id="rId19"/>
    <p:sldId id="2184" r:id="rId20"/>
    <p:sldId id="2187" r:id="rId21"/>
    <p:sldId id="2190" r:id="rId22"/>
    <p:sldId id="2193" r:id="rId23"/>
    <p:sldId id="2199" r:id="rId25"/>
    <p:sldId id="2202" r:id="rId26"/>
    <p:sldId id="2205" r:id="rId27"/>
    <p:sldId id="2208" r:id="rId28"/>
    <p:sldId id="2211" r:id="rId29"/>
    <p:sldId id="2217" r:id="rId31"/>
    <p:sldId id="2220" r:id="rId32"/>
    <p:sldId id="2223" r:id="rId33"/>
    <p:sldId id="2226" r:id="rId34"/>
    <p:sldId id="2229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3.jpe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4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image" Target="../media/image1.png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image" Target="../media/image2.png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61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/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11600" i="0" kern="1200" kumimoji="0" lang="en-US" noProof="1" normalizeH="0" spc="0" strike="noStrike" u="none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699" r:id="rId1"/>
    <p:sldLayoutId id="2147487700" r:id="rId2"/>
    <p:sldLayoutId id="2147487701" r:id="rId3"/>
    <p:sldLayoutId id="2147487702" r:id="rId4"/>
    <p:sldLayoutId id="2147487703" r:id="rId5"/>
    <p:sldLayoutId id="2147487704" r:id="rId6"/>
    <p:sldLayoutId id="2147487705" r:id="rId7"/>
    <p:sldLayoutId id="2147487706" r:id="rId8"/>
    <p:sldLayoutId id="2147487707" r:id="rId9"/>
    <p:sldLayoutId id="2147487708" r:id="rId10"/>
    <p:sldLayoutId id="21474877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8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7736" r:id="rId1"/>
    <p:sldLayoutId id="2147487737" r:id="rId2"/>
    <p:sldLayoutId id="2147487738" r:id="rId3"/>
    <p:sldLayoutId id="2147487739" r:id="rId4"/>
    <p:sldLayoutId id="2147487740" r:id="rId5"/>
    <p:sldLayoutId id="2147487741" r:id="rId6"/>
    <p:sldLayoutId id="2147487742" r:id="rId7"/>
    <p:sldLayoutId id="2147487743" r:id="rId8"/>
    <p:sldLayoutId id="2147487744" r:id="rId9"/>
    <p:sldLayoutId id="2147487745" r:id="rId10"/>
    <p:sldLayoutId id="21474877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slideLayout" Target="../slideLayouts/slideLayout14.xml"/><Relationship Id="rId1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tags" Target="../tags/tag119.xml"/><Relationship Id="rId14" Type="http://schemas.openxmlformats.org/officeDocument/2006/relationships/tags" Target="../tags/tag120.xml"/><Relationship Id="rId15" Type="http://schemas.openxmlformats.org/officeDocument/2006/relationships/tags" Target="../tags/tag121.xml"/><Relationship Id="rId16" Type="http://schemas.openxmlformats.org/officeDocument/2006/relationships/tags" Target="../tags/tag122.xml"/><Relationship Id="rId17" Type="http://schemas.openxmlformats.org/officeDocument/2006/relationships/tags" Target="../tags/tag123.xml"/><Relationship Id="rId18" Type="http://schemas.openxmlformats.org/officeDocument/2006/relationships/tags" Target="../tags/tag124.xml"/><Relationship Id="rId19" Type="http://schemas.openxmlformats.org/officeDocument/2006/relationships/tags" Target="../tags/tag125.xml"/><Relationship Id="rId20" Type="http://schemas.openxmlformats.org/officeDocument/2006/relationships/tags" Target="../tags/tag126.xml"/><Relationship Id="rId21" Type="http://schemas.openxmlformats.org/officeDocument/2006/relationships/tags" Target="../tags/tag127.xml"/><Relationship Id="rId22" Type="http://schemas.openxmlformats.org/officeDocument/2006/relationships/tags" Target="../tags/tag128.xml"/><Relationship Id="rId23" Type="http://schemas.openxmlformats.org/officeDocument/2006/relationships/tags" Target="../tags/tag129.xml"/><Relationship Id="rId24" Type="http://schemas.openxmlformats.org/officeDocument/2006/relationships/tags" Target="../tags/tag130.xml"/><Relationship Id="rId25" Type="http://schemas.openxmlformats.org/officeDocument/2006/relationships/tags" Target="../tags/tag131.xml"/><Relationship Id="rId26" Type="http://schemas.openxmlformats.org/officeDocument/2006/relationships/tags" Target="../tags/tag132.xml"/><Relationship Id="rId27" Type="http://schemas.openxmlformats.org/officeDocument/2006/relationships/tags" Target="../tags/tag133.xml"/><Relationship Id="rId28" Type="http://schemas.openxmlformats.org/officeDocument/2006/relationships/tags" Target="../tags/tag134.xml"/><Relationship Id="rId29" Type="http://schemas.openxmlformats.org/officeDocument/2006/relationships/tags" Target="../tags/tag135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dirty="0" lang="zh-CN"/>
              <a:t>2024建筑行业职能工作总结与展望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2" name="序号"/>
          <p:cNvSpPr txBox="1"/>
          <p:nvPr>
            <p:custDataLst>
              <p:tags r:id="rId2"/>
            </p:custDataLst>
          </p:nvPr>
        </p:nvSpPr>
        <p:spPr>
          <a:xfrm>
            <a:off x="1346200" y="226377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3"/>
            </p:custDataLst>
          </p:nvPr>
        </p:nvSpPr>
        <p:spPr>
          <a:xfrm>
            <a:off x="1346200" y="2950845"/>
            <a:ext cx="1788160" cy="121031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添加目录标题</a:t>
            </a:r>
            <a:endParaRPr altLang="en-US" dirty="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4"/>
            </p:custDataLst>
          </p:nvPr>
        </p:nvSpPr>
        <p:spPr>
          <a:xfrm>
            <a:off x="3423920" y="2263775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5"/>
            </p:custDataLst>
          </p:nvPr>
        </p:nvSpPr>
        <p:spPr>
          <a:xfrm>
            <a:off x="3423920" y="2950845"/>
            <a:ext cx="1790700" cy="121031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引言</a:t>
            </a:r>
            <a:endParaRPr altLang="en-US" dirty="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6"/>
            </p:custDataLst>
          </p:nvPr>
        </p:nvSpPr>
        <p:spPr>
          <a:xfrm>
            <a:off x="5495925" y="22637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7"/>
            </p:custDataLst>
          </p:nvPr>
        </p:nvSpPr>
        <p:spPr>
          <a:xfrm>
            <a:off x="5495925" y="2950845"/>
            <a:ext cx="1789430" cy="121031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2024年建筑行业职能工作总结</a:t>
            </a:r>
            <a:endParaRPr altLang="en-US" dirty="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8"/>
            </p:custDataLst>
          </p:nvPr>
        </p:nvSpPr>
        <p:spPr>
          <a:xfrm>
            <a:off x="7573645" y="22637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9"/>
            </p:custDataLst>
          </p:nvPr>
        </p:nvSpPr>
        <p:spPr>
          <a:xfrm>
            <a:off x="7573645" y="2950845"/>
            <a:ext cx="1789430" cy="121031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建筑行业发展趋势分析</a:t>
            </a:r>
            <a:endParaRPr altLang="en-US" dirty="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0"/>
            </p:custDataLst>
          </p:nvPr>
        </p:nvSpPr>
        <p:spPr>
          <a:xfrm>
            <a:off x="2385060" y="4298950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1"/>
            </p:custDataLst>
          </p:nvPr>
        </p:nvSpPr>
        <p:spPr>
          <a:xfrm>
            <a:off x="2385060" y="4986020"/>
            <a:ext cx="1790700" cy="121031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建筑行业职能工作展望</a:t>
            </a:r>
            <a:endParaRPr altLang="en-US" dirty="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2" name="序号"/>
          <p:cNvSpPr txBox="1"/>
          <p:nvPr>
            <p:custDataLst>
              <p:tags r:id="rId12"/>
            </p:custDataLst>
          </p:nvPr>
        </p:nvSpPr>
        <p:spPr>
          <a:xfrm>
            <a:off x="4457065" y="4298950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06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3"/>
            </p:custDataLst>
          </p:nvPr>
        </p:nvSpPr>
        <p:spPr>
          <a:xfrm>
            <a:off x="4457065" y="4986020"/>
            <a:ext cx="1789430" cy="121031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结论和建议</a:t>
            </a:r>
            <a:endParaRPr altLang="en-US" dirty="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4"/>
            </p:custDataLst>
          </p:nvPr>
        </p:nvSpPr>
        <p:spPr>
          <a:xfrm>
            <a:off x="6534150" y="4298950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07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8" name="标题"/>
          <p:cNvSpPr txBox="1"/>
          <p:nvPr>
            <p:custDataLst>
              <p:tags r:id="rId15"/>
            </p:custDataLst>
          </p:nvPr>
        </p:nvSpPr>
        <p:spPr>
          <a:xfrm>
            <a:off x="6534150" y="4986020"/>
            <a:ext cx="1789430" cy="121031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附录和参考文献</a:t>
            </a:r>
            <a:endParaRPr altLang="en-US" dirty="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89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引言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背景介绍</a:t>
            </a:r>
            <a:endParaRPr altLang="en-US" lang="zh-CN"/>
          </a:p>
        </p:txBody>
      </p:sp>
      <p:sp>
        <p:nvSpPr>
          <p:cNvPr id="104901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2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4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建筑行业的发展历程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本次报告的目的和主要内容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建筑行业职能工作的现状和挑战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2024年建筑行业的发展趋势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目的和意义</a:t>
            </a:r>
            <a:endParaRPr altLang="en-US" lang="zh-CN"/>
          </a:p>
        </p:txBody>
      </p:sp>
      <p:sp>
        <p:nvSpPr>
          <p:cNvPr id="10490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介绍本次职能工作总结与展望的主要内容和结构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明确本次职能工作总结与展望的目的和意义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阐述本次职能工作总结与展望的重要性和必要性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强调本次职能工作总结与展望对于建筑行业发展的影响和作用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1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2024年建筑行业职能工作总结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职能工作概述</a:t>
            </a:r>
            <a:endParaRPr altLang="en-US" lang="zh-CN"/>
          </a:p>
        </p:txBody>
      </p:sp>
      <p:sp>
        <p:nvSpPr>
          <p:cNvPr id="104923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建筑行业职能工作定义与范围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2024年建筑行业职能工作目标与任务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职能工作在建筑行业中的地位与作用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职能工作的特点与优势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主要成果和亮点</a:t>
            </a:r>
            <a:endParaRPr altLang="en-US" lang="zh-CN"/>
          </a:p>
        </p:txBody>
      </p:sp>
      <p:sp>
        <p:nvSpPr>
          <p:cNvPr id="10492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建筑行业职能工作亮点突出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建筑行业职能工作成果得到广泛认可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建筑行业职能工作取得显著进展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建筑行业职能工作成果丰硕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遇到的问题和挑战</a:t>
            </a:r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市场竞争激烈：建筑行业市场竞争激烈，企业需要不断提高自身竞争力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人才短缺：建筑行业人才短缺，需要加强人才培养和引进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环保要求提高：随着环保意识的提高，建筑行业需要更加注重环保和可持续发展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信息化程度低：建筑行业信息化程度相对较低，需要加强信息化建设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经验教训</a:t>
            </a:r>
            <a:endParaRPr altLang="en-US" lang="zh-CN"/>
          </a:p>
        </p:txBody>
      </p:sp>
      <p:sp>
        <p:nvSpPr>
          <p:cNvPr id="10493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总结2024年建筑行业职能工作的经验教训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探讨如何改进工作方法和流程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提出未来发展的建议和展望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分析工作中遇到的问题和挑战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4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4545"/>
          </a:bodyPr>
          <a:p>
            <a:r>
              <a:rPr altLang="en-US" lang="zh-CN"/>
              <a:t>建筑行业发展趋势分析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政策环境分析</a:t>
            </a:r>
            <a:endParaRPr altLang="en-US" lang="zh-CN"/>
          </a:p>
        </p:txBody>
      </p:sp>
      <p:sp>
        <p:nvSpPr>
          <p:cNvPr id="10495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建筑行业政策法规发展趋势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政策环境对建筑行业未来发展的影响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建筑行业政策法规概述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政策环境对建筑行业的影响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市场趋势分析</a:t>
            </a:r>
            <a:endParaRPr altLang="en-US" lang="zh-CN"/>
          </a:p>
        </p:txBody>
      </p:sp>
      <p:sp>
        <p:nvSpPr>
          <p:cNvPr id="10496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数字化和智能化技术的应用加速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建筑行业市场规模持续扩大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绿色建筑和可持续发展成为主流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行业整合和集中度提升趋势明显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技术趋势分析</a:t>
            </a:r>
            <a:endParaRPr altLang="en-US" lang="zh-CN"/>
          </a:p>
        </p:txBody>
      </p:sp>
      <p:sp>
        <p:nvSpPr>
          <p:cNvPr id="10496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绿色环保：建筑行业将更加注重绿色环保技术的应用，如绿色建筑、节能减排等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数字化转型：建筑行业将更加注重数字化技术的应用，如BIM、3D打印等技术将逐渐普及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智能化发展：建筑行业将更加注重智能化技术的应用，如智能家居、智能安防等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跨界合作：建筑行业将更加注重与其他行业的跨界合作，如与互联网、新能源等行业的合作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竞争格局分析</a:t>
            </a:r>
            <a:endParaRPr altLang="en-US" lang="zh-CN"/>
          </a:p>
        </p:txBody>
      </p:sp>
      <p:sp>
        <p:nvSpPr>
          <p:cNvPr id="10497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建筑行业市场规模不断扩大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建筑行业企业数量不断增加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建筑行业企业竞争激烈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建筑行业企业合作共赢成为趋势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7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4545"/>
          </a:bodyPr>
          <a:p>
            <a:r>
              <a:rPr altLang="en-US" lang="zh-CN"/>
              <a:t>建筑行业职能工作展望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87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数字化和智能化：建筑行业将更加注重数字化和智能化技术的应用，提高工作效率和精度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可持续发展：随着环保意识的提高，建筑行业将更加注重可持续发展，推广绿色建筑和绿色施工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定制化服务：随着消费者需求的多样化，建筑行业将更加注重个性化定制服务，满足不同客户的需求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跨界合作：建筑行业将与其他领域进行跨界合作，拓展业务范围，提高市场竞争力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职能工作重点和方向</a:t>
            </a:r>
            <a:endParaRPr altLang="en-US" lang="zh-CN"/>
          </a:p>
        </p:txBody>
      </p:sp>
      <p:sp>
        <p:nvSpPr>
          <p:cNvPr id="10499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数字化转型：利用先进技术提高建筑行业效率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人才培养：加强建筑行业人才培养，提高行业整体素质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智能化发展：应用人工智能、大数据等技术提升建筑行业智能化水平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绿色建筑：推动可持续发展，降低建筑对环境的影响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关键成功因素分析</a:t>
            </a:r>
            <a:endParaRPr altLang="en-US" lang="zh-CN"/>
          </a:p>
        </p:txBody>
      </p:sp>
      <p:sp>
        <p:nvSpPr>
          <p:cNvPr id="105001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政策支持：政府对建筑行业的扶持政策将为行业的发展提供有力保障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技术创新：建筑行业将不断引进新技术、新工艺，提高施工效率和质量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人才培养：建筑行业需要不断培养高素质、专业化的人才，为行业发展提供人才保障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绿色发展：建筑行业将注重绿色发展，推广绿色建筑和绿色施工，促进可持续发展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风险和机遇并存</a:t>
            </a:r>
            <a:endParaRPr altLang="en-US" lang="zh-CN"/>
          </a:p>
        </p:txBody>
      </p:sp>
      <p:sp>
        <p:nvSpPr>
          <p:cNvPr id="105005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风险：市场竞争激烈，行业变革迅速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机遇：政策支持，技术创新推动行业发展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应对策略：加强风险管理，提高创新能力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未来展望：实现可持续发展，推动行业转型升级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06</a:t>
            </a:r>
            <a:endParaRPr altLang="en-US" lang="zh-CN"/>
          </a:p>
        </p:txBody>
      </p:sp>
      <p:sp>
        <p:nvSpPr>
          <p:cNvPr id="10501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对未来工作的展望和建议</a:t>
            </a:r>
            <a:endParaRPr altLang="en-US" lang="zh-CN"/>
          </a:p>
        </p:txBody>
      </p:sp>
      <p:sp>
        <p:nvSpPr>
          <p:cNvPr id="105019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提高人才培养：加强人才培养和引进，提高行业整体素质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推动数字化转型：利用先进技术提高建筑行业效率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绿色可持续发展：注重环保和可持续发展，推广绿色建筑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加强行业监管：加强行业监管和规范，促进建筑行业健康发展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对行业发展的建议和期望</a:t>
            </a:r>
            <a:endParaRPr altLang="en-US" lang="zh-CN"/>
          </a:p>
        </p:txBody>
      </p:sp>
      <p:sp>
        <p:nvSpPr>
          <p:cNvPr id="105025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加强行业监管，保障建筑质量和安全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6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推动绿色建筑发展，促进建筑行业的可持续发展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加强人才培养，提高行业从业人员的素质和能力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8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推动技术创新，提高建筑行业的技术水平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对个人发展的建议和期望</a:t>
            </a:r>
            <a:endParaRPr altLang="en-US" lang="zh-CN"/>
          </a:p>
        </p:txBody>
      </p:sp>
      <p:sp>
        <p:nvSpPr>
          <p:cNvPr id="10503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勇于尝试新事物，挑战自我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保持积极的心态，不断追求进步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不断学习和提升自己的技能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拓展人际关系，建立良好的人脉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07</a:t>
            </a:r>
            <a:endParaRPr altLang="en-US" lang="zh-CN"/>
          </a:p>
        </p:txBody>
      </p:sp>
      <p:sp>
        <p:nvSpPr>
          <p:cNvPr id="10503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附录和参考文献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43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0"/>
  <p:tag name="KSO_WM_SPECIAL_SOURCE" val="bdnull"/>
  <p:tag name="KSO_WM_TEMPLATE_THUMBS_INDEX" val="1、11"/>
</p:tagLst>
</file>

<file path=ppt/tags/tag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0_1*b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单击此处 添加文档标题"/>
</p:tagLst>
</file>

<file path=ppt/tags/tag84.xml><?xml version="1.0" encoding="utf-8"?>
<p:tagLst xmlns:p="http://schemas.openxmlformats.org/presentationml/2006/main">
  <p:tag name="KSO_WM_SLIDE_ID" val="custom2023027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48.4&quot;,&quot;top&quot;:&quot;87.45&quot;,&quot;width&quot;:&quot;505.15&quot;,&quot;height&quot;:&quot;339.1&quot;}"/>
</p:tagLst>
</file>

<file path=ppt/tags/tag8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7*a*1"/>
  <p:tag name="KSO_WM_TEMPLATE_CATEGORY" val="custom"/>
  <p:tag name="KSO_WM_TEMPLATE_INDEX" val="20230270"/>
  <p:tag name="KSO_WM_UNIT_LAYERLEVEL" val="1"/>
  <p:tag name="KSO_WM_TAG_VERSION" val="1.0"/>
  <p:tag name="KSO_WM_DIAGRAM_GROUP_CODE" val="l1-1"/>
  <p:tag name="KSO_WM_BEAUTIFY_FLAG" val="#wm#"/>
  <p:tag name="KSO_WM_UNIT_PRESET_TEXT" val="目录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70_7*l_h_i*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7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70_7*l_h_i*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7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70_7*l_h_i*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7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70_7*l_h_i*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7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70_7*l_h_i*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7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70_7*l_h_i*1_6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7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270_7*l_h_i*1_7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7*l_h_a*1_7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SLIDE_ID" val="custom20230270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27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3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4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5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4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4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7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9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37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72.xml><?xml version="1.0" encoding="utf-8"?>
<p:tagLst xmlns:p="http://schemas.openxmlformats.org/presentationml/2006/main">
  <p:tag name="KSO_WM_SLIDE_ID" val="custom20230270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8.4&quot;,&quot;top&quot;:&quot;87.45&quot;,&quot;width&quot;:&quot;505.15&quot;,&quot;height&quot;:&quot;339.1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2023-12-17T14:11:17Z</dcterms:created>
  <dcterms:modified xsi:type="dcterms:W3CDTF">2023-12-17T14:11:17Z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f609682e428443b8a1238a2855e4fa48_21</vt:lpwstr>
  </property>
</Properties>
</file>