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799" r:id="rId1"/>
    <p:sldMasterId id="2147484836" r:id="rId2"/>
  </p:sldMasterIdLst>
  <p:notesMasterIdLst>
    <p:notesMasterId r:id="rId3"/>
  </p:notesMasterIdLst>
  <p:sldIdLst>
    <p:sldId id="770" r:id="rId4"/>
    <p:sldId id="775" r:id="rId5"/>
    <p:sldId id="779" r:id="rId6"/>
    <p:sldId id="782" r:id="rId7"/>
    <p:sldId id="785" r:id="rId8"/>
    <p:sldId id="788" r:id="rId9"/>
    <p:sldId id="791" r:id="rId10"/>
    <p:sldId id="794" r:id="rId11"/>
    <p:sldId id="797" r:id="rId12"/>
    <p:sldId id="800" r:id="rId13"/>
    <p:sldId id="803" r:id="rId14"/>
    <p:sldId id="806" r:id="rId15"/>
    <p:sldId id="809" r:id="rId16"/>
    <p:sldId id="812" r:id="rId17"/>
    <p:sldId id="815" r:id="rId18"/>
    <p:sldId id="818" r:id="rId19"/>
    <p:sldId id="821" r:id="rId20"/>
    <p:sldId id="824" r:id="rId21"/>
    <p:sldId id="827" r:id="rId22"/>
    <p:sldId id="830" r:id="rId23"/>
    <p:sldId id="833" r:id="rId24"/>
    <p:sldId id="836" r:id="rId25"/>
    <p:sldId id="839" r:id="rId26"/>
    <p:sldId id="842" r:id="rId27"/>
    <p:sldId id="845" r:id="rId28"/>
    <p:sldId id="848" r:id="rId29"/>
    <p:sldId id="851" r:id="rId30"/>
    <p:sldId id="854" r:id="rId31"/>
    <p:sldId id="857" r:id="rId32"/>
    <p:sldId id="860" r:id="rId33"/>
    <p:sldId id="863" r:id="rId34"/>
    <p:sldId id="866" r:id="rId35"/>
    <p:sldId id="869" r:id="rId36"/>
    <p:sldId id="872" r:id="rId37"/>
    <p:sldId id="875" r:id="rId38"/>
    <p:sldId id="879"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00" r:id="rId1"/>
    <p:sldLayoutId id="2147484801" r:id="rId2"/>
    <p:sldLayoutId id="2147484802" r:id="rId3"/>
    <p:sldLayoutId id="2147484803" r:id="rId4"/>
    <p:sldLayoutId id="2147484804" r:id="rId5"/>
    <p:sldLayoutId id="2147484805" r:id="rId6"/>
    <p:sldLayoutId id="2147484806" r:id="rId7"/>
    <p:sldLayoutId id="2147484807" r:id="rId8"/>
    <p:sldLayoutId id="2147484808" r:id="rId9"/>
    <p:sldLayoutId id="2147484809" r:id="rId10"/>
    <p:sldLayoutId id="214748481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tags" Target="../tags/tag347.xml"/><Relationship Id="rId18" Type="http://schemas.openxmlformats.org/officeDocument/2006/relationships/tags" Target="../tags/tag348.xml"/><Relationship Id="rId19" Type="http://schemas.openxmlformats.org/officeDocument/2006/relationships/tags" Target="../tags/tag349.xml"/><Relationship Id="rId20" Type="http://schemas.openxmlformats.org/officeDocument/2006/relationships/tags" Target="../tags/tag350.xml"/><Relationship Id="rId21" Type="http://schemas.openxmlformats.org/officeDocument/2006/relationships/tags" Target="../tags/tag351.xml"/><Relationship Id="rId22" Type="http://schemas.openxmlformats.org/officeDocument/2006/relationships/tags" Target="../tags/tag352.xml"/><Relationship Id="rId23" Type="http://schemas.openxmlformats.org/officeDocument/2006/relationships/tags" Target="../tags/tag353.xml"/><Relationship Id="rId24" Type="http://schemas.openxmlformats.org/officeDocument/2006/relationships/tags" Target="../tags/tag354.xml"/><Relationship Id="rId2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tags" Target="../tags/tag367.xml"/><Relationship Id="rId14" Type="http://schemas.openxmlformats.org/officeDocument/2006/relationships/tags" Target="../tags/tag368.xml"/><Relationship Id="rId1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tags" Target="../tags/tag394.xml"/><Relationship Id="rId11" Type="http://schemas.openxmlformats.org/officeDocument/2006/relationships/tags" Target="../tags/tag395.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ags" Target="../tags/tag404.xml"/><Relationship Id="rId2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tags" Target="../tags/tag412.xml"/><Relationship Id="rId9" Type="http://schemas.openxmlformats.org/officeDocument/2006/relationships/tags" Target="../tags/tag413.xml"/><Relationship Id="rId10" Type="http://schemas.openxmlformats.org/officeDocument/2006/relationships/tags" Target="../tags/tag414.xml"/><Relationship Id="rId11" Type="http://schemas.openxmlformats.org/officeDocument/2006/relationships/tags" Target="../tags/tag415.xml"/><Relationship Id="rId12" Type="http://schemas.openxmlformats.org/officeDocument/2006/relationships/tags" Target="../tags/tag416.xml"/><Relationship Id="rId13" Type="http://schemas.openxmlformats.org/officeDocument/2006/relationships/tags" Target="../tags/tag417.xml"/><Relationship Id="rId14" Type="http://schemas.openxmlformats.org/officeDocument/2006/relationships/tags" Target="../tags/tag418.xml"/><Relationship Id="rId15" Type="http://schemas.openxmlformats.org/officeDocument/2006/relationships/tags" Target="../tags/tag419.xml"/><Relationship Id="rId16" Type="http://schemas.openxmlformats.org/officeDocument/2006/relationships/tags" Target="../tags/tag420.xml"/><Relationship Id="rId17"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聚类分析算法在市场营销中的应用</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2"/>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9"/>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1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添加目录标题</a:t>
            </a:r>
            <a:endParaRPr altLang="en-US" dirty="0" sz="14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聚类分析算法概述</a:t>
            </a:r>
            <a:endParaRPr altLang="en-US" dirty="0" sz="1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市场营销中的数据挖掘</a:t>
            </a:r>
            <a:endParaRPr altLang="en-US" dirty="0" sz="14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205"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060"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165"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165" y="370522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聚类分析算法在市场营销中的应用</a:t>
            </a:r>
            <a:endParaRPr altLang="en-US" dirty="0" sz="1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6051550"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6161405"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6239510"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6239510" y="546290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400" lang="zh-CN">
                <a:solidFill>
                  <a:schemeClr val="tx1"/>
                </a:solidFill>
                <a:cs typeface="MiSans Heavy" panose="00000A00000000000000" charset="-122"/>
                <a:sym typeface="+mn-ea"/>
              </a:rPr>
              <a:t>聚类分析算法在市场营销中的优势</a:t>
            </a:r>
            <a:endParaRPr altLang="en-US" dirty="0" sz="1400" lang="zh-CN">
              <a:solidFill>
                <a:schemeClr val="tx1"/>
              </a:solidFill>
              <a:cs typeface="MiSans Heavy" panose="00000A00000000000000" charset="-122"/>
              <a:sym typeface="+mn-ea"/>
            </a:endParaRPr>
          </a:p>
        </p:txBody>
      </p:sp>
      <p:sp>
        <p:nvSpPr>
          <p:cNvPr id="1048926" name="圆角矩形 122"/>
          <p:cNvSpPr/>
          <p:nvPr>
            <p:custDataLst>
              <p:tags r:id="rId23"/>
            </p:custDataLst>
          </p:nvPr>
        </p:nvSpPr>
        <p:spPr>
          <a:xfrm>
            <a:off x="900620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3" name="直接连接符 123"/>
          <p:cNvCxnSpPr>
            <a:cxnSpLocks/>
          </p:cNvCxnSpPr>
          <p:nvPr>
            <p:custDataLst>
              <p:tags r:id="rId24"/>
            </p:custDataLst>
          </p:nvPr>
        </p:nvCxnSpPr>
        <p:spPr>
          <a:xfrm>
            <a:off x="911606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8" name="序号"/>
          <p:cNvSpPr txBox="1"/>
          <p:nvPr>
            <p:custDataLst>
              <p:tags r:id="rId25"/>
            </p:custDataLst>
          </p:nvPr>
        </p:nvSpPr>
        <p:spPr>
          <a:xfrm>
            <a:off x="9194165"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06</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30" name="标题"/>
          <p:cNvSpPr txBox="1"/>
          <p:nvPr>
            <p:custDataLst>
              <p:tags r:id="rId26"/>
            </p:custDataLst>
          </p:nvPr>
        </p:nvSpPr>
        <p:spPr>
          <a:xfrm>
            <a:off x="9194165" y="5462905"/>
            <a:ext cx="2094230" cy="808990"/>
          </a:xfrm>
          <a:prstGeom prst="rect"/>
          <a:noFill/>
        </p:spPr>
        <p:txBody>
          <a:bodyPr anchor="t" anchorCtr="0" bIns="0" lIns="91440" rIns="91440" rtlCol="0" tIns="0" vert="horz" wrap="square">
            <a:normAutofit fontScale="683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聚类分析算法在市场营销中的实践案例</a:t>
            </a:r>
            <a:endParaRPr altLang="en-US" dirty="0" sz="2400" lang="zh-CN">
              <a:solidFill>
                <a:schemeClr val="tx1"/>
              </a:solidFill>
              <a:cs typeface="MiSans Heavy" panose="00000A00000000000000"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6" name="标题 1"/>
          <p:cNvSpPr>
            <a:spLocks noGrp="1"/>
          </p:cNvSpPr>
          <p:nvPr>
            <p:ph type="title" idx="8"/>
            <p:custDataLst>
              <p:tags r:id="rId1"/>
            </p:custDataLst>
          </p:nvPr>
        </p:nvSpPr>
        <p:spPr/>
        <p:txBody>
          <a:bodyPr/>
          <a:p>
            <a:r>
              <a:rPr altLang="en-US" lang="zh-CN"/>
              <a:t>添加章节标题</a:t>
            </a:r>
            <a:endParaRPr altLang="en-US" lang="zh-CN"/>
          </a:p>
        </p:txBody>
      </p:sp>
      <p:sp>
        <p:nvSpPr>
          <p:cNvPr id="1048998"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8" name="标题 1"/>
          <p:cNvSpPr>
            <a:spLocks noGrp="1"/>
          </p:cNvSpPr>
          <p:nvPr>
            <p:ph type="title" idx="8"/>
            <p:custDataLst>
              <p:tags r:id="rId1"/>
            </p:custDataLst>
          </p:nvPr>
        </p:nvSpPr>
        <p:spPr/>
        <p:txBody>
          <a:bodyPr>
            <a:normAutofit fontScale="96296"/>
          </a:bodyPr>
          <a:p>
            <a:r>
              <a:rPr altLang="en-US" lang="zh-CN"/>
              <a:t>聚类分析算法概述</a:t>
            </a:r>
            <a:endParaRPr altLang="en-US" lang="zh-CN"/>
          </a:p>
        </p:txBody>
      </p:sp>
      <p:sp>
        <p:nvSpPr>
          <p:cNvPr id="104907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80" name="标题 2"/>
          <p:cNvSpPr>
            <a:spLocks noGrp="1"/>
          </p:cNvSpPr>
          <p:nvPr>
            <p:ph type="title" idx="4"/>
          </p:nvPr>
        </p:nvSpPr>
        <p:spPr/>
        <p:txBody>
          <a:bodyPr>
            <a:normAutofit fontScale="90000"/>
          </a:bodyPr>
          <a:p>
            <a:r>
              <a:rPr altLang="en-US" lang="zh-CN"/>
              <a:t>定义与原理</a:t>
            </a:r>
            <a:endParaRPr altLang="en-US" lang="zh-CN"/>
          </a:p>
        </p:txBody>
      </p:sp>
      <p:sp>
        <p:nvSpPr>
          <p:cNvPr id="1049182"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聚类分析算法的定义</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188"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0"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聚类分析算法的原理</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194"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6"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8"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聚类分析算法的分类</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200"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2"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4" name="TextBox 2"/>
          <p:cNvSpPr txBox="1"/>
          <p:nvPr>
            <p:custDataLst>
              <p:tags r:id="rId12"/>
            </p:custDataLst>
          </p:nvPr>
        </p:nvSpPr>
        <p:spPr>
          <a:xfrm>
            <a:off x="6843309" y="4301135"/>
            <a:ext cx="3597474" cy="1745263"/>
          </a:xfrm>
          <a:prstGeom prst="rect"/>
          <a:noFill/>
        </p:spPr>
        <p:txBody>
          <a:bodyPr anchor="ctr" anchorCtr="0" bIns="46990"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聚类分析算法的应用场景</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50" name="标题 2"/>
          <p:cNvSpPr>
            <a:spLocks noGrp="1"/>
          </p:cNvSpPr>
          <p:nvPr>
            <p:ph type="title" idx="4"/>
          </p:nvPr>
        </p:nvSpPr>
        <p:spPr/>
        <p:txBody>
          <a:bodyPr>
            <a:normAutofit fontScale="90000"/>
          </a:bodyPr>
          <a:p>
            <a:r>
              <a:rPr altLang="en-US" lang="zh-CN"/>
              <a:t>聚类分析算法的分类</a:t>
            </a:r>
            <a:endParaRPr altLang="en-US" lang="zh-CN"/>
          </a:p>
        </p:txBody>
      </p:sp>
      <p:sp>
        <p:nvSpPr>
          <p:cNvPr id="1049252" name="矩形 31"/>
          <p:cNvSpPr/>
          <p:nvPr>
            <p:custDataLst>
              <p:tags r:id="rId1"/>
            </p:custDataLst>
          </p:nvPr>
        </p:nvSpPr>
        <p:spPr>
          <a:xfrm>
            <a:off x="3381196" y="1490400"/>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基于距离的聚类算法：根据数据点之间的距离进行聚类，如K-means算法</a:t>
            </a:r>
            <a:endParaRPr altLang="en-US" dirty="0" sz="1200" lang="zh-CN" spc="150">
              <a:solidFill>
                <a:schemeClr val="tx1">
                  <a:lumMod val="65000"/>
                  <a:lumOff val="35000"/>
                </a:schemeClr>
              </a:solidFill>
              <a:latin typeface="+mn-ea"/>
              <a:sym typeface="+mn-ea"/>
            </a:endParaRPr>
          </a:p>
        </p:txBody>
      </p:sp>
      <p:sp>
        <p:nvSpPr>
          <p:cNvPr id="1049254" name="矩形 4"/>
          <p:cNvSpPr/>
          <p:nvPr>
            <p:custDataLst>
              <p:tags r:id="rId2"/>
            </p:custDataLst>
          </p:nvPr>
        </p:nvSpPr>
        <p:spPr>
          <a:xfrm>
            <a:off x="3381196" y="2471079"/>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基于密度的聚类算法：根据数据点的密度进行聚类，如DBSCAN算法</a:t>
            </a:r>
            <a:endParaRPr altLang="en-US" dirty="0" sz="1200" lang="zh-CN" spc="150">
              <a:solidFill>
                <a:schemeClr val="tx1">
                  <a:lumMod val="65000"/>
                  <a:lumOff val="35000"/>
                </a:schemeClr>
              </a:solidFill>
              <a:latin typeface="+mn-ea"/>
              <a:sym typeface="+mn-ea"/>
            </a:endParaRPr>
          </a:p>
        </p:txBody>
      </p:sp>
      <p:sp>
        <p:nvSpPr>
          <p:cNvPr id="1049256" name="矩形 5"/>
          <p:cNvSpPr/>
          <p:nvPr>
            <p:custDataLst>
              <p:tags r:id="rId3"/>
            </p:custDataLst>
          </p:nvPr>
        </p:nvSpPr>
        <p:spPr>
          <a:xfrm>
            <a:off x="3381196" y="3451758"/>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基于层次的聚类算法：通过构建层次结构进行聚类，如Agglomerative和Divisive算法</a:t>
            </a:r>
            <a:endParaRPr altLang="en-US" dirty="0" sz="1200" lang="zh-CN" spc="150">
              <a:solidFill>
                <a:schemeClr val="tx1">
                  <a:lumMod val="65000"/>
                  <a:lumOff val="35000"/>
                </a:schemeClr>
              </a:solidFill>
              <a:latin typeface="+mn-ea"/>
              <a:sym typeface="+mn-ea"/>
            </a:endParaRPr>
          </a:p>
        </p:txBody>
      </p:sp>
      <p:sp>
        <p:nvSpPr>
          <p:cNvPr id="1049258" name="矩形 7"/>
          <p:cNvSpPr/>
          <p:nvPr>
            <p:custDataLst>
              <p:tags r:id="rId4"/>
            </p:custDataLst>
          </p:nvPr>
        </p:nvSpPr>
        <p:spPr>
          <a:xfrm>
            <a:off x="3381196" y="4432436"/>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基于模型的聚类算法：根据数据点的分布模型进行聚类，如EM算法</a:t>
            </a:r>
            <a:endParaRPr altLang="en-US" dirty="0" sz="1200" lang="zh-CN" spc="150">
              <a:solidFill>
                <a:schemeClr val="tx1">
                  <a:lumMod val="65000"/>
                  <a:lumOff val="35000"/>
                </a:schemeClr>
              </a:solidFill>
              <a:latin typeface="+mn-ea"/>
              <a:sym typeface="+mn-ea"/>
            </a:endParaRPr>
          </a:p>
        </p:txBody>
      </p:sp>
      <p:sp>
        <p:nvSpPr>
          <p:cNvPr id="1049260" name="矩形 3"/>
          <p:cNvSpPr/>
          <p:nvPr>
            <p:custDataLst>
              <p:tags r:id="rId5"/>
            </p:custDataLst>
          </p:nvPr>
        </p:nvSpPr>
        <p:spPr>
          <a:xfrm>
            <a:off x="3381196" y="5413115"/>
            <a:ext cx="5424404" cy="836485"/>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基于网格的聚类算法：通过构建网格结构进行聚类，如STING算法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6" name="标题 2"/>
          <p:cNvSpPr>
            <a:spLocks noGrp="1"/>
          </p:cNvSpPr>
          <p:nvPr>
            <p:ph type="title" idx="4"/>
          </p:nvPr>
        </p:nvSpPr>
        <p:spPr/>
        <p:txBody>
          <a:bodyPr>
            <a:normAutofit fontScale="90000"/>
          </a:bodyPr>
          <a:p>
            <a:r>
              <a:rPr altLang="en-US" lang="zh-CN"/>
              <a:t>聚类分析算法的优势</a:t>
            </a:r>
            <a:endParaRPr altLang="en-US" lang="zh-CN"/>
          </a:p>
        </p:txBody>
      </p:sp>
      <p:sp>
        <p:nvSpPr>
          <p:cNvPr id="10493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能够发现隐藏的类别和模式</a:t>
            </a:r>
            <a:endParaRPr altLang="en-US" dirty="0" sz="2400" lang="zh-CN">
              <a:latin typeface="+mn-ea"/>
              <a:ea typeface="+mn-ea"/>
            </a:endParaRPr>
          </a:p>
        </p:txBody>
      </p:sp>
      <p:sp>
        <p:nvSpPr>
          <p:cNvPr id="10493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适用于各种类型的数据</a:t>
            </a:r>
            <a:endParaRPr altLang="en-US" dirty="0" sz="2400" lang="zh-CN">
              <a:latin typeface="+mn-ea"/>
              <a:ea typeface="+mn-ea"/>
            </a:endParaRPr>
          </a:p>
        </p:txBody>
      </p:sp>
      <p:sp>
        <p:nvSpPr>
          <p:cNvPr id="10493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无需预设类别数量</a:t>
            </a:r>
            <a:endParaRPr altLang="en-US" dirty="0" sz="2400" lang="zh-CN">
              <a:latin typeface="+mn-ea"/>
              <a:ea typeface="+mn-ea"/>
            </a:endParaRPr>
          </a:p>
        </p:txBody>
      </p:sp>
      <p:sp>
        <p:nvSpPr>
          <p:cNvPr id="10493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适用于大规模数据集</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76" name="标题 1"/>
          <p:cNvSpPr>
            <a:spLocks noGrp="1"/>
          </p:cNvSpPr>
          <p:nvPr>
            <p:ph type="title" idx="8"/>
            <p:custDataLst>
              <p:tags r:id="rId1"/>
            </p:custDataLst>
          </p:nvPr>
        </p:nvSpPr>
        <p:spPr/>
        <p:txBody>
          <a:bodyPr>
            <a:normAutofit fontScale="94444"/>
          </a:bodyPr>
          <a:p>
            <a:r>
              <a:rPr altLang="en-US" lang="zh-CN"/>
              <a:t>市场营销中的数据挖掘</a:t>
            </a:r>
            <a:endParaRPr altLang="en-US" lang="zh-CN"/>
          </a:p>
        </p:txBody>
      </p:sp>
      <p:sp>
        <p:nvSpPr>
          <p:cNvPr id="1049378"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88" name="标题 2"/>
          <p:cNvSpPr>
            <a:spLocks noGrp="1"/>
          </p:cNvSpPr>
          <p:nvPr>
            <p:ph type="title" idx="4"/>
          </p:nvPr>
        </p:nvSpPr>
        <p:spPr/>
        <p:txBody>
          <a:bodyPr>
            <a:normAutofit fontScale="90000"/>
          </a:bodyPr>
          <a:p>
            <a:r>
              <a:rPr altLang="en-US" lang="zh-CN"/>
              <a:t>数据挖掘的定义与流程</a:t>
            </a:r>
            <a:endParaRPr altLang="en-US" lang="zh-CN"/>
          </a:p>
        </p:txBody>
      </p:sp>
      <p:sp>
        <p:nvSpPr>
          <p:cNvPr id="1049490" name="正文"/>
          <p:cNvSpPr txBox="1"/>
          <p:nvPr>
            <p:custDataLst>
              <p:tags r:id="rId1"/>
            </p:custDataLst>
          </p:nvPr>
        </p:nvSpPr>
        <p:spPr>
          <a:xfrm>
            <a:off x="3073282" y="2028008"/>
            <a:ext cx="6039436" cy="540342"/>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492" name="标题"/>
          <p:cNvSpPr txBox="1"/>
          <p:nvPr>
            <p:custDataLst>
              <p:tags r:id="rId2"/>
            </p:custDataLst>
          </p:nvPr>
        </p:nvSpPr>
        <p:spPr>
          <a:xfrm>
            <a:off x="3073282" y="1490400"/>
            <a:ext cx="6039436" cy="535786"/>
          </a:xfrm>
          <a:prstGeom prst="rect"/>
          <a:noFill/>
        </p:spPr>
        <p:txBody>
          <a:bodyPr anchor="b" bIns="0" lIns="0" rIns="0" rtlCol="0" tIns="0" wrap="square">
            <a:normAutofit fontScale="88889" lnSpcReduction="10000"/>
          </a:bodyPr>
          <a:p>
            <a:r>
              <a:rPr altLang="en-US" b="1" dirty="0" lang="zh-CN" spc="300">
                <a:solidFill>
                  <a:schemeClr val="accent1"/>
                </a:solidFill>
                <a:latin typeface="+mj-ea"/>
                <a:ea typeface="+mj-ea"/>
              </a:rPr>
              <a:t>数据挖掘的定义：从大量数据中提取有价值的信息和知识的过程</a:t>
            </a:r>
            <a:endParaRPr altLang="en-US" b="1" dirty="0" lang="zh-CN" spc="300">
              <a:solidFill>
                <a:schemeClr val="accent1"/>
              </a:solidFill>
              <a:latin typeface="+mj-ea"/>
              <a:ea typeface="+mj-ea"/>
            </a:endParaRPr>
          </a:p>
        </p:txBody>
      </p:sp>
      <p:sp>
        <p:nvSpPr>
          <p:cNvPr id="1049494" name="正文"/>
          <p:cNvSpPr txBox="1"/>
          <p:nvPr>
            <p:custDataLst>
              <p:tags r:id="rId3"/>
            </p:custDataLst>
          </p:nvPr>
        </p:nvSpPr>
        <p:spPr>
          <a:xfrm>
            <a:off x="3073282" y="3255395"/>
            <a:ext cx="6039436" cy="540342"/>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数据挖掘的定义与流程</a:t>
            </a:r>
            <a:endParaRPr altLang="en-US" dirty="0" sz="1400" lang="zh-CN" spc="150">
              <a:latin typeface="+mn-ea"/>
              <a:sym typeface="+mn-ea"/>
            </a:endParaRPr>
          </a:p>
        </p:txBody>
      </p:sp>
      <p:sp>
        <p:nvSpPr>
          <p:cNvPr id="1049496" name="标题"/>
          <p:cNvSpPr txBox="1"/>
          <p:nvPr>
            <p:custDataLst>
              <p:tags r:id="rId4"/>
            </p:custDataLst>
          </p:nvPr>
        </p:nvSpPr>
        <p:spPr>
          <a:xfrm>
            <a:off x="3073282" y="2717787"/>
            <a:ext cx="6039436" cy="535786"/>
          </a:xfrm>
          <a:prstGeom prst="rect"/>
          <a:noFill/>
        </p:spPr>
        <p:txBody>
          <a:bodyPr anchor="b" bIns="0" lIns="0" rIns="0" rtlCol="0" tIns="0" wrap="square">
            <a:normAutofit fontScale="88889" lnSpcReduction="10000"/>
          </a:bodyPr>
          <a:p>
            <a:r>
              <a:rPr altLang="en-US" b="1" dirty="0" lang="zh-CN" spc="300">
                <a:solidFill>
                  <a:schemeClr val="accent4"/>
                </a:solidFill>
                <a:latin typeface="+mj-ea"/>
                <a:ea typeface="+mj-ea"/>
              </a:rPr>
              <a:t>数据挖掘的流程：数据收集、数据预处理、数据挖掘、结果解释和应用  数据挖掘的定义与流程</a:t>
            </a:r>
            <a:endParaRPr altLang="en-US" b="1" dirty="0" lang="zh-CN" spc="300">
              <a:solidFill>
                <a:schemeClr val="accent4"/>
              </a:solidFill>
              <a:latin typeface="+mj-ea"/>
              <a:ea typeface="+mj-ea"/>
            </a:endParaRPr>
          </a:p>
        </p:txBody>
      </p:sp>
      <p:sp>
        <p:nvSpPr>
          <p:cNvPr id="1049498" name="正文"/>
          <p:cNvSpPr txBox="1"/>
          <p:nvPr>
            <p:custDataLst>
              <p:tags r:id="rId5"/>
            </p:custDataLst>
          </p:nvPr>
        </p:nvSpPr>
        <p:spPr>
          <a:xfrm>
            <a:off x="3073282" y="4482782"/>
            <a:ext cx="6039436" cy="540342"/>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500" name="标题"/>
          <p:cNvSpPr txBox="1"/>
          <p:nvPr>
            <p:custDataLst>
              <p:tags r:id="rId6"/>
            </p:custDataLst>
          </p:nvPr>
        </p:nvSpPr>
        <p:spPr>
          <a:xfrm>
            <a:off x="3073282" y="3945174"/>
            <a:ext cx="6039436" cy="535786"/>
          </a:xfrm>
          <a:prstGeom prst="rect"/>
          <a:noFill/>
        </p:spPr>
        <p:txBody>
          <a:bodyPr anchor="b" bIns="0" lIns="0" rIns="0" rtlCol="0" tIns="0" wrap="square">
            <a:normAutofit fontScale="88889" lnSpcReduction="10000"/>
          </a:bodyPr>
          <a:p>
            <a:r>
              <a:rPr altLang="en-US" b="1" dirty="0" lang="zh-CN" spc="300">
                <a:solidFill>
                  <a:schemeClr val="accent1"/>
                </a:solidFill>
                <a:latin typeface="+mj-ea"/>
                <a:ea typeface="+mj-ea"/>
              </a:rPr>
              <a:t>数据挖掘的分类：分类、聚类、关联规则、序列模式等</a:t>
            </a:r>
            <a:endParaRPr altLang="en-US" b="1" dirty="0" lang="zh-CN" spc="300">
              <a:solidFill>
                <a:schemeClr val="accent1"/>
              </a:solidFill>
              <a:latin typeface="+mj-ea"/>
              <a:ea typeface="+mj-ea"/>
            </a:endParaRPr>
          </a:p>
        </p:txBody>
      </p:sp>
      <p:sp>
        <p:nvSpPr>
          <p:cNvPr id="1049502" name="正文"/>
          <p:cNvSpPr txBox="1"/>
          <p:nvPr>
            <p:custDataLst>
              <p:tags r:id="rId7"/>
            </p:custDataLst>
          </p:nvPr>
        </p:nvSpPr>
        <p:spPr>
          <a:xfrm>
            <a:off x="3073282" y="5710169"/>
            <a:ext cx="6039436" cy="540342"/>
          </a:xfrm>
          <a:prstGeom prst="rect"/>
          <a:noFill/>
        </p:spPr>
        <p:txBody>
          <a:bodyPr anchor="t" anchorCtr="0" bIns="0" lIns="0" rIns="0" rtlCol="0" tIns="0" wrap="square">
            <a:normAutofit/>
          </a:bodyPr>
          <a:p>
            <a:pPr algn="l" fontAlgn="auto" indent="0">
              <a:lnSpc>
                <a:spcPct val="130000"/>
              </a:lnSpc>
            </a:pPr>
            <a:r>
              <a:rPr altLang="en-US" dirty="0" sz="1400" lang="zh-CN" spc="150">
                <a:latin typeface="+mn-ea"/>
                <a:sym typeface="+mn-ea"/>
              </a:rPr>
              <a:t>单击此处添加文本具体内容，简明阐述您的观点</a:t>
            </a:r>
            <a:endParaRPr altLang="zh-CN" dirty="0" sz="1400" lang="en-US" spc="150">
              <a:solidFill>
                <a:schemeClr val="tx1">
                  <a:lumMod val="65000"/>
                  <a:lumOff val="35000"/>
                </a:schemeClr>
              </a:solidFill>
              <a:latin typeface="+mn-ea"/>
              <a:sym typeface="+mn-ea"/>
            </a:endParaRPr>
          </a:p>
        </p:txBody>
      </p:sp>
      <p:sp>
        <p:nvSpPr>
          <p:cNvPr id="1049504" name="标题"/>
          <p:cNvSpPr txBox="1"/>
          <p:nvPr>
            <p:custDataLst>
              <p:tags r:id="rId8"/>
            </p:custDataLst>
          </p:nvPr>
        </p:nvSpPr>
        <p:spPr>
          <a:xfrm>
            <a:off x="3073282" y="5172561"/>
            <a:ext cx="6039436" cy="535786"/>
          </a:xfrm>
          <a:prstGeom prst="rect"/>
          <a:noFill/>
        </p:spPr>
        <p:txBody>
          <a:bodyPr anchor="b" bIns="0" lIns="0" rIns="0" rtlCol="0" tIns="0" wrap="square">
            <a:normAutofit fontScale="94444" lnSpcReduction="10000"/>
          </a:bodyPr>
          <a:p>
            <a:r>
              <a:rPr altLang="en-US" b="1" dirty="0" lang="zh-CN" spc="300">
                <a:solidFill>
                  <a:schemeClr val="accent4"/>
                </a:solidFill>
                <a:latin typeface="+mj-ea"/>
                <a:ea typeface="+mj-ea"/>
              </a:rPr>
              <a:t>数据挖掘的方法：决策树、神经网络、支持向量机等</a:t>
            </a:r>
            <a:endParaRPr altLang="en-US" b="1" dirty="0" lang="zh-CN" spc="300">
              <a:solidFill>
                <a:schemeClr val="accent4"/>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50" name="标题 2"/>
          <p:cNvSpPr>
            <a:spLocks noGrp="1"/>
          </p:cNvSpPr>
          <p:nvPr>
            <p:ph type="title" idx="4"/>
          </p:nvPr>
        </p:nvSpPr>
        <p:spPr/>
        <p:txBody>
          <a:bodyPr>
            <a:normAutofit fontScale="90000"/>
          </a:bodyPr>
          <a:p>
            <a:r>
              <a:rPr altLang="en-US" lang="zh-CN"/>
              <a:t>市场营销中数据挖掘的必要性</a:t>
            </a:r>
            <a:endParaRPr altLang="en-US" lang="zh-CN"/>
          </a:p>
        </p:txBody>
      </p:sp>
      <p:sp>
        <p:nvSpPr>
          <p:cNvPr id="104955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了解客户需求：通过数据挖掘，可以深入了解客户的需求和行为，为产品设计和营销策略提供有力支持。</a:t>
            </a:r>
            <a:endParaRPr altLang="en-US" dirty="0" lang="zh-CN" spc="150">
              <a:solidFill>
                <a:schemeClr val="tx1">
                  <a:lumMod val="75000"/>
                  <a:lumOff val="25000"/>
                </a:schemeClr>
              </a:solidFill>
              <a:latin typeface="+mn-ea"/>
              <a:sym typeface="+mn-ea"/>
            </a:endParaRPr>
          </a:p>
        </p:txBody>
      </p:sp>
      <p:sp>
        <p:nvSpPr>
          <p:cNvPr id="104955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优化产品定位：通过分析市场数据，可以了解产品的竞争情况和市场趋势，为产品定位和营销策略制定提供依据。</a:t>
            </a:r>
            <a:endParaRPr altLang="en-US" dirty="0" lang="zh-CN" spc="150">
              <a:solidFill>
                <a:schemeClr val="tx1">
                  <a:lumMod val="75000"/>
                  <a:lumOff val="25000"/>
                </a:schemeClr>
              </a:solidFill>
              <a:latin typeface="+mn-ea"/>
              <a:sym typeface="+mn-ea"/>
            </a:endParaRPr>
          </a:p>
        </p:txBody>
      </p:sp>
      <p:sp>
        <p:nvSpPr>
          <p:cNvPr id="104956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提高营销效率：数据挖掘可以帮助企业识别潜在客户和目标客户，制定更加精准的营销策略，提高营销效率和效果。</a:t>
            </a:r>
            <a:endParaRPr altLang="en-US" dirty="0" sz="2000" lang="zh-CN" spc="150">
              <a:solidFill>
                <a:schemeClr val="tx1">
                  <a:lumMod val="75000"/>
                  <a:lumOff val="25000"/>
                </a:schemeClr>
              </a:solidFill>
              <a:latin typeface="+mn-ea"/>
              <a:sym typeface="+mn-ea"/>
            </a:endParaRPr>
          </a:p>
        </p:txBody>
      </p:sp>
      <p:sp>
        <p:nvSpPr>
          <p:cNvPr id="104956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增强市场竞争力：通过数据挖掘，企业可以及时发现市场变化和趋势，快速调整营销策略，增强市场竞争力。</a:t>
            </a:r>
            <a:endParaRPr altLang="en-US" dirty="0" lang="zh-CN" spc="150">
              <a:solidFill>
                <a:schemeClr val="tx1">
                  <a:lumMod val="75000"/>
                  <a:lumOff val="25000"/>
                </a:schemeClr>
              </a:solidFill>
              <a:latin typeface="+mn-ea"/>
              <a:sym typeface="+mn-ea"/>
            </a:endParaRPr>
          </a:p>
        </p:txBody>
      </p:sp>
      <p:sp>
        <p:nvSpPr>
          <p:cNvPr id="104957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20" name="标题 2"/>
          <p:cNvSpPr>
            <a:spLocks noGrp="1"/>
          </p:cNvSpPr>
          <p:nvPr>
            <p:ph type="title" idx="4"/>
          </p:nvPr>
        </p:nvSpPr>
        <p:spPr/>
        <p:txBody>
          <a:bodyPr>
            <a:normAutofit fontScale="90000"/>
          </a:bodyPr>
          <a:p>
            <a:r>
              <a:rPr altLang="en-US" lang="zh-CN"/>
              <a:t>数据挖掘在市场营销中的应用</a:t>
            </a:r>
            <a:endParaRPr altLang="en-US" lang="zh-CN"/>
          </a:p>
        </p:txBody>
      </p:sp>
      <p:sp>
        <p:nvSpPr>
          <p:cNvPr id="104962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2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数据挖掘技术可以帮助企业了解客户需求和行为，从而更好地制定营销策略。</a:t>
            </a:r>
            <a:endParaRPr altLang="en-US" dirty="0" sz="2000" lang="zh-CN" spc="200">
              <a:solidFill>
                <a:schemeClr val="tx1">
                  <a:lumMod val="85000"/>
                  <a:lumOff val="15000"/>
                </a:schemeClr>
              </a:solidFill>
              <a:latin typeface="+mn-ea"/>
              <a:sym typeface="+mn-ea"/>
            </a:endParaRPr>
          </a:p>
        </p:txBody>
      </p:sp>
      <p:sp>
        <p:nvSpPr>
          <p:cNvPr id="104962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数据挖掘技术可以分析市场趋势和竞争情况，帮助企业做出更明智的决策。</a:t>
            </a:r>
            <a:endParaRPr altLang="en-US" dirty="0" sz="2000" lang="zh-CN" spc="200">
              <a:solidFill>
                <a:schemeClr val="tx1">
                  <a:lumMod val="85000"/>
                  <a:lumOff val="15000"/>
                </a:schemeClr>
              </a:solidFill>
              <a:latin typeface="+mn-ea"/>
              <a:sym typeface="+mn-ea"/>
            </a:endParaRPr>
          </a:p>
        </p:txBody>
      </p:sp>
      <p:sp>
        <p:nvSpPr>
          <p:cNvPr id="104963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3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数据挖掘技术可以通过对客户数据的分析，发现潜在客户和新的市场机会。</a:t>
            </a:r>
            <a:endParaRPr altLang="en-US" dirty="0" sz="2000" lang="zh-CN" spc="200">
              <a:solidFill>
                <a:schemeClr val="tx1">
                  <a:lumMod val="85000"/>
                  <a:lumOff val="15000"/>
                </a:schemeClr>
              </a:solidFill>
              <a:latin typeface="+mn-ea"/>
              <a:sym typeface="+mn-ea"/>
            </a:endParaRPr>
          </a:p>
        </p:txBody>
      </p:sp>
      <p:sp>
        <p:nvSpPr>
          <p:cNvPr id="104964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4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数据挖掘技术可以提高企业的营销效率和效果，降低营销成本。</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90" name="标题 1"/>
          <p:cNvSpPr>
            <a:spLocks noGrp="1"/>
          </p:cNvSpPr>
          <p:nvPr>
            <p:ph type="title" idx="8"/>
            <p:custDataLst>
              <p:tags r:id="rId1"/>
            </p:custDataLst>
          </p:nvPr>
        </p:nvSpPr>
        <p:spPr/>
        <p:txBody>
          <a:bodyPr>
            <a:normAutofit fontScale="90000"/>
          </a:bodyPr>
          <a:p>
            <a:r>
              <a:rPr altLang="en-US" lang="zh-CN"/>
              <a:t>聚类分析算法在市场营销中的应用</a:t>
            </a:r>
            <a:endParaRPr altLang="en-US" lang="zh-CN"/>
          </a:p>
        </p:txBody>
      </p:sp>
      <p:sp>
        <p:nvSpPr>
          <p:cNvPr id="1049692"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02" name="标题 2"/>
          <p:cNvSpPr>
            <a:spLocks noGrp="1"/>
          </p:cNvSpPr>
          <p:nvPr>
            <p:ph type="title" idx="4"/>
          </p:nvPr>
        </p:nvSpPr>
        <p:spPr/>
        <p:txBody>
          <a:bodyPr>
            <a:normAutofit fontScale="90000"/>
          </a:bodyPr>
          <a:p>
            <a:r>
              <a:rPr altLang="en-US" lang="zh-CN"/>
              <a:t>市场细分</a:t>
            </a:r>
            <a:endParaRPr altLang="en-US" lang="zh-CN"/>
          </a:p>
        </p:txBody>
      </p:sp>
      <p:sp>
        <p:nvSpPr>
          <p:cNvPr id="1049804" name="矩形: 圆角 44"/>
          <p:cNvSpPr/>
          <p:nvPr>
            <p:custDataLst>
              <p:tags r:id="rId1"/>
            </p:custDataLst>
          </p:nvPr>
        </p:nvSpPr>
        <p:spPr>
          <a:xfrm>
            <a:off x="6084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83" name="直接连接符 45"/>
          <p:cNvCxnSpPr>
            <a:cxnSpLocks/>
          </p:cNvCxnSpPr>
          <p:nvPr>
            <p:custDataLst>
              <p:tags r:id="rId2"/>
            </p:custDataLst>
          </p:nvPr>
        </p:nvCxnSpPr>
        <p:spPr>
          <a:xfrm>
            <a:off x="1820350"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806" name="标题"/>
          <p:cNvSpPr txBox="1"/>
          <p:nvPr>
            <p:custDataLst>
              <p:tags r:id="rId3"/>
            </p:custDataLst>
          </p:nvPr>
        </p:nvSpPr>
        <p:spPr>
          <a:xfrm>
            <a:off x="7386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808" name="正文"/>
          <p:cNvSpPr txBox="1"/>
          <p:nvPr>
            <p:custDataLst>
              <p:tags r:id="rId4"/>
            </p:custDataLst>
          </p:nvPr>
        </p:nvSpPr>
        <p:spPr>
          <a:xfrm>
            <a:off x="1901062" y="2429895"/>
            <a:ext cx="3954742" cy="1227777"/>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定义：将市场按照消费者特征和需求进行分类的过程</a:t>
            </a:r>
            <a:endParaRPr altLang="en-US" dirty="0" sz="1400" lang="zh-CN" spc="150">
              <a:solidFill>
                <a:schemeClr val="tx1">
                  <a:lumMod val="65000"/>
                  <a:lumOff val="35000"/>
                </a:schemeClr>
              </a:solidFill>
              <a:latin typeface="+mn-ea"/>
            </a:endParaRPr>
          </a:p>
        </p:txBody>
      </p:sp>
      <p:sp>
        <p:nvSpPr>
          <p:cNvPr id="1049810" name="矩形: 圆角 48"/>
          <p:cNvSpPr/>
          <p:nvPr>
            <p:custDataLst>
              <p:tags r:id="rId5"/>
            </p:custDataLst>
          </p:nvPr>
        </p:nvSpPr>
        <p:spPr>
          <a:xfrm>
            <a:off x="62379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85" name="直接连接符 49"/>
          <p:cNvCxnSpPr>
            <a:cxnSpLocks/>
          </p:cNvCxnSpPr>
          <p:nvPr>
            <p:custDataLst>
              <p:tags r:id="rId6"/>
            </p:custDataLst>
          </p:nvPr>
        </p:nvCxnSpPr>
        <p:spPr>
          <a:xfrm>
            <a:off x="7449851"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812" name="标题"/>
          <p:cNvSpPr txBox="1"/>
          <p:nvPr>
            <p:custDataLst>
              <p:tags r:id="rId7"/>
            </p:custDataLst>
          </p:nvPr>
        </p:nvSpPr>
        <p:spPr>
          <a:xfrm>
            <a:off x="63681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814" name="正文"/>
          <p:cNvSpPr txBox="1"/>
          <p:nvPr>
            <p:custDataLst>
              <p:tags r:id="rId8"/>
            </p:custDataLst>
          </p:nvPr>
        </p:nvSpPr>
        <p:spPr>
          <a:xfrm>
            <a:off x="7529927" y="2429895"/>
            <a:ext cx="3954742" cy="1227777"/>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目的：为不同的消费者群体提供定制化的产品和服务</a:t>
            </a:r>
            <a:endParaRPr altLang="en-US" dirty="0" sz="1400" lang="zh-CN" spc="150">
              <a:solidFill>
                <a:schemeClr val="tx1">
                  <a:lumMod val="65000"/>
                  <a:lumOff val="35000"/>
                </a:schemeClr>
              </a:solidFill>
              <a:latin typeface="+mn-ea"/>
            </a:endParaRPr>
          </a:p>
        </p:txBody>
      </p:sp>
      <p:sp>
        <p:nvSpPr>
          <p:cNvPr id="1049816" name="矩形: 圆角 53"/>
          <p:cNvSpPr/>
          <p:nvPr>
            <p:custDataLst>
              <p:tags r:id="rId9"/>
            </p:custDataLst>
          </p:nvPr>
        </p:nvSpPr>
        <p:spPr>
          <a:xfrm>
            <a:off x="6084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87" name="直接连接符 54"/>
          <p:cNvCxnSpPr>
            <a:cxnSpLocks/>
          </p:cNvCxnSpPr>
          <p:nvPr>
            <p:custDataLst>
              <p:tags r:id="rId10"/>
            </p:custDataLst>
          </p:nvPr>
        </p:nvCxnSpPr>
        <p:spPr>
          <a:xfrm>
            <a:off x="1820350"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818" name="标题"/>
          <p:cNvSpPr txBox="1"/>
          <p:nvPr>
            <p:custDataLst>
              <p:tags r:id="rId11"/>
            </p:custDataLst>
          </p:nvPr>
        </p:nvSpPr>
        <p:spPr>
          <a:xfrm>
            <a:off x="7386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820" name="正文"/>
          <p:cNvSpPr txBox="1"/>
          <p:nvPr>
            <p:custDataLst>
              <p:tags r:id="rId12"/>
            </p:custDataLst>
          </p:nvPr>
        </p:nvSpPr>
        <p:spPr>
          <a:xfrm>
            <a:off x="1901062"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聚类分析算法在市场细分中的应用：通过数据挖掘和统计分析，将市场划分为具有相似特征的消费者群体</a:t>
            </a:r>
            <a:endParaRPr altLang="en-US" dirty="0" sz="1400" lang="zh-CN" spc="150">
              <a:solidFill>
                <a:schemeClr val="tx1">
                  <a:lumMod val="65000"/>
                  <a:lumOff val="35000"/>
                </a:schemeClr>
              </a:solidFill>
              <a:latin typeface="+mn-ea"/>
            </a:endParaRPr>
          </a:p>
        </p:txBody>
      </p:sp>
      <p:sp>
        <p:nvSpPr>
          <p:cNvPr id="1049822" name="矩形: 圆角 57"/>
          <p:cNvSpPr/>
          <p:nvPr>
            <p:custDataLst>
              <p:tags r:id="rId13"/>
            </p:custDataLst>
          </p:nvPr>
        </p:nvSpPr>
        <p:spPr>
          <a:xfrm>
            <a:off x="62379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889" name="直接连接符 58"/>
          <p:cNvCxnSpPr>
            <a:cxnSpLocks/>
          </p:cNvCxnSpPr>
          <p:nvPr>
            <p:custDataLst>
              <p:tags r:id="rId14"/>
            </p:custDataLst>
          </p:nvPr>
        </p:nvCxnSpPr>
        <p:spPr>
          <a:xfrm>
            <a:off x="7449851"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824" name="标题"/>
          <p:cNvSpPr txBox="1"/>
          <p:nvPr>
            <p:custDataLst>
              <p:tags r:id="rId15"/>
            </p:custDataLst>
          </p:nvPr>
        </p:nvSpPr>
        <p:spPr>
          <a:xfrm>
            <a:off x="63681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826" name="正文"/>
          <p:cNvSpPr txBox="1"/>
          <p:nvPr>
            <p:custDataLst>
              <p:tags r:id="rId16"/>
            </p:custDataLst>
          </p:nvPr>
        </p:nvSpPr>
        <p:spPr>
          <a:xfrm>
            <a:off x="7529927" y="4083537"/>
            <a:ext cx="3954742" cy="1227777"/>
          </a:xfrm>
          <a:prstGeom prst="rect"/>
          <a:noFill/>
        </p:spPr>
        <p:txBody>
          <a:bodyPr anchor="ctr" anchorCtr="0" bIns="46800" lIns="90000" rIns="90000" rtlCol="0" tIns="46800" wrap="square">
            <a:normAutofit fontScale="92857" lnSpcReduction="10000"/>
          </a:bodyPr>
          <a:p>
            <a:pPr>
              <a:lnSpc>
                <a:spcPct val="150000"/>
              </a:lnSpc>
              <a:spcAft>
                <a:spcPts val="1000"/>
              </a:spcAft>
            </a:pPr>
            <a:r>
              <a:rPr altLang="en-US" dirty="0" sz="1400" lang="zh-CN" spc="150">
                <a:solidFill>
                  <a:schemeClr val="tx1">
                    <a:lumMod val="65000"/>
                    <a:lumOff val="35000"/>
                  </a:schemeClr>
                </a:solidFill>
                <a:latin typeface="+mn-ea"/>
              </a:rPr>
              <a:t>市场细分在市场营销中的作用：帮助企业更好地了解消费者需求和市场趋势，制定更有效的营销策略和产品开发计划</a:t>
            </a:r>
            <a:endParaRPr altLang="en-US" dirty="0"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72" name="标题 2"/>
          <p:cNvSpPr>
            <a:spLocks noGrp="1"/>
          </p:cNvSpPr>
          <p:nvPr>
            <p:ph type="title" idx="4"/>
          </p:nvPr>
        </p:nvSpPr>
        <p:spPr/>
        <p:txBody>
          <a:bodyPr>
            <a:normAutofit fontScale="90000"/>
          </a:bodyPr>
          <a:p>
            <a:r>
              <a:rPr altLang="en-US" lang="zh-CN"/>
              <a:t>目标市场选择</a:t>
            </a:r>
            <a:endParaRPr altLang="en-US" lang="zh-CN"/>
          </a:p>
        </p:txBody>
      </p:sp>
      <p:sp>
        <p:nvSpPr>
          <p:cNvPr id="10498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制定目标市场策略</a:t>
            </a:r>
            <a:endParaRPr altLang="en-US" dirty="0" sz="1200" lang="zh-CN" spc="150">
              <a:solidFill>
                <a:srgbClr val="FFFFFF"/>
              </a:solidFill>
              <a:latin typeface="+mn-ea"/>
              <a:sym typeface="+mn-ea"/>
            </a:endParaRPr>
          </a:p>
        </p:txBody>
      </p:sp>
      <p:sp>
        <p:nvSpPr>
          <p:cNvPr id="10498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分析目标市场竞争情况</a:t>
            </a:r>
            <a:endParaRPr altLang="en-US" dirty="0" sz="1200" lang="zh-CN" spc="150">
              <a:solidFill>
                <a:schemeClr val="tx1">
                  <a:lumMod val="65000"/>
                  <a:lumOff val="35000"/>
                </a:schemeClr>
              </a:solidFill>
              <a:latin typeface="+mn-ea"/>
              <a:sym typeface="+mn-ea"/>
            </a:endParaRPr>
          </a:p>
        </p:txBody>
      </p:sp>
      <p:sp>
        <p:nvSpPr>
          <p:cNvPr id="10498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了解目标市场特点</a:t>
            </a:r>
            <a:endParaRPr altLang="en-US" dirty="0" sz="1200" lang="zh-CN" spc="150">
              <a:solidFill>
                <a:srgbClr val="FFFFFF"/>
              </a:solidFill>
              <a:latin typeface="+mn-ea"/>
              <a:sym typeface="+mn-ea"/>
            </a:endParaRPr>
          </a:p>
        </p:txBody>
      </p:sp>
      <p:sp>
        <p:nvSpPr>
          <p:cNvPr id="10498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确定目标市场范围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46" name="标题 2"/>
          <p:cNvSpPr>
            <a:spLocks noGrp="1"/>
          </p:cNvSpPr>
          <p:nvPr>
            <p:ph type="title" idx="4"/>
          </p:nvPr>
        </p:nvSpPr>
        <p:spPr/>
        <p:txBody>
          <a:bodyPr>
            <a:normAutofit fontScale="90000"/>
          </a:bodyPr>
          <a:p>
            <a:r>
              <a:rPr altLang="en-US" lang="zh-CN"/>
              <a:t>营销策略制定</a:t>
            </a:r>
            <a:endParaRPr altLang="en-US" lang="zh-CN"/>
          </a:p>
        </p:txBody>
      </p:sp>
      <p:sp>
        <p:nvSpPr>
          <p:cNvPr id="104994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确定目标市场：通过聚类分析，将消费者群体进行细分，明确目标市场和潜在客户</a:t>
            </a:r>
            <a:endParaRPr altLang="en-US" dirty="0" sz="1200" lang="zh-CN" spc="150">
              <a:solidFill>
                <a:schemeClr val="tx1">
                  <a:lumMod val="65000"/>
                  <a:lumOff val="35000"/>
                </a:schemeClr>
              </a:solidFill>
              <a:latin typeface="+mn-ea"/>
              <a:sym typeface="+mn-ea"/>
            </a:endParaRPr>
          </a:p>
        </p:txBody>
      </p:sp>
      <p:sp>
        <p:nvSpPr>
          <p:cNvPr id="104995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制定个性化营销策略：针对不同消费者群体，制定个性化的产品、价格、促销和渠道策略</a:t>
            </a:r>
            <a:endParaRPr altLang="en-US" dirty="0" sz="1200" lang="zh-CN" spc="150">
              <a:solidFill>
                <a:schemeClr val="tx1">
                  <a:lumMod val="65000"/>
                  <a:lumOff val="35000"/>
                </a:schemeClr>
              </a:solidFill>
              <a:latin typeface="+mn-ea"/>
              <a:sym typeface="+mn-ea"/>
            </a:endParaRPr>
          </a:p>
        </p:txBody>
      </p:sp>
      <p:sp>
        <p:nvSpPr>
          <p:cNvPr id="104995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优化产品组合：通过聚类分析，了解消费者对不同产品的需求和偏好，优化产品组合和资源配置</a:t>
            </a:r>
            <a:endParaRPr altLang="en-US" dirty="0" sz="1200" lang="zh-CN" spc="150">
              <a:solidFill>
                <a:schemeClr val="tx1">
                  <a:lumMod val="65000"/>
                  <a:lumOff val="35000"/>
                </a:schemeClr>
              </a:solidFill>
              <a:latin typeface="+mn-ea"/>
              <a:sym typeface="+mn-ea"/>
            </a:endParaRPr>
          </a:p>
        </p:txBody>
      </p:sp>
      <p:sp>
        <p:nvSpPr>
          <p:cNvPr id="104995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监测市场变化：通过聚类分析，监测市场变化和竞争态势，及时调整营销策略和方案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00" name="标题 2"/>
          <p:cNvSpPr>
            <a:spLocks noGrp="1"/>
          </p:cNvSpPr>
          <p:nvPr>
            <p:ph type="title" idx="4"/>
          </p:nvPr>
        </p:nvSpPr>
        <p:spPr/>
        <p:txBody>
          <a:bodyPr>
            <a:normAutofit fontScale="90000"/>
          </a:bodyPr>
          <a:p>
            <a:r>
              <a:rPr altLang="en-US" lang="zh-CN"/>
              <a:t>客户关系管理</a:t>
            </a:r>
            <a:endParaRPr altLang="en-US" lang="zh-CN"/>
          </a:p>
        </p:txBody>
      </p:sp>
      <p:sp>
        <p:nvSpPr>
          <p:cNvPr id="105000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客户细分：通过聚类分析算法将客户分为不同的细分市场，以便更好地满足不同客户的需求</a:t>
            </a:r>
            <a:endParaRPr altLang="en-US" dirty="0" sz="1200" lang="zh-CN" spc="150">
              <a:solidFill>
                <a:schemeClr val="tx1">
                  <a:lumMod val="65000"/>
                  <a:lumOff val="35000"/>
                </a:schemeClr>
              </a:solidFill>
              <a:latin typeface="+mn-ea"/>
              <a:sym typeface="+mn-ea"/>
            </a:endParaRPr>
          </a:p>
        </p:txBody>
      </p:sp>
      <p:sp>
        <p:nvSpPr>
          <p:cNvPr id="105000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客户满意度：利用聚类分析算法分析客户满意度数据，找出影响客户满意度的关键因素，提高客户满意度</a:t>
            </a:r>
            <a:endParaRPr altLang="en-US" dirty="0" sz="1200" lang="zh-CN" spc="150">
              <a:solidFill>
                <a:schemeClr val="tx1">
                  <a:lumMod val="65000"/>
                  <a:lumOff val="35000"/>
                </a:schemeClr>
              </a:solidFill>
              <a:latin typeface="+mn-ea"/>
              <a:sym typeface="+mn-ea"/>
            </a:endParaRPr>
          </a:p>
        </p:txBody>
      </p:sp>
      <p:sp>
        <p:nvSpPr>
          <p:cNvPr id="105000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客户忠诚度：通过聚类分析算法分析客户购买行为数据，找出高忠诚度的客户群体，制定有针对性的营销策略</a:t>
            </a:r>
            <a:endParaRPr altLang="en-US" dirty="0" sz="1200" lang="zh-CN" spc="150">
              <a:solidFill>
                <a:schemeClr val="tx1">
                  <a:lumMod val="65000"/>
                  <a:lumOff val="35000"/>
                </a:schemeClr>
              </a:solidFill>
              <a:latin typeface="+mn-ea"/>
              <a:sym typeface="+mn-ea"/>
            </a:endParaRPr>
          </a:p>
        </p:txBody>
      </p:sp>
      <p:sp>
        <p:nvSpPr>
          <p:cNvPr id="105000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客户流失预测：利用聚类分析算法对客户流失数据进行预测，提前发现可能流失的客户，采取相应的措施防止客户流失</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054" name="标题 1"/>
          <p:cNvSpPr>
            <a:spLocks noGrp="1"/>
          </p:cNvSpPr>
          <p:nvPr>
            <p:ph type="title" idx="8"/>
            <p:custDataLst>
              <p:tags r:id="rId1"/>
            </p:custDataLst>
          </p:nvPr>
        </p:nvSpPr>
        <p:spPr/>
        <p:txBody>
          <a:bodyPr>
            <a:normAutofit fontScale="90000"/>
          </a:bodyPr>
          <a:p>
            <a:r>
              <a:rPr altLang="en-US" lang="zh-CN"/>
              <a:t>聚类分析算法在市场营销中的优势</a:t>
            </a:r>
            <a:endParaRPr altLang="en-US" lang="zh-CN"/>
          </a:p>
        </p:txBody>
      </p:sp>
      <p:sp>
        <p:nvSpPr>
          <p:cNvPr id="1050056"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166" name="标题 2"/>
          <p:cNvSpPr>
            <a:spLocks noGrp="1"/>
          </p:cNvSpPr>
          <p:nvPr>
            <p:ph type="title" idx="4"/>
          </p:nvPr>
        </p:nvSpPr>
        <p:spPr/>
        <p:txBody>
          <a:bodyPr>
            <a:normAutofit fontScale="90000"/>
          </a:bodyPr>
          <a:p>
            <a:r>
              <a:rPr altLang="en-US" lang="zh-CN"/>
              <a:t>提高营销策略的针对性</a:t>
            </a:r>
            <a:endParaRPr altLang="en-US" lang="zh-CN"/>
          </a:p>
        </p:txBody>
      </p:sp>
      <p:sp>
        <p:nvSpPr>
          <p:cNvPr id="105016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针对不同客户群体制定个性化营销策略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7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精准定位目标客户群体，提高营销效果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8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发现潜在客户群体，拓展市场份额</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8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优化营销资源分配，提高资源利用效率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36" name="标题 2"/>
          <p:cNvSpPr>
            <a:spLocks noGrp="1"/>
          </p:cNvSpPr>
          <p:nvPr>
            <p:ph type="title" idx="4"/>
          </p:nvPr>
        </p:nvSpPr>
        <p:spPr/>
        <p:txBody>
          <a:bodyPr>
            <a:normAutofit fontScale="90000"/>
          </a:bodyPr>
          <a:p>
            <a:r>
              <a:rPr altLang="en-US" lang="zh-CN"/>
              <a:t>降低营销成本</a:t>
            </a:r>
            <a:endParaRPr altLang="en-US" lang="zh-CN"/>
          </a:p>
        </p:txBody>
      </p:sp>
      <p:sp>
        <p:nvSpPr>
          <p:cNvPr id="1050238"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减少人力成本：通过聚类分析，企业可以更准确地识别目标客户群体，从而减少无效的营销投入，降低人力成本</a:t>
            </a:r>
            <a:endParaRPr altLang="en-US" dirty="0" sz="1200" lang="zh-CN" spc="150">
              <a:solidFill>
                <a:schemeClr val="tx1">
                  <a:lumMod val="65000"/>
                  <a:lumOff val="35000"/>
                </a:schemeClr>
              </a:solidFill>
              <a:latin typeface="+mn-ea"/>
              <a:sym typeface="+mn-ea"/>
            </a:endParaRPr>
          </a:p>
        </p:txBody>
      </p:sp>
      <p:sp>
        <p:nvSpPr>
          <p:cNvPr id="1050240"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242"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提高营销效率：聚类分析可以帮助企业快速找到潜在客户群体，提高营销效率，降低营销成本</a:t>
            </a:r>
            <a:endParaRPr altLang="en-US" dirty="0" sz="1200" lang="zh-CN" spc="150">
              <a:solidFill>
                <a:schemeClr val="tx1">
                  <a:lumMod val="65000"/>
                  <a:lumOff val="35000"/>
                </a:schemeClr>
              </a:solidFill>
              <a:latin typeface="+mn-ea"/>
              <a:sym typeface="+mn-ea"/>
            </a:endParaRPr>
          </a:p>
        </p:txBody>
      </p:sp>
      <p:sp>
        <p:nvSpPr>
          <p:cNvPr id="1050244"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246"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优化资源配置：通过聚类分析，企业可以更合理地分配营销资源，避免资源浪费，进一步降低营销成本</a:t>
            </a:r>
            <a:endParaRPr altLang="en-US" dirty="0" sz="1200" lang="zh-CN" spc="150">
              <a:solidFill>
                <a:schemeClr val="tx1">
                  <a:lumMod val="65000"/>
                  <a:lumOff val="35000"/>
                </a:schemeClr>
              </a:solidFill>
              <a:latin typeface="+mn-ea"/>
              <a:sym typeface="+mn-ea"/>
            </a:endParaRPr>
          </a:p>
        </p:txBody>
      </p:sp>
      <p:sp>
        <p:nvSpPr>
          <p:cNvPr id="1050248"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250"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增强市场竞争力：聚类分析可以帮助企业更好地了解市场和客户需求，从而制定更精准的营销策略，提高市场竞争力</a:t>
            </a:r>
            <a:endParaRPr altLang="en-US" dirty="0" sz="1200" lang="zh-CN" spc="150">
              <a:solidFill>
                <a:schemeClr val="tx1">
                  <a:lumMod val="65000"/>
                  <a:lumOff val="35000"/>
                </a:schemeClr>
              </a:solidFill>
              <a:latin typeface="+mn-ea"/>
              <a:sym typeface="+mn-ea"/>
            </a:endParaRPr>
          </a:p>
        </p:txBody>
      </p:sp>
      <p:sp>
        <p:nvSpPr>
          <p:cNvPr id="1050252"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298" name="标题 2"/>
          <p:cNvSpPr>
            <a:spLocks noGrp="1"/>
          </p:cNvSpPr>
          <p:nvPr>
            <p:ph type="title" idx="4"/>
          </p:nvPr>
        </p:nvSpPr>
        <p:spPr/>
        <p:txBody>
          <a:bodyPr>
            <a:normAutofit fontScale="90000"/>
          </a:bodyPr>
          <a:p>
            <a:r>
              <a:rPr altLang="en-US" lang="zh-CN"/>
              <a:t>提高客户满意度</a:t>
            </a:r>
            <a:endParaRPr altLang="en-US" lang="zh-CN"/>
          </a:p>
        </p:txBody>
      </p:sp>
      <p:sp>
        <p:nvSpPr>
          <p:cNvPr id="10503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通过聚类分析算法，企业可以更加精准地定位目标客户群体，提供个性化的产品和服务</a:t>
            </a:r>
            <a:endParaRPr altLang="en-US" sz="1400" lang="zh-CN" spc="150">
              <a:solidFill>
                <a:schemeClr val="tx1"/>
              </a:solidFill>
              <a:effectLst/>
              <a:latin typeface="+mn-ea"/>
              <a:sym typeface="+mn-ea"/>
            </a:endParaRPr>
          </a:p>
        </p:txBody>
      </p:sp>
      <p:sp>
        <p:nvSpPr>
          <p:cNvPr id="10503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聚类分析算法能够根据客户的需求和偏好进行市场细分，提高客户满意度</a:t>
            </a:r>
            <a:endParaRPr altLang="en-US" dirty="0" sz="1400" lang="zh-CN" spc="150">
              <a:solidFill>
                <a:schemeClr val="tx1"/>
              </a:solidFill>
              <a:effectLst/>
              <a:latin typeface="+mn-ea"/>
              <a:sym typeface="+mn-ea"/>
            </a:endParaRPr>
          </a:p>
        </p:txBody>
      </p:sp>
      <p:sp>
        <p:nvSpPr>
          <p:cNvPr id="10503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聚类分析算法可以帮助企业了解客户需求的变化趋势，及时调整产品和服务策略</a:t>
            </a:r>
            <a:endParaRPr altLang="en-US" sz="1400" lang="zh-CN" spc="150">
              <a:solidFill>
                <a:schemeClr val="tx1"/>
              </a:solidFill>
              <a:effectLst/>
              <a:latin typeface="+mn-ea"/>
              <a:sym typeface="+mn-ea"/>
            </a:endParaRPr>
          </a:p>
        </p:txBody>
      </p:sp>
      <p:sp>
        <p:nvSpPr>
          <p:cNvPr id="10503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聚类分析算法可以辅助企业进行客户流失预测，提前采取措施挽留客户</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360" name="标题 2"/>
          <p:cNvSpPr>
            <a:spLocks noGrp="1"/>
          </p:cNvSpPr>
          <p:nvPr>
            <p:ph type="title" idx="4"/>
          </p:nvPr>
        </p:nvSpPr>
        <p:spPr/>
        <p:txBody>
          <a:bodyPr>
            <a:normAutofit fontScale="90000"/>
          </a:bodyPr>
          <a:p>
            <a:r>
              <a:rPr altLang="en-US" lang="zh-CN"/>
              <a:t>增强企业竞争力</a:t>
            </a:r>
            <a:endParaRPr altLang="en-US" lang="zh-CN"/>
          </a:p>
        </p:txBody>
      </p:sp>
      <p:sp>
        <p:nvSpPr>
          <p:cNvPr id="10503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制定个性化营销策略：聚类分析算法可以帮助企业根据不同客户群体的特点和需求，制定个性化的营销策略，提高营销效果。</a:t>
            </a:r>
            <a:endParaRPr altLang="zh-CN" dirty="0" lang="en-US">
              <a:solidFill>
                <a:schemeClr val="dk1">
                  <a:lumMod val="80000"/>
                  <a:lumOff val="20000"/>
                </a:schemeClr>
              </a:solidFill>
              <a:latin typeface="+mn-ea"/>
              <a:sym typeface="+mn-ea"/>
            </a:endParaRPr>
          </a:p>
        </p:txBody>
      </p:sp>
      <p:sp>
        <p:nvSpPr>
          <p:cNvPr id="10503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帮助企业了解客户需求：聚类分析算法能够将客户群体进行细分，帮助企业更好地了解客户需求，从而提供更加精准的产品和服务。</a:t>
            </a:r>
            <a:endParaRPr altLang="en-US" dirty="0" lang="zh-CN">
              <a:solidFill>
                <a:schemeClr val="dk1">
                  <a:lumMod val="80000"/>
                  <a:lumOff val="20000"/>
                </a:schemeClr>
              </a:solidFill>
              <a:latin typeface="+mn-ea"/>
              <a:sym typeface="+mn-ea"/>
            </a:endParaRPr>
          </a:p>
        </p:txBody>
      </p:sp>
      <p:sp>
        <p:nvSpPr>
          <p:cNvPr id="10503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优化产品定位：通过聚类分析，企业可以更加准确地了解目标市场的需求和竞争情况，从而优化产品定位，提高市场竞争力。</a:t>
            </a:r>
            <a:endParaRPr altLang="en-US" dirty="0" lang="zh-CN">
              <a:solidFill>
                <a:schemeClr val="dk1">
                  <a:lumMod val="80000"/>
                  <a:lumOff val="20000"/>
                </a:schemeClr>
              </a:solidFill>
              <a:latin typeface="+mn-ea"/>
              <a:sym typeface="+mn-ea"/>
            </a:endParaRPr>
          </a:p>
        </p:txBody>
      </p:sp>
      <p:sp>
        <p:nvSpPr>
          <p:cNvPr id="10503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降低成本：通过聚类分析，企业可以更加准确地了解市场需求和竞争情况，从而降低生产成本和营销成本，提高企业的盈利能力。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438" name="标题 1"/>
          <p:cNvSpPr>
            <a:spLocks noGrp="1"/>
          </p:cNvSpPr>
          <p:nvPr>
            <p:ph type="title" idx="8"/>
            <p:custDataLst>
              <p:tags r:id="rId1"/>
            </p:custDataLst>
          </p:nvPr>
        </p:nvSpPr>
        <p:spPr/>
        <p:txBody>
          <a:bodyPr>
            <a:normAutofit fontScale="90000"/>
          </a:bodyPr>
          <a:p>
            <a:r>
              <a:rPr altLang="en-US" lang="zh-CN"/>
              <a:t>聚类分析算法在市场营销中的实践案例</a:t>
            </a:r>
            <a:endParaRPr altLang="en-US" lang="zh-CN"/>
          </a:p>
        </p:txBody>
      </p:sp>
      <p:sp>
        <p:nvSpPr>
          <p:cNvPr id="1050440" name="文本占位符 4"/>
          <p:cNvSpPr>
            <a:spLocks noGrp="1"/>
          </p:cNvSpPr>
          <p:nvPr>
            <p:ph type="body" idx="7"/>
            <p:custDataLst>
              <p:tags r:id="rId2"/>
            </p:custDataLst>
          </p:nvPr>
        </p:nvSpPr>
        <p:spPr/>
        <p:txBody>
          <a:bodyPr/>
          <a:p>
            <a:r>
              <a:rPr altLang="en-US" lang="zh-CN"/>
              <a:t>PART 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550" name="标题 2"/>
          <p:cNvSpPr>
            <a:spLocks noGrp="1"/>
          </p:cNvSpPr>
          <p:nvPr>
            <p:ph type="title" idx="4"/>
          </p:nvPr>
        </p:nvSpPr>
        <p:spPr/>
        <p:txBody>
          <a:bodyPr>
            <a:normAutofit fontScale="90000"/>
          </a:bodyPr>
          <a:p>
            <a:r>
              <a:rPr altLang="en-US" lang="zh-CN"/>
              <a:t>案例一：某电商平台的用户细分</a:t>
            </a:r>
            <a:endParaRPr altLang="en-US" lang="zh-CN"/>
          </a:p>
        </p:txBody>
      </p:sp>
      <p:sp>
        <p:nvSpPr>
          <p:cNvPr id="1050552" name="对角圆角矩形 52"/>
          <p:cNvSpPr/>
          <p:nvPr>
            <p:custDataLst>
              <p:tags r:id="rId1"/>
            </p:custDataLst>
          </p:nvPr>
        </p:nvSpPr>
        <p:spPr>
          <a:xfrm>
            <a:off x="754883" y="1619548"/>
            <a:ext cx="5113102" cy="1245339"/>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4" name="对角圆角矩形 53"/>
          <p:cNvSpPr/>
          <p:nvPr>
            <p:custDataLst>
              <p:tags r:id="rId2"/>
            </p:custDataLst>
          </p:nvPr>
        </p:nvSpPr>
        <p:spPr>
          <a:xfrm>
            <a:off x="754883" y="1490400"/>
            <a:ext cx="511750" cy="48832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6" name="直角三角形 54"/>
          <p:cNvSpPr/>
          <p:nvPr>
            <p:custDataLst>
              <p:tags r:id="rId3"/>
            </p:custDataLst>
          </p:nvPr>
        </p:nvSpPr>
        <p:spPr>
          <a:xfrm>
            <a:off x="1266977" y="1491043"/>
            <a:ext cx="77103" cy="12850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8" name="文本框 56"/>
          <p:cNvSpPr txBox="1"/>
          <p:nvPr>
            <p:custDataLst>
              <p:tags r:id="rId4"/>
            </p:custDataLst>
          </p:nvPr>
        </p:nvSpPr>
        <p:spPr>
          <a:xfrm>
            <a:off x="1300389" y="1671593"/>
            <a:ext cx="4368048" cy="1129372"/>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背景介绍：某电商平台为了提高营销效果，采用聚类分析算法对用户进行细分。</a:t>
            </a:r>
            <a:endParaRPr altLang="en-US" dirty="0" sz="1400" lang="zh-CN">
              <a:solidFill>
                <a:schemeClr val="dk1">
                  <a:lumMod val="80000"/>
                  <a:lumOff val="20000"/>
                </a:schemeClr>
              </a:solidFill>
              <a:latin typeface="+mn-ea"/>
              <a:sym typeface="+mn-ea"/>
            </a:endParaRPr>
          </a:p>
        </p:txBody>
      </p:sp>
      <p:sp>
        <p:nvSpPr>
          <p:cNvPr id="1050560" name="对角圆角矩形 9"/>
          <p:cNvSpPr/>
          <p:nvPr>
            <p:custDataLst>
              <p:tags r:id="rId5"/>
            </p:custDataLst>
          </p:nvPr>
        </p:nvSpPr>
        <p:spPr>
          <a:xfrm>
            <a:off x="6317885" y="1619548"/>
            <a:ext cx="5113102" cy="1245339"/>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2" name="对角圆角矩形 10"/>
          <p:cNvSpPr/>
          <p:nvPr>
            <p:custDataLst>
              <p:tags r:id="rId6"/>
            </p:custDataLst>
          </p:nvPr>
        </p:nvSpPr>
        <p:spPr>
          <a:xfrm>
            <a:off x="6317885" y="1490400"/>
            <a:ext cx="511750" cy="48832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4" name="直角三角形 11"/>
          <p:cNvSpPr/>
          <p:nvPr>
            <p:custDataLst>
              <p:tags r:id="rId7"/>
            </p:custDataLst>
          </p:nvPr>
        </p:nvSpPr>
        <p:spPr>
          <a:xfrm>
            <a:off x="6829336" y="1491043"/>
            <a:ext cx="77103" cy="128505"/>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66" name="文本框 12"/>
          <p:cNvSpPr txBox="1"/>
          <p:nvPr>
            <p:custDataLst>
              <p:tags r:id="rId8"/>
            </p:custDataLst>
          </p:nvPr>
        </p:nvSpPr>
        <p:spPr>
          <a:xfrm>
            <a:off x="6862748" y="1678018"/>
            <a:ext cx="4368048" cy="1129372"/>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聚类过程：通过K-means算法对数据进行聚类，将用户分为不同的群体，如价格敏感型、品质追求型等。</a:t>
            </a:r>
            <a:endParaRPr altLang="zh-CN" dirty="0" sz="1400" lang="en-US">
              <a:solidFill>
                <a:schemeClr val="dk1">
                  <a:lumMod val="80000"/>
                  <a:lumOff val="20000"/>
                </a:schemeClr>
              </a:solidFill>
              <a:latin typeface="+mn-ea"/>
              <a:sym typeface="+mn-ea"/>
            </a:endParaRPr>
          </a:p>
        </p:txBody>
      </p:sp>
      <p:sp>
        <p:nvSpPr>
          <p:cNvPr id="1050568" name="对角圆角矩形 5"/>
          <p:cNvSpPr/>
          <p:nvPr>
            <p:custDataLst>
              <p:tags r:id="rId9"/>
            </p:custDataLst>
          </p:nvPr>
        </p:nvSpPr>
        <p:spPr>
          <a:xfrm>
            <a:off x="754883" y="3311965"/>
            <a:ext cx="5113102" cy="1245339"/>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0" name="对角圆角矩形 6"/>
          <p:cNvSpPr/>
          <p:nvPr>
            <p:custDataLst>
              <p:tags r:id="rId10"/>
            </p:custDataLst>
          </p:nvPr>
        </p:nvSpPr>
        <p:spPr>
          <a:xfrm>
            <a:off x="754883" y="3182817"/>
            <a:ext cx="511750" cy="48832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2" name="直角三角形 7"/>
          <p:cNvSpPr/>
          <p:nvPr>
            <p:custDataLst>
              <p:tags r:id="rId11"/>
            </p:custDataLst>
          </p:nvPr>
        </p:nvSpPr>
        <p:spPr>
          <a:xfrm>
            <a:off x="1266977" y="3183459"/>
            <a:ext cx="77103" cy="12850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4" name="文本框 8"/>
          <p:cNvSpPr txBox="1"/>
          <p:nvPr>
            <p:custDataLst>
              <p:tags r:id="rId12"/>
            </p:custDataLst>
          </p:nvPr>
        </p:nvSpPr>
        <p:spPr>
          <a:xfrm>
            <a:off x="1300389" y="3370435"/>
            <a:ext cx="4368048" cy="1129372"/>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聚类算法选择：该平台选择了K-means聚类算法，因为其简单、高效且适用于大规模数据集。</a:t>
            </a:r>
            <a:endParaRPr altLang="en-US" dirty="0" sz="1400" lang="zh-CN">
              <a:solidFill>
                <a:schemeClr val="dk1">
                  <a:lumMod val="80000"/>
                  <a:lumOff val="20000"/>
                </a:schemeClr>
              </a:solidFill>
              <a:latin typeface="+mn-ea"/>
              <a:sym typeface="+mn-ea"/>
            </a:endParaRPr>
          </a:p>
        </p:txBody>
      </p:sp>
      <p:sp>
        <p:nvSpPr>
          <p:cNvPr id="1050576" name="对角圆角矩形 14"/>
          <p:cNvSpPr/>
          <p:nvPr>
            <p:custDataLst>
              <p:tags r:id="rId13"/>
            </p:custDataLst>
          </p:nvPr>
        </p:nvSpPr>
        <p:spPr>
          <a:xfrm>
            <a:off x="6317885" y="3311965"/>
            <a:ext cx="5113102" cy="1245339"/>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对角圆角矩形 18"/>
          <p:cNvSpPr/>
          <p:nvPr>
            <p:custDataLst>
              <p:tags r:id="rId14"/>
            </p:custDataLst>
          </p:nvPr>
        </p:nvSpPr>
        <p:spPr>
          <a:xfrm>
            <a:off x="6317885" y="3182817"/>
            <a:ext cx="511750" cy="48832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直角三角形 19"/>
          <p:cNvSpPr/>
          <p:nvPr>
            <p:custDataLst>
              <p:tags r:id="rId15"/>
            </p:custDataLst>
          </p:nvPr>
        </p:nvSpPr>
        <p:spPr>
          <a:xfrm>
            <a:off x="6829336" y="3183459"/>
            <a:ext cx="77103" cy="128505"/>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2" name="文本框 20"/>
          <p:cNvSpPr txBox="1"/>
          <p:nvPr>
            <p:custDataLst>
              <p:tags r:id="rId16"/>
            </p:custDataLst>
          </p:nvPr>
        </p:nvSpPr>
        <p:spPr>
          <a:xfrm>
            <a:off x="6862748" y="3370435"/>
            <a:ext cx="4368048" cy="1129372"/>
          </a:xfrm>
          <a:prstGeom prst="rect"/>
          <a:noFill/>
        </p:spPr>
        <p:txBody>
          <a:bodyPr anchor="ctr" anchorCtr="0" bIns="107950" rtlCol="0" tIns="0" wrap="square">
            <a:normAutofit fontScale="68889" lnSpcReduction="10000"/>
          </a:bodyPr>
          <a:p>
            <a:pPr>
              <a:lnSpc>
                <a:spcPct val="150000"/>
              </a:lnSpc>
            </a:pPr>
            <a:r>
              <a:rPr altLang="zh-CN" dirty="0" lang="en-US">
                <a:solidFill>
                  <a:schemeClr val="dk1">
                    <a:lumMod val="80000"/>
                    <a:lumOff val="20000"/>
                  </a:schemeClr>
                </a:solidFill>
                <a:latin typeface="+mn-ea"/>
                <a:sym typeface="+mn-ea"/>
              </a:rPr>
              <a:t>营销策略制定：根据用户细分结果，该平台制定了针对性的营销策略，如针对价格敏感型用户推出优惠活动，针对品质追求型用户提供高品质产品推荐。</a:t>
            </a:r>
            <a:endParaRPr altLang="zh-CN" dirty="0" lang="en-US">
              <a:solidFill>
                <a:schemeClr val="dk1">
                  <a:lumMod val="80000"/>
                  <a:lumOff val="20000"/>
                </a:schemeClr>
              </a:solidFill>
              <a:latin typeface="+mn-ea"/>
              <a:sym typeface="+mn-ea"/>
            </a:endParaRPr>
          </a:p>
        </p:txBody>
      </p:sp>
      <p:sp>
        <p:nvSpPr>
          <p:cNvPr id="1050584" name="对角圆角矩形 15"/>
          <p:cNvSpPr/>
          <p:nvPr>
            <p:custDataLst>
              <p:tags r:id="rId17"/>
            </p:custDataLst>
          </p:nvPr>
        </p:nvSpPr>
        <p:spPr>
          <a:xfrm>
            <a:off x="754883" y="5004382"/>
            <a:ext cx="5113102" cy="1245339"/>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对角圆角矩形 16"/>
          <p:cNvSpPr/>
          <p:nvPr>
            <p:custDataLst>
              <p:tags r:id="rId18"/>
            </p:custDataLst>
          </p:nvPr>
        </p:nvSpPr>
        <p:spPr>
          <a:xfrm>
            <a:off x="754883" y="4874591"/>
            <a:ext cx="511750" cy="48832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直角三角形 17"/>
          <p:cNvSpPr/>
          <p:nvPr>
            <p:custDataLst>
              <p:tags r:id="rId19"/>
            </p:custDataLst>
          </p:nvPr>
        </p:nvSpPr>
        <p:spPr>
          <a:xfrm>
            <a:off x="1266977" y="4870736"/>
            <a:ext cx="77103" cy="128505"/>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文本框 27"/>
          <p:cNvSpPr txBox="1"/>
          <p:nvPr>
            <p:custDataLst>
              <p:tags r:id="rId20"/>
            </p:custDataLst>
          </p:nvPr>
        </p:nvSpPr>
        <p:spPr>
          <a:xfrm>
            <a:off x="1300389" y="5062852"/>
            <a:ext cx="4368048" cy="1129372"/>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数据集准备：该平台收集了用户的购买记录、浏览记录、搜索记录等多维度数据。</a:t>
            </a:r>
            <a:endParaRPr altLang="zh-CN" dirty="0" sz="1400" lang="en-US">
              <a:solidFill>
                <a:schemeClr val="dk1">
                  <a:lumMod val="80000"/>
                  <a:lumOff val="20000"/>
                </a:schemeClr>
              </a:solidFill>
              <a:latin typeface="+mn-ea"/>
              <a:sym typeface="+mn-ea"/>
            </a:endParaRPr>
          </a:p>
        </p:txBody>
      </p:sp>
      <p:sp>
        <p:nvSpPr>
          <p:cNvPr id="1050592" name="对角圆角矩形 22"/>
          <p:cNvSpPr/>
          <p:nvPr>
            <p:custDataLst>
              <p:tags r:id="rId21"/>
            </p:custDataLst>
          </p:nvPr>
        </p:nvSpPr>
        <p:spPr>
          <a:xfrm>
            <a:off x="6317885" y="5004382"/>
            <a:ext cx="5113102" cy="1245339"/>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50594" name="对角圆角矩形 23"/>
          <p:cNvSpPr/>
          <p:nvPr>
            <p:custDataLst>
              <p:tags r:id="rId22"/>
            </p:custDataLst>
          </p:nvPr>
        </p:nvSpPr>
        <p:spPr>
          <a:xfrm>
            <a:off x="6317885" y="4874591"/>
            <a:ext cx="511750" cy="48832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直角三角形 24"/>
          <p:cNvSpPr/>
          <p:nvPr>
            <p:custDataLst>
              <p:tags r:id="rId23"/>
            </p:custDataLst>
          </p:nvPr>
        </p:nvSpPr>
        <p:spPr>
          <a:xfrm>
            <a:off x="6829336" y="4870736"/>
            <a:ext cx="77103" cy="128505"/>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8" name="文本框 25"/>
          <p:cNvSpPr txBox="1"/>
          <p:nvPr>
            <p:custDataLst>
              <p:tags r:id="rId24"/>
            </p:custDataLst>
          </p:nvPr>
        </p:nvSpPr>
        <p:spPr>
          <a:xfrm>
            <a:off x="6862748" y="5062852"/>
            <a:ext cx="4368048" cy="1129372"/>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效果评估：经过一段时间的实践，该平台的销售额和用户活跃度均得到了显著提升。</a:t>
            </a:r>
            <a:endParaRPr altLang="zh-CN" dirty="0" sz="14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644" name="标题 2"/>
          <p:cNvSpPr>
            <a:spLocks noGrp="1"/>
          </p:cNvSpPr>
          <p:nvPr>
            <p:ph type="title" idx="4"/>
          </p:nvPr>
        </p:nvSpPr>
        <p:spPr/>
        <p:txBody>
          <a:bodyPr>
            <a:normAutofit fontScale="90000"/>
          </a:bodyPr>
          <a:p>
            <a:r>
              <a:rPr altLang="en-US" lang="zh-CN"/>
              <a:t>案例二：某银行的客户细分及营销策略制定</a:t>
            </a:r>
            <a:endParaRPr altLang="en-US" lang="zh-CN"/>
          </a:p>
        </p:txBody>
      </p:sp>
      <p:cxnSp>
        <p:nvCxnSpPr>
          <p:cNvPr id="3145977" name="直接连接符 3"/>
          <p:cNvCxnSpPr>
            <a:cxnSpLocks/>
          </p:cNvCxnSpPr>
          <p:nvPr>
            <p:custDataLst>
              <p:tags r:id="rId1"/>
            </p:custDataLst>
          </p:nvPr>
        </p:nvCxnSpPr>
        <p:spPr>
          <a:xfrm>
            <a:off x="2579016"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979" name="直接连接符 4"/>
          <p:cNvCxnSpPr>
            <a:cxnSpLocks/>
          </p:cNvCxnSpPr>
          <p:nvPr>
            <p:custDataLst>
              <p:tags r:id="rId2"/>
            </p:custDataLst>
          </p:nvPr>
        </p:nvCxnSpPr>
        <p:spPr>
          <a:xfrm>
            <a:off x="4922375"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981" name="直接连接符 6"/>
          <p:cNvCxnSpPr>
            <a:cxnSpLocks/>
          </p:cNvCxnSpPr>
          <p:nvPr>
            <p:custDataLst>
              <p:tags r:id="rId3"/>
            </p:custDataLst>
          </p:nvPr>
        </p:nvCxnSpPr>
        <p:spPr>
          <a:xfrm>
            <a:off x="7265735"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983" name="直接连接符 7"/>
          <p:cNvCxnSpPr>
            <a:cxnSpLocks/>
          </p:cNvCxnSpPr>
          <p:nvPr>
            <p:custDataLst>
              <p:tags r:id="rId4"/>
            </p:custDataLst>
          </p:nvPr>
        </p:nvCxnSpPr>
        <p:spPr>
          <a:xfrm>
            <a:off x="9609094"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50646" name="标题 22"/>
          <p:cNvSpPr>
            <a:spLocks noGrp="1"/>
          </p:cNvSpPr>
          <p:nvPr>
            <p:custDataLst>
              <p:tags r:id="rId5"/>
            </p:custDataLst>
          </p:nvPr>
        </p:nvSpPr>
        <p:spPr>
          <a:xfrm>
            <a:off x="9982540"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50648" name="正文"/>
          <p:cNvSpPr txBox="1"/>
          <p:nvPr>
            <p:custDataLst>
              <p:tags r:id="rId6"/>
            </p:custDataLst>
          </p:nvPr>
        </p:nvSpPr>
        <p:spPr>
          <a:xfrm>
            <a:off x="9982540"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实施效果：通过实施这些营销策略，该银行的客户满意度和忠诚度得到了提升，同时营销成本也得到了有效控制。</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50650" name="标题 22"/>
          <p:cNvSpPr>
            <a:spLocks noGrp="1"/>
          </p:cNvSpPr>
          <p:nvPr>
            <p:custDataLst>
              <p:tags r:id="rId7"/>
            </p:custDataLst>
          </p:nvPr>
        </p:nvSpPr>
        <p:spPr>
          <a:xfrm>
            <a:off x="7639181"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50652" name="正文"/>
          <p:cNvSpPr txBox="1"/>
          <p:nvPr>
            <p:custDataLst>
              <p:tags r:id="rId8"/>
            </p:custDataLst>
          </p:nvPr>
        </p:nvSpPr>
        <p:spPr>
          <a:xfrm>
            <a:off x="7639181"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营销策略制定：针对不同类别的客户，该银行制定了相应的营销策略，包括提供定制化的产品和服务、制定不同的价格策略、开展有针对性的营销活动等。</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50654" name="标题 22"/>
          <p:cNvSpPr>
            <a:spLocks noGrp="1"/>
          </p:cNvSpPr>
          <p:nvPr>
            <p:custDataLst>
              <p:tags r:id="rId9"/>
            </p:custDataLst>
          </p:nvPr>
        </p:nvSpPr>
        <p:spPr>
          <a:xfrm>
            <a:off x="5295822"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50656" name="正文"/>
          <p:cNvSpPr txBox="1"/>
          <p:nvPr>
            <p:custDataLst>
              <p:tags r:id="rId10"/>
            </p:custDataLst>
          </p:nvPr>
        </p:nvSpPr>
        <p:spPr>
          <a:xfrm>
            <a:off x="5295822"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客户细分结果：通过聚类分析，该银行将客户分为高价值客户、潜力客户和普通客户三类。</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50658" name="标题 22"/>
          <p:cNvSpPr>
            <a:spLocks noGrp="1"/>
          </p:cNvSpPr>
          <p:nvPr>
            <p:custDataLst>
              <p:tags r:id="rId11"/>
            </p:custDataLst>
          </p:nvPr>
        </p:nvSpPr>
        <p:spPr>
          <a:xfrm>
            <a:off x="2952463"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50660" name="正文"/>
          <p:cNvSpPr txBox="1"/>
          <p:nvPr>
            <p:custDataLst>
              <p:tags r:id="rId12"/>
            </p:custDataLst>
          </p:nvPr>
        </p:nvSpPr>
        <p:spPr>
          <a:xfrm>
            <a:off x="2952463"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聚类分析算法应用：该银行采用了K-means聚类算法，将客户分为不同的群体，并针对不同群体的特点制定相应的营销策略。</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50662" name="标题 22"/>
          <p:cNvSpPr>
            <a:spLocks noGrp="1"/>
          </p:cNvSpPr>
          <p:nvPr>
            <p:custDataLst>
              <p:tags r:id="rId13"/>
            </p:custDataLst>
          </p:nvPr>
        </p:nvSpPr>
        <p:spPr>
          <a:xfrm>
            <a:off x="608400"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50664" name="正文"/>
          <p:cNvSpPr txBox="1"/>
          <p:nvPr>
            <p:custDataLst>
              <p:tags r:id="rId14"/>
            </p:custDataLst>
          </p:nvPr>
        </p:nvSpPr>
        <p:spPr>
          <a:xfrm>
            <a:off x="608400"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背景介绍：某银行为了提高营销效果，采用了聚类分析算法对客户进行细分。</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710" name="标题 2"/>
          <p:cNvSpPr>
            <a:spLocks noGrp="1"/>
          </p:cNvSpPr>
          <p:nvPr>
            <p:ph type="title" idx="4"/>
          </p:nvPr>
        </p:nvSpPr>
        <p:spPr/>
        <p:txBody>
          <a:bodyPr>
            <a:normAutofit fontScale="90000"/>
          </a:bodyPr>
          <a:p>
            <a:r>
              <a:rPr altLang="en-US" lang="zh-CN"/>
              <a:t>案例三：某移动游戏公司的用户留存分析</a:t>
            </a:r>
            <a:endParaRPr altLang="en-US" lang="zh-CN"/>
          </a:p>
        </p:txBody>
      </p:sp>
      <p:sp>
        <p:nvSpPr>
          <p:cNvPr id="1050712" name="正文"/>
          <p:cNvSpPr txBox="1"/>
          <p:nvPr>
            <p:custDataLst>
              <p:tags r:id="rId1"/>
            </p:custDataLst>
          </p:nvPr>
        </p:nvSpPr>
        <p:spPr>
          <a:xfrm>
            <a:off x="2880868" y="1490400"/>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背景介绍：某移动游戏公司面临用户流失严重的问题，需要通过聚类分析算法对用户留存进行分析，找出影响用户留存的关键因素。</a:t>
            </a:r>
            <a:endParaRPr altLang="en-US" dirty="0" sz="1200" lang="zh-CN" spc="150">
              <a:solidFill>
                <a:schemeClr val="tx1">
                  <a:lumMod val="65000"/>
                  <a:lumOff val="35000"/>
                </a:schemeClr>
              </a:solidFill>
              <a:latin typeface="+mn-ea"/>
              <a:sym typeface="+mn-ea"/>
            </a:endParaRPr>
          </a:p>
        </p:txBody>
      </p:sp>
      <p:sp>
        <p:nvSpPr>
          <p:cNvPr id="1050714" name="正文"/>
          <p:cNvSpPr txBox="1"/>
          <p:nvPr>
            <p:custDataLst>
              <p:tags r:id="rId2"/>
            </p:custDataLst>
          </p:nvPr>
        </p:nvSpPr>
        <p:spPr>
          <a:xfrm>
            <a:off x="2880868" y="2467879"/>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数据收集：收集用户的基本信息、游戏行为、消费习惯等数据，为后续的聚类分析提供数据支持。</a:t>
            </a:r>
            <a:endParaRPr altLang="en-US" dirty="0" sz="1200" lang="zh-CN" spc="150">
              <a:solidFill>
                <a:schemeClr val="tx1">
                  <a:lumMod val="65000"/>
                  <a:lumOff val="35000"/>
                </a:schemeClr>
              </a:solidFill>
              <a:latin typeface="+mn-ea"/>
              <a:sym typeface="+mn-ea"/>
            </a:endParaRPr>
          </a:p>
        </p:txBody>
      </p:sp>
      <p:sp>
        <p:nvSpPr>
          <p:cNvPr id="1050716" name="正文"/>
          <p:cNvSpPr txBox="1"/>
          <p:nvPr>
            <p:custDataLst>
              <p:tags r:id="rId3"/>
            </p:custDataLst>
          </p:nvPr>
        </p:nvSpPr>
        <p:spPr>
          <a:xfrm>
            <a:off x="2880868" y="3445358"/>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聚类分析：采用K-means聚类算法对用户数据进行聚类，将用户分为不同的群体，并分析不同群体的特征和留存情况。</a:t>
            </a:r>
            <a:endParaRPr altLang="en-US" dirty="0" sz="1200" lang="zh-CN" spc="150">
              <a:solidFill>
                <a:schemeClr val="tx1">
                  <a:lumMod val="65000"/>
                  <a:lumOff val="35000"/>
                </a:schemeClr>
              </a:solidFill>
              <a:latin typeface="+mn-ea"/>
              <a:sym typeface="+mn-ea"/>
            </a:endParaRPr>
          </a:p>
        </p:txBody>
      </p:sp>
      <p:sp>
        <p:nvSpPr>
          <p:cNvPr id="1050718" name="正文"/>
          <p:cNvSpPr txBox="1"/>
          <p:nvPr>
            <p:custDataLst>
              <p:tags r:id="rId4"/>
            </p:custDataLst>
          </p:nvPr>
        </p:nvSpPr>
        <p:spPr>
          <a:xfrm>
            <a:off x="2880868" y="4422836"/>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结果解读：根据聚类结果，发现不同群体的用户留存情况存在差异，针对不同群体制定相应的营销策略，提高用户留存率。</a:t>
            </a:r>
            <a:endParaRPr altLang="en-US" dirty="0" sz="1200" lang="zh-CN" spc="150">
              <a:solidFill>
                <a:schemeClr val="tx1">
                  <a:lumMod val="65000"/>
                  <a:lumOff val="35000"/>
                </a:schemeClr>
              </a:solidFill>
              <a:latin typeface="+mn-ea"/>
              <a:sym typeface="+mn-ea"/>
            </a:endParaRPr>
          </a:p>
        </p:txBody>
      </p:sp>
      <p:sp>
        <p:nvSpPr>
          <p:cNvPr id="1050720" name="正文"/>
          <p:cNvSpPr txBox="1"/>
          <p:nvPr>
            <p:custDataLst>
              <p:tags r:id="rId5"/>
            </p:custDataLst>
          </p:nvPr>
        </p:nvSpPr>
        <p:spPr>
          <a:xfrm>
            <a:off x="2880868" y="5400315"/>
            <a:ext cx="6424264" cy="849285"/>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实施效果：经过一段时间的实施，该移动游戏公司的用户留存率得到了显著提升，为公司带来了更多的收益。</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766" name="标题 1"/>
          <p:cNvSpPr>
            <a:spLocks noGrp="1"/>
          </p:cNvSpPr>
          <p:nvPr>
            <p:ph type="title" idx="8"/>
            <p:custDataLst>
              <p:tags r:id="rId1"/>
            </p:custDataLst>
          </p:nvPr>
        </p:nvSpPr>
        <p:spPr/>
        <p:txBody>
          <a:bodyPr>
            <a:normAutofit fontScale="94444"/>
          </a:bodyPr>
          <a:p>
            <a:r>
              <a:rPr altLang="en-US" lang="zh-CN"/>
              <a:t>未来发展趋势与挑战</a:t>
            </a:r>
            <a:endParaRPr altLang="en-US" lang="zh-CN"/>
          </a:p>
        </p:txBody>
      </p:sp>
      <p:sp>
        <p:nvSpPr>
          <p:cNvPr id="1050768" name="文本占位符 4"/>
          <p:cNvSpPr>
            <a:spLocks noGrp="1"/>
          </p:cNvSpPr>
          <p:nvPr>
            <p:ph type="body" idx="7"/>
            <p:custDataLst>
              <p:tags r:id="rId2"/>
            </p:custDataLst>
          </p:nvPr>
        </p:nvSpPr>
        <p:spPr/>
        <p:txBody>
          <a:bodyPr/>
          <a:p>
            <a:r>
              <a:rPr altLang="en-US" lang="zh-CN"/>
              <a:t>PART 07</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878" name="标题 2"/>
          <p:cNvSpPr>
            <a:spLocks noGrp="1"/>
          </p:cNvSpPr>
          <p:nvPr>
            <p:ph type="title" idx="4"/>
          </p:nvPr>
        </p:nvSpPr>
        <p:spPr/>
        <p:txBody>
          <a:bodyPr>
            <a:normAutofit fontScale="90000"/>
          </a:bodyPr>
          <a:p>
            <a:r>
              <a:rPr altLang="en-US" lang="zh-CN"/>
              <a:t>聚类分析算法的未来发展趋势</a:t>
            </a:r>
            <a:endParaRPr altLang="en-US" lang="zh-CN"/>
          </a:p>
        </p:txBody>
      </p:sp>
      <p:sp>
        <p:nvSpPr>
          <p:cNvPr id="10508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基于无监督学习的聚类算法发展</a:t>
            </a:r>
            <a:endParaRPr altLang="en-US" sz="1400" lang="zh-CN" spc="150">
              <a:solidFill>
                <a:schemeClr val="tx1"/>
              </a:solidFill>
              <a:effectLst/>
              <a:latin typeface="+mn-ea"/>
              <a:sym typeface="+mn-ea"/>
            </a:endParaRPr>
          </a:p>
        </p:txBody>
      </p:sp>
      <p:sp>
        <p:nvSpPr>
          <p:cNvPr id="10508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深度学习与聚类算法的结合</a:t>
            </a:r>
            <a:endParaRPr altLang="en-US" dirty="0" sz="1400" lang="zh-CN" spc="150">
              <a:solidFill>
                <a:schemeClr val="tx1"/>
              </a:solidFill>
              <a:effectLst/>
              <a:latin typeface="+mn-ea"/>
              <a:sym typeface="+mn-ea"/>
            </a:endParaRPr>
          </a:p>
        </p:txBody>
      </p:sp>
      <p:sp>
        <p:nvSpPr>
          <p:cNvPr id="10508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聚类算法在大数据处理中的应用</a:t>
            </a:r>
            <a:endParaRPr altLang="en-US" sz="1400" lang="zh-CN" spc="150">
              <a:solidFill>
                <a:schemeClr val="tx1"/>
              </a:solidFill>
              <a:effectLst/>
              <a:latin typeface="+mn-ea"/>
              <a:sym typeface="+mn-ea"/>
            </a:endParaRPr>
          </a:p>
        </p:txBody>
      </p:sp>
      <p:sp>
        <p:nvSpPr>
          <p:cNvPr id="10508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聚类算法在实时分析中的应用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940" name="标题 2"/>
          <p:cNvSpPr>
            <a:spLocks noGrp="1"/>
          </p:cNvSpPr>
          <p:nvPr>
            <p:ph type="title" idx="4"/>
          </p:nvPr>
        </p:nvSpPr>
        <p:spPr/>
        <p:txBody>
          <a:bodyPr>
            <a:normAutofit fontScale="90000"/>
          </a:bodyPr>
          <a:p>
            <a:r>
              <a:rPr altLang="en-US" lang="zh-CN"/>
              <a:t>聚类分析算法在市场营销中面临的挑战</a:t>
            </a:r>
            <a:endParaRPr altLang="en-US" lang="zh-CN"/>
          </a:p>
        </p:txBody>
      </p:sp>
      <p:sp>
        <p:nvSpPr>
          <p:cNvPr id="1050942" name="Freeform 27"/>
          <p:cNvSpPr/>
          <p:nvPr>
            <p:custDataLst>
              <p:tags r:id="rId1"/>
            </p:custDataLst>
          </p:nvPr>
        </p:nvSpPr>
        <p:spPr bwMode="auto">
          <a:xfrm>
            <a:off x="69095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944" name="矩形: 圆角 32"/>
          <p:cNvSpPr/>
          <p:nvPr>
            <p:custDataLst>
              <p:tags r:id="rId2"/>
            </p:custDataLst>
          </p:nvPr>
        </p:nvSpPr>
        <p:spPr>
          <a:xfrm flipH="1">
            <a:off x="81901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46" name="任意多边形: 形状 33"/>
          <p:cNvSpPr/>
          <p:nvPr>
            <p:custDataLst>
              <p:tags r:id="rId3"/>
            </p:custDataLst>
          </p:nvPr>
        </p:nvSpPr>
        <p:spPr bwMode="auto">
          <a:xfrm>
            <a:off x="69095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948" name="正文"/>
          <p:cNvSpPr txBox="1"/>
          <p:nvPr>
            <p:custDataLst>
              <p:tags r:id="rId4"/>
            </p:custDataLst>
          </p:nvPr>
        </p:nvSpPr>
        <p:spPr>
          <a:xfrm>
            <a:off x="952172" y="1580232"/>
            <a:ext cx="1941988" cy="3589087"/>
          </a:xfrm>
          <a:prstGeom prst="rect"/>
          <a:noFill/>
        </p:spPr>
        <p:txBody>
          <a:bodyPr anchor="ctr" anchorCtr="0" bIns="46800" lIns="90000" rIns="90000" rtlCol="0" tIns="46800" wrap="square">
            <a:normAutofit fontScale="93750"/>
          </a:bodyPr>
          <a:p>
            <a:pPr algn="ctr">
              <a:lnSpc>
                <a:spcPct val="130000"/>
              </a:lnSpc>
              <a:spcAft>
                <a:spcPts val="1000"/>
              </a:spcAft>
            </a:pPr>
            <a:r>
              <a:rPr altLang="en-US" dirty="0" sz="1600" lang="zh-CN" spc="150">
                <a:solidFill>
                  <a:schemeClr val="tx1">
                    <a:lumMod val="65000"/>
                    <a:lumOff val="35000"/>
                  </a:schemeClr>
                </a:solidFill>
                <a:latin typeface="+mn-ea"/>
              </a:rPr>
              <a:t>数据隐私和安全：随着大数据技术的不断发展，数据隐私和安全问题日益突出，聚类分析算法需要更加注重数据的安全性和隐私保护。</a:t>
            </a:r>
            <a:endParaRPr altLang="en-US" dirty="0" sz="1600" lang="zh-CN" spc="150">
              <a:solidFill>
                <a:schemeClr val="tx1">
                  <a:lumMod val="65000"/>
                  <a:lumOff val="35000"/>
                </a:schemeClr>
              </a:solidFill>
              <a:latin typeface="+mn-ea"/>
            </a:endParaRPr>
          </a:p>
        </p:txBody>
      </p:sp>
      <p:sp>
        <p:nvSpPr>
          <p:cNvPr id="1050950" name="标题"/>
          <p:cNvSpPr txBox="1"/>
          <p:nvPr>
            <p:custDataLst>
              <p:tags r:id="rId5"/>
            </p:custDataLst>
          </p:nvPr>
        </p:nvSpPr>
        <p:spPr>
          <a:xfrm>
            <a:off x="75976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952" name="Freeform 27"/>
          <p:cNvSpPr/>
          <p:nvPr>
            <p:custDataLst>
              <p:tags r:id="rId6"/>
            </p:custDataLst>
          </p:nvPr>
        </p:nvSpPr>
        <p:spPr bwMode="auto">
          <a:xfrm>
            <a:off x="351334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954" name="矩形: 圆角 38"/>
          <p:cNvSpPr/>
          <p:nvPr>
            <p:custDataLst>
              <p:tags r:id="rId7"/>
            </p:custDataLst>
          </p:nvPr>
        </p:nvSpPr>
        <p:spPr>
          <a:xfrm flipH="1">
            <a:off x="364140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56" name="任意多边形: 形状 39"/>
          <p:cNvSpPr/>
          <p:nvPr>
            <p:custDataLst>
              <p:tags r:id="rId8"/>
            </p:custDataLst>
          </p:nvPr>
        </p:nvSpPr>
        <p:spPr bwMode="auto">
          <a:xfrm>
            <a:off x="351334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958" name="正文"/>
          <p:cNvSpPr txBox="1"/>
          <p:nvPr>
            <p:custDataLst>
              <p:tags r:id="rId9"/>
            </p:custDataLst>
          </p:nvPr>
        </p:nvSpPr>
        <p:spPr>
          <a:xfrm>
            <a:off x="377456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数据质量：聚类分析算法的效果受到数据质量的影响较大，如果数据存在偏差或错误，将会对聚类结果产生不良影响。</a:t>
            </a:r>
            <a:endParaRPr altLang="en-US" dirty="0" sz="1600" lang="zh-CN" spc="150">
              <a:solidFill>
                <a:schemeClr val="tx1">
                  <a:lumMod val="65000"/>
                  <a:lumOff val="35000"/>
                </a:schemeClr>
              </a:solidFill>
              <a:latin typeface="+mn-ea"/>
            </a:endParaRPr>
          </a:p>
        </p:txBody>
      </p:sp>
      <p:sp>
        <p:nvSpPr>
          <p:cNvPr id="1050960" name="标题"/>
          <p:cNvSpPr txBox="1"/>
          <p:nvPr>
            <p:custDataLst>
              <p:tags r:id="rId10"/>
            </p:custDataLst>
          </p:nvPr>
        </p:nvSpPr>
        <p:spPr>
          <a:xfrm>
            <a:off x="358215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962" name="Freeform 27"/>
          <p:cNvSpPr/>
          <p:nvPr>
            <p:custDataLst>
              <p:tags r:id="rId11"/>
            </p:custDataLst>
          </p:nvPr>
        </p:nvSpPr>
        <p:spPr bwMode="auto">
          <a:xfrm>
            <a:off x="633573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964" name="矩形: 圆角 68"/>
          <p:cNvSpPr/>
          <p:nvPr>
            <p:custDataLst>
              <p:tags r:id="rId12"/>
            </p:custDataLst>
          </p:nvPr>
        </p:nvSpPr>
        <p:spPr>
          <a:xfrm flipH="1">
            <a:off x="646379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66" name="任意多边形: 形状 69"/>
          <p:cNvSpPr/>
          <p:nvPr>
            <p:custDataLst>
              <p:tags r:id="rId13"/>
            </p:custDataLst>
          </p:nvPr>
        </p:nvSpPr>
        <p:spPr bwMode="auto">
          <a:xfrm>
            <a:off x="633573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968" name="正文"/>
          <p:cNvSpPr txBox="1"/>
          <p:nvPr>
            <p:custDataLst>
              <p:tags r:id="rId14"/>
            </p:custDataLst>
          </p:nvPr>
        </p:nvSpPr>
        <p:spPr>
          <a:xfrm>
            <a:off x="6596953" y="1580232"/>
            <a:ext cx="1941988" cy="3589087"/>
          </a:xfrm>
          <a:prstGeom prst="rect"/>
          <a:noFill/>
        </p:spPr>
        <p:txBody>
          <a:bodyPr anchor="ctr" anchorCtr="0" bIns="46800" lIns="90000" rIns="90000" rtlCol="0" tIns="46800" wrap="square">
            <a:normAutofit fontScale="93750" lnSpcReduction="10000"/>
          </a:bodyPr>
          <a:p>
            <a:pPr algn="ctr">
              <a:lnSpc>
                <a:spcPct val="130000"/>
              </a:lnSpc>
              <a:spcAft>
                <a:spcPts val="1000"/>
              </a:spcAft>
            </a:pPr>
            <a:r>
              <a:rPr altLang="en-US" dirty="0" sz="1600" lang="zh-CN" spc="150">
                <a:solidFill>
                  <a:schemeClr val="tx1">
                    <a:lumMod val="65000"/>
                    <a:lumOff val="35000"/>
                  </a:schemeClr>
                </a:solidFill>
                <a:latin typeface="+mn-ea"/>
              </a:rPr>
              <a:t>算法的复杂度和可解释性：聚类分析算法的复杂度和可解释性是相互矛盾的，需要权衡考虑。同时，随着数据量的不断增加，算法的复杂度也需要不断提高。</a:t>
            </a:r>
            <a:endParaRPr altLang="en-US" dirty="0" sz="1600" lang="zh-CN" spc="150">
              <a:solidFill>
                <a:schemeClr val="tx1">
                  <a:lumMod val="65000"/>
                  <a:lumOff val="35000"/>
                </a:schemeClr>
              </a:solidFill>
              <a:latin typeface="+mn-ea"/>
            </a:endParaRPr>
          </a:p>
        </p:txBody>
      </p:sp>
      <p:sp>
        <p:nvSpPr>
          <p:cNvPr id="1050970" name="标题"/>
          <p:cNvSpPr txBox="1"/>
          <p:nvPr>
            <p:custDataLst>
              <p:tags r:id="rId15"/>
            </p:custDataLst>
          </p:nvPr>
        </p:nvSpPr>
        <p:spPr>
          <a:xfrm>
            <a:off x="640454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972" name="Freeform 27"/>
          <p:cNvSpPr/>
          <p:nvPr>
            <p:custDataLst>
              <p:tags r:id="rId16"/>
            </p:custDataLst>
          </p:nvPr>
        </p:nvSpPr>
        <p:spPr bwMode="auto">
          <a:xfrm>
            <a:off x="9158129"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974" name="矩形: 圆角 74"/>
          <p:cNvSpPr/>
          <p:nvPr>
            <p:custDataLst>
              <p:tags r:id="rId17"/>
            </p:custDataLst>
          </p:nvPr>
        </p:nvSpPr>
        <p:spPr>
          <a:xfrm flipH="1">
            <a:off x="9286825"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76" name="任意多边形: 形状 75"/>
          <p:cNvSpPr/>
          <p:nvPr>
            <p:custDataLst>
              <p:tags r:id="rId18"/>
            </p:custDataLst>
          </p:nvPr>
        </p:nvSpPr>
        <p:spPr bwMode="auto">
          <a:xfrm>
            <a:off x="9158129"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978" name="正文"/>
          <p:cNvSpPr txBox="1"/>
          <p:nvPr>
            <p:custDataLst>
              <p:tags r:id="rId19"/>
            </p:custDataLst>
          </p:nvPr>
        </p:nvSpPr>
        <p:spPr>
          <a:xfrm>
            <a:off x="941934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商业应用场景的多样性：市场营销中的聚类分析算法需要针对不同的商业应用场景进行优化和改进，以满足不同业务需求。</a:t>
            </a:r>
            <a:endParaRPr altLang="en-US" dirty="0" sz="1600" lang="zh-CN" spc="150">
              <a:solidFill>
                <a:schemeClr val="tx1">
                  <a:lumMod val="65000"/>
                  <a:lumOff val="35000"/>
                </a:schemeClr>
              </a:solidFill>
              <a:latin typeface="+mn-ea"/>
            </a:endParaRPr>
          </a:p>
        </p:txBody>
      </p:sp>
      <p:sp>
        <p:nvSpPr>
          <p:cNvPr id="1050980" name="标题"/>
          <p:cNvSpPr txBox="1"/>
          <p:nvPr>
            <p:custDataLst>
              <p:tags r:id="rId20"/>
            </p:custDataLst>
          </p:nvPr>
        </p:nvSpPr>
        <p:spPr>
          <a:xfrm>
            <a:off x="9227573"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026" name="标题 2"/>
          <p:cNvSpPr>
            <a:spLocks noGrp="1"/>
          </p:cNvSpPr>
          <p:nvPr>
            <p:ph type="title" idx="4"/>
          </p:nvPr>
        </p:nvSpPr>
        <p:spPr/>
        <p:txBody>
          <a:bodyPr>
            <a:normAutofit fontScale="90000"/>
          </a:bodyPr>
          <a:p>
            <a:r>
              <a:rPr altLang="en-US" lang="zh-CN"/>
              <a:t>如何应对未来发展趋势与挑战</a:t>
            </a:r>
            <a:endParaRPr altLang="en-US" lang="zh-CN"/>
          </a:p>
        </p:txBody>
      </p:sp>
      <p:sp>
        <p:nvSpPr>
          <p:cNvPr id="105102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84444" lnSpcReduction="20000"/>
          </a:bodyPr>
          <a:p>
            <a:pPr>
              <a:lnSpc>
                <a:spcPct val="150000"/>
              </a:lnSpc>
            </a:pPr>
            <a:r>
              <a:rPr altLang="zh-CN" dirty="0" lang="en-US">
                <a:solidFill>
                  <a:schemeClr val="dk1">
                    <a:lumMod val="80000"/>
                    <a:lumOff val="20000"/>
                  </a:schemeClr>
                </a:solidFill>
                <a:latin typeface="+mn-ea"/>
                <a:sym typeface="+mn-ea"/>
              </a:rPr>
              <a:t>跨领域合作：与其他领域专家合作，共同研究聚类分析算法在市场营销中的应用，促进技术创新</a:t>
            </a:r>
            <a:endParaRPr altLang="zh-CN" dirty="0" lang="en-US">
              <a:solidFill>
                <a:schemeClr val="dk1">
                  <a:lumMod val="80000"/>
                  <a:lumOff val="20000"/>
                </a:schemeClr>
              </a:solidFill>
              <a:latin typeface="+mn-ea"/>
              <a:sym typeface="+mn-ea"/>
            </a:endParaRPr>
          </a:p>
        </p:txBody>
      </p:sp>
      <p:sp>
        <p:nvSpPr>
          <p:cNvPr id="105103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3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4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4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不断学习和更新知识：保持对新技术和新方法的关注，及时掌握市场动态和趋势</a:t>
            </a:r>
            <a:endParaRPr altLang="en-US" dirty="0" sz="1600" lang="zh-CN">
              <a:solidFill>
                <a:schemeClr val="dk1">
                  <a:lumMod val="80000"/>
                  <a:lumOff val="20000"/>
                </a:schemeClr>
              </a:solidFill>
              <a:latin typeface="+mn-ea"/>
              <a:sym typeface="+mn-ea"/>
            </a:endParaRPr>
          </a:p>
        </p:txBody>
      </p:sp>
      <p:sp>
        <p:nvSpPr>
          <p:cNvPr id="105104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4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4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创新应用：结合实际需求，探索聚类分析算法在市场营销中的新应用，提高营销效果</a:t>
            </a:r>
            <a:endParaRPr altLang="en-US" dirty="0" lang="zh-CN">
              <a:solidFill>
                <a:schemeClr val="dk1">
                  <a:lumMod val="80000"/>
                  <a:lumOff val="20000"/>
                </a:schemeClr>
              </a:solidFill>
              <a:latin typeface="+mn-ea"/>
              <a:sym typeface="+mn-ea"/>
            </a:endParaRPr>
          </a:p>
        </p:txBody>
      </p:sp>
      <p:sp>
        <p:nvSpPr>
          <p:cNvPr id="105105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05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注重实践和应用：通过实践和应用，不断积累经验和教训，不断完善聚类分析算法在市场营销中的应用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104" name="文本占位符 2"/>
          <p:cNvSpPr>
            <a:spLocks noGrp="1"/>
          </p:cNvSpPr>
          <p:nvPr>
            <p:ph type="body" idx="8"/>
            <p:custDataLst>
              <p:tags r:id="rId1"/>
            </p:custDataLst>
          </p:nvPr>
        </p:nvSpPr>
        <p:spPr/>
        <p:txBody>
          <a:bodyPr>
            <a:normAutofit fontScale="92857"/>
          </a:bodyPr>
          <a:p>
            <a:r>
              <a:rPr altLang="en-US" lang="zh-CN"/>
              <a:t>汇报人：</a:t>
            </a:r>
            <a:r>
              <a:rPr altLang="zh-CN" lang="en-US"/>
              <a:t/>
            </a:r>
            <a:endParaRPr altLang="en-US" lang="zh-CN"/>
          </a:p>
        </p:txBody>
      </p:sp>
      <p:sp>
        <p:nvSpPr>
          <p:cNvPr id="1051106"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6*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6*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6*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6*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6*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6*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6*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6*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3"/>
  <p:tag name="KSO_WM_TEMPLATE_CATEGORY" val="custom"/>
  <p:tag name="KSO_WM_TEMPLATE_INDEX" val="20230251"/>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1"/>
  <p:tag name="KSO_WM_TEMPLATE_CATEGORY" val="custom"/>
  <p:tag name="KSO_WM_TEMPLATE_INDEX" val="20230251"/>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1_6*l_h_i*1_6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6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5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7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1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07.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4_3*l_h_f*1_1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4_3*l_h_a*1_1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4_3*l_h_f*1_2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4_3*l_h_a*1_2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4_3*l_h_f*1_3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4_3*l_h_a*1_3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4_3*l_h_f*1_4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添加文本具体内容，简明阐述您的观点"/>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4_3*l_h_a*1_4_1"/>
  <p:tag name="KSO_WM_TEMPLATE_CATEGORY" val="diagram"/>
  <p:tag name="KSO_WM_TEMPLATE_INDEX" val="20231634"/>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5"/>
  <p:tag name="KSO_WM_DIAGRAM_MIN_ITEMCNT" val="2"/>
  <p:tag name="KSO_WM_DIAGRAM_VIRTUALLY_FRAME" val="{&quot;height&quot;:261.54999999999995,&quot;width&quot;:331.4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4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283.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6"/>
</p:tagLst>
</file>

<file path=ppt/tags/tag330.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5_1"/>
  <p:tag name="KSO_WM_TEMPLATE_CATEGORY" val="diagram"/>
  <p:tag name="KSO_WM_TEMPLATE_INDEX" val="20231098"/>
  <p:tag name="KSO_WM_UNIT_LAYERLEVEL" val="1_1_1"/>
  <p:tag name="KSO_WM_TAG_VERSION" val="3.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5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5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098_4*l_h_f*1_5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4*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4*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4*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4*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7"/>
</p:tagLst>
</file>

<file path=ppt/tags/tag376.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4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423.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2023-12-16T19:26:11Z</dcterms:created>
  <dcterms:modified xsi:type="dcterms:W3CDTF">2023-12-16T19:26:11Z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f9274fa015ce40a7a62c80b3eb80e9ec_21</vt:lpwstr>
  </property>
</Properties>
</file>