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92" r:id="rId1"/>
    <p:sldMasterId id="2147486629" r:id="rId2"/>
  </p:sldMasterIdLst>
  <p:notesMasterIdLst>
    <p:notesMasterId r:id="rId3"/>
  </p:notesMasterIdLst>
  <p:sldIdLst>
    <p:sldId id="1664" r:id="rId4"/>
    <p:sldId id="1667" r:id="rId5"/>
    <p:sldId id="1670" r:id="rId6"/>
    <p:sldId id="1673" r:id="rId7"/>
    <p:sldId id="1679" r:id="rId9"/>
    <p:sldId id="1682" r:id="rId10"/>
    <p:sldId id="1685" r:id="rId11"/>
    <p:sldId id="1688" r:id="rId12"/>
    <p:sldId id="1691" r:id="rId13"/>
    <p:sldId id="1697" r:id="rId15"/>
    <p:sldId id="1700" r:id="rId16"/>
    <p:sldId id="1703" r:id="rId17"/>
    <p:sldId id="1706" r:id="rId18"/>
    <p:sldId id="1709" r:id="rId19"/>
    <p:sldId id="1715" r:id="rId21"/>
    <p:sldId id="1718" r:id="rId22"/>
    <p:sldId id="1721" r:id="rId23"/>
    <p:sldId id="1724" r:id="rId24"/>
    <p:sldId id="1730" r:id="rId26"/>
    <p:sldId id="1733" r:id="rId27"/>
    <p:sldId id="1736" r:id="rId28"/>
    <p:sldId id="1739" r:id="rId29"/>
    <p:sldId id="1745" r:id="rId31"/>
    <p:sldId id="1748" r:id="rId32"/>
    <p:sldId id="1751" r:id="rId33"/>
    <p:sldId id="1754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93" r:id="rId1"/>
    <p:sldLayoutId id="2147486594" r:id="rId2"/>
    <p:sldLayoutId id="2147486595" r:id="rId3"/>
    <p:sldLayoutId id="2147486596" r:id="rId4"/>
    <p:sldLayoutId id="2147486597" r:id="rId5"/>
    <p:sldLayoutId id="2147486598" r:id="rId6"/>
    <p:sldLayoutId id="2147486599" r:id="rId7"/>
    <p:sldLayoutId id="2147486600" r:id="rId8"/>
    <p:sldLayoutId id="2147486601" r:id="rId9"/>
    <p:sldLayoutId id="2147486602" r:id="rId10"/>
    <p:sldLayoutId id="21474866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630" r:id="rId1"/>
    <p:sldLayoutId id="2147486631" r:id="rId2"/>
    <p:sldLayoutId id="2147486632" r:id="rId3"/>
    <p:sldLayoutId id="2147486633" r:id="rId4"/>
    <p:sldLayoutId id="2147486634" r:id="rId5"/>
    <p:sldLayoutId id="2147486635" r:id="rId6"/>
    <p:sldLayoutId id="2147486636" r:id="rId7"/>
    <p:sldLayoutId id="2147486637" r:id="rId8"/>
    <p:sldLayoutId id="2147486638" r:id="rId9"/>
    <p:sldLayoutId id="2147486639" r:id="rId10"/>
    <p:sldLayoutId id="21474866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tags" Target="../tags/tag171.xml"/><Relationship Id="rId22" Type="http://schemas.openxmlformats.org/officeDocument/2006/relationships/tags" Target="../tags/tag172.xml"/><Relationship Id="rId23" Type="http://schemas.openxmlformats.org/officeDocument/2006/relationships/tags" Target="../tags/tag173.xml"/><Relationship Id="rId24" Type="http://schemas.openxmlformats.org/officeDocument/2006/relationships/tags" Target="../tags/tag174.xml"/><Relationship Id="rId25" Type="http://schemas.openxmlformats.org/officeDocument/2006/relationships/tags" Target="../tags/tag175.xml"/><Relationship Id="rId26" Type="http://schemas.openxmlformats.org/officeDocument/2006/relationships/tags" Target="../tags/tag176.xml"/><Relationship Id="rId27" Type="http://schemas.openxmlformats.org/officeDocument/2006/relationships/tags" Target="../tags/tag177.xml"/><Relationship Id="rId28" Type="http://schemas.openxmlformats.org/officeDocument/2006/relationships/tags" Target="../tags/tag178.xml"/><Relationship Id="rId29" Type="http://schemas.openxmlformats.org/officeDocument/2006/relationships/tags" Target="../tags/tag179.xml"/><Relationship Id="rId30" Type="http://schemas.openxmlformats.org/officeDocument/2006/relationships/tags" Target="../tags/tag180.xml"/><Relationship Id="rId31" Type="http://schemas.openxmlformats.org/officeDocument/2006/relationships/tags" Target="../tags/tag181.xml"/><Relationship Id="rId32" Type="http://schemas.openxmlformats.org/officeDocument/2006/relationships/tags" Target="../tags/tag182.xml"/><Relationship Id="rId33" Type="http://schemas.openxmlformats.org/officeDocument/2006/relationships/tags" Target="../tags/tag183.xml"/><Relationship Id="rId34" Type="http://schemas.openxmlformats.org/officeDocument/2006/relationships/tags" Target="../tags/tag184.xml"/><Relationship Id="rId35" Type="http://schemas.openxmlformats.org/officeDocument/2006/relationships/tags" Target="../tags/tag185.xml"/><Relationship Id="rId36" Type="http://schemas.openxmlformats.org/officeDocument/2006/relationships/tags" Target="../tags/tag186.xml"/><Relationship Id="rId37" Type="http://schemas.openxmlformats.org/officeDocument/2006/relationships/tags" Target="../tags/tag187.xml"/><Relationship Id="rId38" Type="http://schemas.openxmlformats.org/officeDocument/2006/relationships/tags" Target="../tags/tag188.xml"/><Relationship Id="rId39" Type="http://schemas.openxmlformats.org/officeDocument/2006/relationships/tags" Target="../tags/tag189.xml"/><Relationship Id="rId40" Type="http://schemas.openxmlformats.org/officeDocument/2006/relationships/tags" Target="../tags/tag190.xml"/><Relationship Id="rId41" Type="http://schemas.openxmlformats.org/officeDocument/2006/relationships/tags" Target="../tags/tag191.xml"/><Relationship Id="rId42" Type="http://schemas.openxmlformats.org/officeDocument/2006/relationships/tags" Target="../tags/tag192.xml"/><Relationship Id="rId43" Type="http://schemas.openxmlformats.org/officeDocument/2006/relationships/tags" Target="../tags/tag193.xml"/><Relationship Id="rId44" Type="http://schemas.openxmlformats.org/officeDocument/2006/relationships/tags" Target="../tags/tag194.xml"/><Relationship Id="rId45" Type="http://schemas.openxmlformats.org/officeDocument/2006/relationships/tags" Target="../tags/tag195.xml"/><Relationship Id="rId46" Type="http://schemas.openxmlformats.org/officeDocument/2006/relationships/tags" Target="../tags/tag196.xml"/><Relationship Id="rId47" Type="http://schemas.openxmlformats.org/officeDocument/2006/relationships/tags" Target="../tags/tag197.xml"/><Relationship Id="rId48" Type="http://schemas.openxmlformats.org/officeDocument/2006/relationships/tags" Target="../tags/tag198.xml"/><Relationship Id="rId4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tags" Target="../tags/tag34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tags" Target="../tags/tag368.xml"/><Relationship Id="rId18" Type="http://schemas.openxmlformats.org/officeDocument/2006/relationships/tags" Target="../tags/tag369.xml"/><Relationship Id="rId1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tags" Target="../tags/tag386.xml"/><Relationship Id="rId14" Type="http://schemas.openxmlformats.org/officeDocument/2006/relationships/tags" Target="../tags/tag387.xml"/><Relationship Id="rId15" Type="http://schemas.openxmlformats.org/officeDocument/2006/relationships/tags" Target="../tags/tag388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企业运营与危机管理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危机预防与应对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企业运营策略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企业运营与危机管理的关系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案例分析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未来发展趋势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企业运营策略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制定明确的经营目标</a:t>
            </a:r>
            <a:endParaRPr altLang="en-US" lang="zh-CN"/>
          </a:p>
        </p:txBody>
      </p:sp>
      <p:sp>
        <p:nvSpPr>
          <p:cNvPr id="10491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制定具体的经营计划和目标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确保目标的可衡量性和可达成性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明确企业的使命和愿景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确定企业的市场定位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优化资源配置，提高运营效率</a:t>
            </a:r>
            <a:endParaRPr altLang="en-US" lang="zh-CN"/>
          </a:p>
        </p:txBody>
      </p:sp>
      <p:sp>
        <p:nvSpPr>
          <p:cNvPr id="1049172" name="Freeform 488"/>
          <p:cNvSpPr/>
          <p:nvPr>
            <p:custDataLst>
              <p:tags r:id="rId1"/>
            </p:custDataLst>
          </p:nvPr>
        </p:nvSpPr>
        <p:spPr>
          <a:xfrm>
            <a:off x="3134078" y="3052384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174" name="序号"/>
          <p:cNvSpPr txBox="1"/>
          <p:nvPr>
            <p:custDataLst>
              <p:tags r:id="rId2"/>
            </p:custDataLst>
          </p:nvPr>
        </p:nvSpPr>
        <p:spPr>
          <a:xfrm>
            <a:off x="3244164" y="3233414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176" name="椭圆 5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3449046" y="2592469"/>
            <a:ext cx="86682" cy="86682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92469" y="2635892"/>
            <a:ext cx="0" cy="416073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78" name="标题"/>
          <p:cNvSpPr txBox="1"/>
          <p:nvPr>
            <p:custDataLst>
              <p:tags r:id="rId5"/>
            </p:custDataLst>
          </p:nvPr>
        </p:nvSpPr>
        <p:spPr>
          <a:xfrm>
            <a:off x="2781803" y="1364400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合理规划资源分配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49180" name="正文"/>
          <p:cNvSpPr txBox="1"/>
          <p:nvPr>
            <p:custDataLst>
              <p:tags r:id="rId6"/>
            </p:custDataLst>
          </p:nvPr>
        </p:nvSpPr>
        <p:spPr>
          <a:xfrm>
            <a:off x="2781803" y="2076900"/>
            <a:ext cx="1421582" cy="6622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82" name="Freeform 488"/>
          <p:cNvSpPr/>
          <p:nvPr>
            <p:custDataLst>
              <p:tags r:id="rId7"/>
            </p:custDataLst>
          </p:nvPr>
        </p:nvSpPr>
        <p:spPr>
          <a:xfrm>
            <a:off x="3834346" y="3761215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184" name="序号"/>
          <p:cNvSpPr txBox="1"/>
          <p:nvPr>
            <p:custDataLst>
              <p:tags r:id="rId8"/>
            </p:custDataLst>
          </p:nvPr>
        </p:nvSpPr>
        <p:spPr>
          <a:xfrm>
            <a:off x="3944432" y="3942856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02</a:t>
            </a:r>
            <a:endParaRPr dirty="0" lang="en-US"/>
          </a:p>
        </p:txBody>
      </p:sp>
      <p:cxnSp>
        <p:nvCxnSpPr>
          <p:cNvPr id="3145731" name="直接连接符 1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192737" y="4580743"/>
            <a:ext cx="0" cy="416073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86" name="椭圆 18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4149926" y="4920174"/>
            <a:ext cx="86682" cy="86682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188" name="标题"/>
          <p:cNvSpPr txBox="1"/>
          <p:nvPr>
            <p:custDataLst>
              <p:tags r:id="rId11"/>
            </p:custDataLst>
          </p:nvPr>
        </p:nvSpPr>
        <p:spPr>
          <a:xfrm>
            <a:off x="3525494" y="4694498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优化生产流程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49190" name="正文"/>
          <p:cNvSpPr txBox="1"/>
          <p:nvPr>
            <p:custDataLst>
              <p:tags r:id="rId12"/>
            </p:custDataLst>
          </p:nvPr>
        </p:nvSpPr>
        <p:spPr>
          <a:xfrm>
            <a:off x="3525494" y="5406999"/>
            <a:ext cx="1421582" cy="771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2" name="Freeform 488"/>
          <p:cNvSpPr/>
          <p:nvPr>
            <p:custDataLst>
              <p:tags r:id="rId13"/>
            </p:custDataLst>
          </p:nvPr>
        </p:nvSpPr>
        <p:spPr>
          <a:xfrm>
            <a:off x="4621461" y="3052384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194" name="序号"/>
          <p:cNvSpPr txBox="1"/>
          <p:nvPr>
            <p:custDataLst>
              <p:tags r:id="rId14"/>
            </p:custDataLst>
          </p:nvPr>
        </p:nvSpPr>
        <p:spPr>
          <a:xfrm>
            <a:off x="4731546" y="3233414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196" name="椭圆 27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4937040" y="2592469"/>
            <a:ext cx="86682" cy="86682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2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980463" y="2635892"/>
            <a:ext cx="0" cy="416073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98" name="标题"/>
          <p:cNvSpPr txBox="1"/>
          <p:nvPr>
            <p:custDataLst>
              <p:tags r:id="rId17"/>
            </p:custDataLst>
          </p:nvPr>
        </p:nvSpPr>
        <p:spPr>
          <a:xfrm>
            <a:off x="4269186" y="1364400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提高设备利用率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49200" name="正文"/>
          <p:cNvSpPr txBox="1"/>
          <p:nvPr>
            <p:custDataLst>
              <p:tags r:id="rId18"/>
            </p:custDataLst>
          </p:nvPr>
        </p:nvSpPr>
        <p:spPr>
          <a:xfrm>
            <a:off x="4269186" y="2076900"/>
            <a:ext cx="1421582" cy="6622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2" name="Freeform 488"/>
          <p:cNvSpPr/>
          <p:nvPr>
            <p:custDataLst>
              <p:tags r:id="rId19"/>
            </p:custDataLst>
          </p:nvPr>
        </p:nvSpPr>
        <p:spPr>
          <a:xfrm>
            <a:off x="5322341" y="3761215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204" name="序号"/>
          <p:cNvSpPr txBox="1"/>
          <p:nvPr>
            <p:custDataLst>
              <p:tags r:id="rId20"/>
            </p:custDataLst>
          </p:nvPr>
        </p:nvSpPr>
        <p:spPr>
          <a:xfrm>
            <a:off x="5432427" y="3942856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04</a:t>
            </a:r>
            <a:endParaRPr dirty="0" lang="en-US"/>
          </a:p>
        </p:txBody>
      </p:sp>
      <p:cxnSp>
        <p:nvCxnSpPr>
          <p:cNvPr id="3145735" name="直接连接符 34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680732" y="4580743"/>
            <a:ext cx="0" cy="416073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06" name="椭圆 35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5637309" y="4920174"/>
            <a:ext cx="86682" cy="86682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08" name="标题"/>
          <p:cNvSpPr txBox="1"/>
          <p:nvPr>
            <p:custDataLst>
              <p:tags r:id="rId23"/>
            </p:custDataLst>
          </p:nvPr>
        </p:nvSpPr>
        <p:spPr>
          <a:xfrm>
            <a:off x="5013489" y="4694498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pPr algn="ctr"/>
            <a:r>
              <a:rPr altLang="en-US" b="1" dirty="0" sz="2000" lang="zh-CN" spc="300">
                <a:latin typeface="+mj-ea"/>
                <a:ea typeface="+mj-ea"/>
              </a:rPr>
              <a:t>降低成本，提高效益  提高运营效率</a:t>
            </a:r>
            <a:endParaRPr altLang="en-US" b="1" dirty="0" sz="2000" lang="zh-CN" spc="300">
              <a:latin typeface="+mj-ea"/>
              <a:ea typeface="+mj-ea"/>
            </a:endParaRPr>
          </a:p>
        </p:txBody>
      </p:sp>
      <p:sp>
        <p:nvSpPr>
          <p:cNvPr id="1049210" name="正文"/>
          <p:cNvSpPr txBox="1"/>
          <p:nvPr>
            <p:custDataLst>
              <p:tags r:id="rId24"/>
            </p:custDataLst>
          </p:nvPr>
        </p:nvSpPr>
        <p:spPr>
          <a:xfrm>
            <a:off x="5013489" y="5406999"/>
            <a:ext cx="1421582" cy="771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2" name="Freeform 488"/>
          <p:cNvSpPr/>
          <p:nvPr>
            <p:custDataLst>
              <p:tags r:id="rId25"/>
            </p:custDataLst>
          </p:nvPr>
        </p:nvSpPr>
        <p:spPr>
          <a:xfrm>
            <a:off x="6109455" y="3052384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214" name="序号"/>
          <p:cNvSpPr txBox="1"/>
          <p:nvPr>
            <p:custDataLst>
              <p:tags r:id="rId26"/>
            </p:custDataLst>
          </p:nvPr>
        </p:nvSpPr>
        <p:spPr>
          <a:xfrm>
            <a:off x="6219541" y="3233414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216" name="椭圆 43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6424423" y="2592469"/>
            <a:ext cx="86682" cy="86682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7" name="直接连接符 44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6467846" y="2635892"/>
            <a:ext cx="0" cy="416073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18" name="标题"/>
          <p:cNvSpPr txBox="1"/>
          <p:nvPr>
            <p:custDataLst>
              <p:tags r:id="rId29"/>
            </p:custDataLst>
          </p:nvPr>
        </p:nvSpPr>
        <p:spPr>
          <a:xfrm>
            <a:off x="5757180" y="1364400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400" lang="zh-CN" spc="300">
                <a:latin typeface="+mj-ea"/>
                <a:ea typeface="+mj-ea"/>
              </a:rPr>
              <a:t>制定科学的管理制度</a:t>
            </a:r>
            <a:endParaRPr altLang="en-US" b="1" dirty="0" sz="1400" lang="zh-CN" spc="300">
              <a:latin typeface="+mj-ea"/>
              <a:ea typeface="+mj-ea"/>
            </a:endParaRPr>
          </a:p>
        </p:txBody>
      </p:sp>
      <p:sp>
        <p:nvSpPr>
          <p:cNvPr id="1049220" name="正文"/>
          <p:cNvSpPr txBox="1"/>
          <p:nvPr>
            <p:custDataLst>
              <p:tags r:id="rId30"/>
            </p:custDataLst>
          </p:nvPr>
        </p:nvSpPr>
        <p:spPr>
          <a:xfrm>
            <a:off x="5757180" y="2076900"/>
            <a:ext cx="1421582" cy="6622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2" name="Freeform 488"/>
          <p:cNvSpPr/>
          <p:nvPr>
            <p:custDataLst>
              <p:tags r:id="rId31"/>
            </p:custDataLst>
          </p:nvPr>
        </p:nvSpPr>
        <p:spPr>
          <a:xfrm>
            <a:off x="6809724" y="3761215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224" name="序号"/>
          <p:cNvSpPr txBox="1"/>
          <p:nvPr>
            <p:custDataLst>
              <p:tags r:id="rId32"/>
            </p:custDataLst>
          </p:nvPr>
        </p:nvSpPr>
        <p:spPr>
          <a:xfrm>
            <a:off x="6919809" y="3942856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06</a:t>
            </a:r>
            <a:endParaRPr dirty="0" lang="en-US"/>
          </a:p>
        </p:txBody>
      </p:sp>
      <p:cxnSp>
        <p:nvCxnSpPr>
          <p:cNvPr id="3145739" name="直接连接符 52"/>
          <p:cNvCxnSpPr>
            <a:cxnSpLocks/>
          </p:cNvCxnSpPr>
          <p:nvPr>
            <p:custDataLst>
              <p:tags r:id="rId33"/>
            </p:custDataLst>
          </p:nvPr>
        </p:nvCxnSpPr>
        <p:spPr>
          <a:xfrm>
            <a:off x="7168726" y="4580743"/>
            <a:ext cx="0" cy="416073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26" name="椭圆 53"/>
          <p:cNvSpPr>
            <a:spLocks noChangeAspect="1"/>
          </p:cNvSpPr>
          <p:nvPr>
            <p:custDataLst>
              <p:tags r:id="rId34"/>
            </p:custDataLst>
          </p:nvPr>
        </p:nvSpPr>
        <p:spPr>
          <a:xfrm>
            <a:off x="7125303" y="4920174"/>
            <a:ext cx="86682" cy="86682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28" name="标题"/>
          <p:cNvSpPr txBox="1"/>
          <p:nvPr>
            <p:custDataLst>
              <p:tags r:id="rId35"/>
            </p:custDataLst>
          </p:nvPr>
        </p:nvSpPr>
        <p:spPr>
          <a:xfrm>
            <a:off x="6500871" y="4694498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pPr algn="ctr"/>
            <a:r>
              <a:rPr altLang="en-US" b="1" dirty="0" sz="2000" lang="zh-CN" spc="300">
                <a:latin typeface="+mj-ea"/>
                <a:ea typeface="+mj-ea"/>
              </a:rPr>
              <a:t>加强员工培训，提高员工素质</a:t>
            </a:r>
            <a:endParaRPr altLang="en-US" b="1" dirty="0" sz="2000" lang="zh-CN" spc="300">
              <a:latin typeface="+mj-ea"/>
              <a:ea typeface="+mj-ea"/>
            </a:endParaRPr>
          </a:p>
        </p:txBody>
      </p:sp>
      <p:sp>
        <p:nvSpPr>
          <p:cNvPr id="1049230" name="正文"/>
          <p:cNvSpPr txBox="1"/>
          <p:nvPr>
            <p:custDataLst>
              <p:tags r:id="rId36"/>
            </p:custDataLst>
          </p:nvPr>
        </p:nvSpPr>
        <p:spPr>
          <a:xfrm>
            <a:off x="6500871" y="5406999"/>
            <a:ext cx="1421582" cy="771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2" name="Freeform 488"/>
          <p:cNvSpPr/>
          <p:nvPr>
            <p:custDataLst>
              <p:tags r:id="rId37"/>
            </p:custDataLst>
          </p:nvPr>
        </p:nvSpPr>
        <p:spPr>
          <a:xfrm>
            <a:off x="7596838" y="3052384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234" name="序号"/>
          <p:cNvSpPr txBox="1"/>
          <p:nvPr>
            <p:custDataLst>
              <p:tags r:id="rId38"/>
            </p:custDataLst>
          </p:nvPr>
        </p:nvSpPr>
        <p:spPr>
          <a:xfrm>
            <a:off x="7707535" y="3233414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07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236" name="椭圆 61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7912417" y="2592469"/>
            <a:ext cx="86682" cy="86682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1" name="直接连接符 62"/>
          <p:cNvCxnSpPr>
            <a:cxnSpLocks/>
          </p:cNvCxnSpPr>
          <p:nvPr>
            <p:custDataLst>
              <p:tags r:id="rId40"/>
            </p:custDataLst>
          </p:nvPr>
        </p:nvCxnSpPr>
        <p:spPr>
          <a:xfrm>
            <a:off x="7955840" y="2635892"/>
            <a:ext cx="0" cy="416073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38" name="标题"/>
          <p:cNvSpPr txBox="1"/>
          <p:nvPr>
            <p:custDataLst>
              <p:tags r:id="rId41"/>
            </p:custDataLst>
          </p:nvPr>
        </p:nvSpPr>
        <p:spPr>
          <a:xfrm>
            <a:off x="7245174" y="1364400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pPr algn="ctr"/>
            <a:r>
              <a:rPr altLang="en-US" b="1" dirty="0" sz="2000" lang="zh-CN" spc="300">
                <a:latin typeface="+mj-ea"/>
                <a:ea typeface="+mj-ea"/>
              </a:rPr>
              <a:t>优化工作流程，减少浪费</a:t>
            </a:r>
            <a:endParaRPr altLang="en-US" b="1" dirty="0" sz="2000" lang="zh-CN" spc="300">
              <a:latin typeface="+mj-ea"/>
              <a:ea typeface="+mj-ea"/>
            </a:endParaRPr>
          </a:p>
        </p:txBody>
      </p:sp>
      <p:sp>
        <p:nvSpPr>
          <p:cNvPr id="1049240" name="正文"/>
          <p:cNvSpPr txBox="1"/>
          <p:nvPr>
            <p:custDataLst>
              <p:tags r:id="rId42"/>
            </p:custDataLst>
          </p:nvPr>
        </p:nvSpPr>
        <p:spPr>
          <a:xfrm>
            <a:off x="7245174" y="2076900"/>
            <a:ext cx="1421582" cy="6622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42" name="Freeform 488"/>
          <p:cNvSpPr/>
          <p:nvPr>
            <p:custDataLst>
              <p:tags r:id="rId43"/>
            </p:custDataLst>
          </p:nvPr>
        </p:nvSpPr>
        <p:spPr>
          <a:xfrm>
            <a:off x="8297718" y="3761215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244" name="序号"/>
          <p:cNvSpPr txBox="1"/>
          <p:nvPr>
            <p:custDataLst>
              <p:tags r:id="rId44"/>
            </p:custDataLst>
          </p:nvPr>
        </p:nvSpPr>
        <p:spPr>
          <a:xfrm>
            <a:off x="8407804" y="3942856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08</a:t>
            </a:r>
            <a:endParaRPr dirty="0" lang="en-US"/>
          </a:p>
        </p:txBody>
      </p:sp>
      <p:cxnSp>
        <p:nvCxnSpPr>
          <p:cNvPr id="3145743" name="直接连接符 70"/>
          <p:cNvCxnSpPr>
            <a:cxnSpLocks/>
          </p:cNvCxnSpPr>
          <p:nvPr>
            <p:custDataLst>
              <p:tags r:id="rId45"/>
            </p:custDataLst>
          </p:nvPr>
        </p:nvCxnSpPr>
        <p:spPr>
          <a:xfrm>
            <a:off x="8656109" y="4580743"/>
            <a:ext cx="0" cy="416073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46" name="椭圆 71"/>
          <p:cNvSpPr>
            <a:spLocks noChangeAspect="1"/>
          </p:cNvSpPr>
          <p:nvPr>
            <p:custDataLst>
              <p:tags r:id="rId46"/>
            </p:custDataLst>
          </p:nvPr>
        </p:nvSpPr>
        <p:spPr>
          <a:xfrm>
            <a:off x="8612686" y="4920174"/>
            <a:ext cx="86682" cy="86682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248" name="标题"/>
          <p:cNvSpPr txBox="1"/>
          <p:nvPr>
            <p:custDataLst>
              <p:tags r:id="rId47"/>
            </p:custDataLst>
          </p:nvPr>
        </p:nvSpPr>
        <p:spPr>
          <a:xfrm>
            <a:off x="7988866" y="4694498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 fontScale="75000"/>
          </a:bodyPr>
          <a:p>
            <a:pPr algn="ctr"/>
            <a:r>
              <a:rPr altLang="en-US" b="1" dirty="0" sz="2000" lang="zh-CN" spc="300">
                <a:latin typeface="+mj-ea"/>
                <a:ea typeface="+mj-ea"/>
              </a:rPr>
              <a:t>创新管理方式，提高管理效率</a:t>
            </a:r>
            <a:endParaRPr altLang="en-US" b="1" dirty="0" sz="2000" lang="zh-CN" spc="300">
              <a:latin typeface="+mj-ea"/>
              <a:ea typeface="+mj-ea"/>
            </a:endParaRPr>
          </a:p>
        </p:txBody>
      </p:sp>
      <p:sp>
        <p:nvSpPr>
          <p:cNvPr id="1049250" name="正文"/>
          <p:cNvSpPr txBox="1"/>
          <p:nvPr>
            <p:custDataLst>
              <p:tags r:id="rId48"/>
            </p:custDataLst>
          </p:nvPr>
        </p:nvSpPr>
        <p:spPr>
          <a:xfrm>
            <a:off x="7988866" y="5406999"/>
            <a:ext cx="1421582" cy="771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建立科学的决策机制</a:t>
            </a:r>
            <a:endParaRPr altLang="en-US" lang="zh-CN"/>
          </a:p>
        </p:txBody>
      </p:sp>
      <p:sp>
        <p:nvSpPr>
          <p:cNvPr id="104928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明确决策目标：制定明确的决策目标，确保决策与企业的战略目标一致。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收集信息：充分收集市场、竞争对手、客户需求等方面的信息，为决策提供有力支持。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评估方案：对不同的方案进行评估，包括方案的可行性、风险性、成本效益等方面。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民主决策：采用民主决策的方式，充分听取不同观点，寻找共同的解决办法！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强化内部管理，提升执行力</a:t>
            </a:r>
            <a:endParaRPr altLang="en-US" lang="zh-CN"/>
          </a:p>
        </p:txBody>
      </p:sp>
      <p:sp>
        <p:nvSpPr>
          <p:cNvPr id="10493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建立完善的管理制度：确保企业运营有章可循，规范员工行为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加强团队建设：提高员工素质，增强团队协作能力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优化工作流程：减少不必要的工作环节，提高工作效率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强化监督机制：确保各项任务得到有效执行，及时发现问题并加以解决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危机预防与应对</a:t>
            </a:r>
            <a:endParaRPr altLang="en-US" dirty="0" lang="zh-CN"/>
          </a:p>
        </p:txBody>
      </p:sp>
      <p:sp>
        <p:nvSpPr>
          <p:cNvPr id="10493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建立健全危机预警机制</a:t>
            </a:r>
            <a:endParaRPr altLang="en-US" lang="zh-CN"/>
          </a:p>
        </p:txBody>
      </p:sp>
      <p:sp>
        <p:nvSpPr>
          <p:cNvPr id="10494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明确危机预警的必要性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完善危机预警信息收集和分析系统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制定危机应对预案并定期演练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建立危机预警指标体系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提高危机应对能力</a:t>
            </a:r>
            <a:endParaRPr altLang="en-US" lang="zh-CN"/>
          </a:p>
        </p:txBody>
      </p:sp>
      <p:sp>
        <p:nvSpPr>
          <p:cNvPr id="10495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建立危机预警机制：及时发现潜在危机，采取预防措施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制定危机应对计划：明确应对流程，确保快速响应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建立危机管理团队：具备专业知识和经验，有效应对危机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加强员工培训：提高员工对危机的认识和应对能力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制定危机应对预案</a:t>
            </a:r>
            <a:endParaRPr altLang="en-US" lang="zh-CN"/>
          </a:p>
        </p:txBody>
      </p:sp>
      <p:sp>
        <p:nvSpPr>
          <p:cNvPr id="104962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2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建立应急机制：确保在危机发生时能够迅速响应并采取有效措施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8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培训员工：提高员工的危机意识和应对能力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34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明确危机应对目标：确保企业运营稳定，减少损失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3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0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识别潜在危机：对可能出现的危机进行预测和评估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6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制定应对策略：针对不同类型的危机，制定相应的应对措施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48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加强危机公关能力</a:t>
            </a:r>
            <a:endParaRPr altLang="en-US" lang="zh-CN"/>
          </a:p>
        </p:txBody>
      </p:sp>
      <p:sp>
        <p:nvSpPr>
          <p:cNvPr id="10496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建立专业的危机公关团队：具备专业的公关知识和经验，能够迅速应对危机事件。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制定危机应对计划：提前制定危机应对计划，明确应对流程和责任人，确保在危机发生时能够迅速响应。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加强媒体沟通：与媒体建立良好的沟通关系，及时发布准确信息，避免信息误导和谣言传播。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提高员工危机意识：加强员工对危机的认识和应对能力培训，提高整体危机意识。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企业运营与危机管理的关系</a:t>
            </a:r>
            <a:endParaRPr altLang="en-US" dirty="0" lang="zh-CN"/>
          </a:p>
        </p:txBody>
      </p:sp>
      <p:sp>
        <p:nvSpPr>
          <p:cNvPr id="10497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良好的运营管理有助于预防危机</a:t>
            </a:r>
            <a:endParaRPr altLang="en-US" lang="zh-CN"/>
          </a:p>
        </p:txBody>
      </p:sp>
      <p:sp>
        <p:nvSpPr>
          <p:cNvPr id="104982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运营管理是企业危机管理的关键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良好的运营管理有助于发现潜在危机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有效的运营管理能够降低企业风险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运营管理是企业稳定发展的基础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危机应对需要高效的运营管理支持</a:t>
            </a:r>
            <a:endParaRPr altLang="en-US" lang="zh-CN"/>
          </a:p>
        </p:txBody>
      </p:sp>
      <p:sp>
        <p:nvSpPr>
          <p:cNvPr id="10498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运营管理如何支持危机应对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高效运营管理在危机应对中的重要性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高效运营管理在危机应对中的具体应用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案例分析：企业如何通过高效运营管理应对危机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运营管理与危机管理相互促进，共同发展</a:t>
            </a:r>
            <a:endParaRPr altLang="en-US" lang="zh-CN"/>
          </a:p>
        </p:txBody>
      </p:sp>
      <p:sp>
        <p:nvSpPr>
          <p:cNvPr id="10499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运营管理是企业稳定发展的基础，危机管理则是应对突发事件的保障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运营管理良好的企业能够降低危机发生的概率，提高危机应对能力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危机管理需要以运营管理为基础，确保企业在危机中迅速恢复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运营管理与危机管理相互补充，共同推动企业的可持续发展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499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企业成功运营与危机管理的案例分析</a:t>
            </a:r>
            <a:endParaRPr altLang="en-US" lang="zh-CN"/>
          </a:p>
        </p:txBody>
      </p:sp>
      <p:sp>
        <p:nvSpPr>
          <p:cNvPr id="10500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案例背景：介绍案例企业的基本情况、行业地位以及面临的挑战。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成功运营策略：详细阐述企业在运营方面的成功之处，如市场定位、产品策略、营销策略等。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危机管理措施：介绍企业在面临危机时采取的应对措施，如风险评估、危机预警、应急预案等。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案例总结与启示：总结案例企业在成功运营与危机管理方面的经验教训，提出对企业运营和危机管理的启示和建议。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失败的企业运营与危机管理的教训分析</a:t>
            </a:r>
            <a:endParaRPr altLang="en-US" lang="zh-CN"/>
          </a:p>
        </p:txBody>
      </p:sp>
      <p:sp>
        <p:nvSpPr>
          <p:cNvPr id="10501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案例选择：具有代表性的企业或行业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失败原因：企业运营与危机管理方面的缺陷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教训总结：从失败中汲取的经验教训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避免重蹈覆辙：如何避免类似失败再次发生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从案例中学习企业运营与危机管理的经验教训</a:t>
            </a:r>
            <a:endParaRPr altLang="en-US" lang="zh-CN"/>
          </a:p>
        </p:txBody>
      </p:sp>
      <p:sp>
        <p:nvSpPr>
          <p:cNvPr id="10502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案例三：某企业通过改进运营策略成功避免危机的经验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案例一：某知名企业运营失败的教训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案例二：某企业在危机中的成功应对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案例四：某企业从失败中汲取经验，重新崛起的历程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未来发展趋势</a:t>
            </a:r>
            <a:endParaRPr altLang="en-US" dirty="0" lang="zh-CN"/>
          </a:p>
        </p:txBody>
      </p:sp>
      <p:sp>
        <p:nvSpPr>
          <p:cNvPr id="10502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企业运营与危机管理的发展趋势预测</a:t>
            </a:r>
            <a:endParaRPr altLang="en-US" lang="zh-CN"/>
          </a:p>
        </p:txBody>
      </p:sp>
      <p:sp>
        <p:nvSpPr>
          <p:cNvPr id="1050370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fontScale="75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人才队伍建设：企业将更加注重人才队伍建设，培养具备创新精神、跨界思维和国际化视野的高素质人才，为企业发展提供强有力的人才保障。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384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全球化布局：随着全球化的加速推进，企业将更加注重全球化布局，拓展海外市场，提高国际竞争力。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386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绿色可持续发展：随着环保意识的提高，企业运营将更加注重绿色可持续发展，推动绿色生产，降低环境风险。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388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多元化发展：企业将更加注重多元化发展，通过拓展业务领域，降低单一业务风险，提高企业抗风险能力。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390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数字化转型：随着互联网技术的发展，企业运营将更加注重数字化转型，提高运营效率和竞争力。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392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智能化升级：人工智能、大数据等技术的广泛应用，将推动企业运营的智能化升级，提高决策效率和准确性。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0394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8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0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2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新时代下企业运营与危机管理的挑战与机遇</a:t>
            </a:r>
            <a:endParaRPr altLang="en-US" lang="zh-CN"/>
          </a:p>
        </p:txBody>
      </p:sp>
      <p:sp>
        <p:nvSpPr>
          <p:cNvPr id="105044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数字化转型：随着互联网技术的发展，企业需要适应数字化转型的需求，提高运营效率和应对危机的能力。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全球化趋势：全球化趋势使得企业需要面对更广阔的市场和更复杂的竞争环境，需要加强危机管理和应对能力。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可持续发展：可持续发展成为全球共识，企业需要关注环保、社会责任等方面，加强运营和危机管理。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创新发展：创新是企业发展的重要驱动力，企业需要加强创新能力和应对危机的能力，以适应未来市场变化。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企业如何适应未来发展趋势，提升运营与危机管理能力</a:t>
            </a:r>
            <a:endParaRPr altLang="en-US" lang="zh-CN"/>
          </a:p>
        </p:txBody>
      </p:sp>
      <p:sp>
        <p:nvSpPr>
          <p:cNvPr id="1050486" name="矩形: 圆角 23"/>
          <p:cNvSpPr/>
          <p:nvPr>
            <p:custDataLst>
              <p:tags r:id="rId1"/>
            </p:custDataLst>
          </p:nvPr>
        </p:nvSpPr>
        <p:spPr>
          <a:xfrm>
            <a:off x="838200" y="1501742"/>
            <a:ext cx="4833779" cy="144526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488" name="矩形: 圆角 24"/>
          <p:cNvSpPr/>
          <p:nvPr>
            <p:custDataLst>
              <p:tags r:id="rId2"/>
            </p:custDataLst>
          </p:nvPr>
        </p:nvSpPr>
        <p:spPr>
          <a:xfrm>
            <a:off x="966654" y="1630805"/>
            <a:ext cx="1645216" cy="4486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490" name="正文"/>
          <p:cNvSpPr txBox="1"/>
          <p:nvPr>
            <p:custDataLst>
              <p:tags r:id="rId3"/>
            </p:custDataLst>
          </p:nvPr>
        </p:nvSpPr>
        <p:spPr>
          <a:xfrm>
            <a:off x="966654" y="2037475"/>
            <a:ext cx="5037985" cy="909779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了解未来发展趋势：关注行业动态，了解市场需求、技术进步等方面的变化，以便及时调整企业战略。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2" name="矩形: 圆角 31"/>
          <p:cNvSpPr/>
          <p:nvPr>
            <p:custDataLst>
              <p:tags r:id="rId4"/>
            </p:custDataLst>
          </p:nvPr>
        </p:nvSpPr>
        <p:spPr>
          <a:xfrm>
            <a:off x="838200" y="3048064"/>
            <a:ext cx="4833779" cy="144526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494" name="矩形: 圆角 32"/>
          <p:cNvSpPr/>
          <p:nvPr>
            <p:custDataLst>
              <p:tags r:id="rId5"/>
            </p:custDataLst>
          </p:nvPr>
        </p:nvSpPr>
        <p:spPr>
          <a:xfrm>
            <a:off x="966654" y="3177127"/>
            <a:ext cx="1645216" cy="4486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496" name="正文"/>
          <p:cNvSpPr txBox="1"/>
          <p:nvPr>
            <p:custDataLst>
              <p:tags r:id="rId6"/>
            </p:custDataLst>
          </p:nvPr>
        </p:nvSpPr>
        <p:spPr>
          <a:xfrm>
            <a:off x="966654" y="3583798"/>
            <a:ext cx="5037985" cy="909779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增强危机管理能力：建立完善的危机管理机制，提高应对突发事件的能力，减少损失并快速恢复运营。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8" name="矩形: 圆角 35"/>
          <p:cNvSpPr/>
          <p:nvPr>
            <p:custDataLst>
              <p:tags r:id="rId7"/>
            </p:custDataLst>
          </p:nvPr>
        </p:nvSpPr>
        <p:spPr>
          <a:xfrm>
            <a:off x="838200" y="4594995"/>
            <a:ext cx="4833779" cy="144526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500" name="矩形: 圆角 36"/>
          <p:cNvSpPr/>
          <p:nvPr>
            <p:custDataLst>
              <p:tags r:id="rId8"/>
            </p:custDataLst>
          </p:nvPr>
        </p:nvSpPr>
        <p:spPr>
          <a:xfrm>
            <a:off x="966654" y="4724058"/>
            <a:ext cx="1645216" cy="4486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502" name="正文"/>
          <p:cNvSpPr txBox="1"/>
          <p:nvPr>
            <p:custDataLst>
              <p:tags r:id="rId9"/>
            </p:custDataLst>
          </p:nvPr>
        </p:nvSpPr>
        <p:spPr>
          <a:xfrm>
            <a:off x="966654" y="5130729"/>
            <a:ext cx="5037985" cy="909779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加强人才培养：培养具备创新思维和危机管理能力的专业人才，为企业的发展提供有力支持。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04" name="矩形: 圆角 48"/>
          <p:cNvSpPr/>
          <p:nvPr>
            <p:custDataLst>
              <p:tags r:id="rId10"/>
            </p:custDataLst>
          </p:nvPr>
        </p:nvSpPr>
        <p:spPr>
          <a:xfrm>
            <a:off x="6188231" y="1501742"/>
            <a:ext cx="4833779" cy="144526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506" name="矩形: 圆角 49"/>
          <p:cNvSpPr/>
          <p:nvPr>
            <p:custDataLst>
              <p:tags r:id="rId11"/>
            </p:custDataLst>
          </p:nvPr>
        </p:nvSpPr>
        <p:spPr>
          <a:xfrm>
            <a:off x="6316686" y="1630805"/>
            <a:ext cx="1645216" cy="4486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508" name="正文"/>
          <p:cNvSpPr txBox="1"/>
          <p:nvPr>
            <p:custDataLst>
              <p:tags r:id="rId12"/>
            </p:custDataLst>
          </p:nvPr>
        </p:nvSpPr>
        <p:spPr>
          <a:xfrm>
            <a:off x="6316686" y="2037475"/>
            <a:ext cx="5037985" cy="909779"/>
          </a:xfrm>
          <a:prstGeom prst="rect"/>
          <a:noFill/>
        </p:spPr>
        <p:txBody>
          <a:bodyPr anchor="ctr" anchorCtr="0" bIns="46800" lIns="90000" rIns="90000" rtlCol="0" tIns="36195" wrap="square">
            <a:normAutofit fontScale="9375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提升运营能力：通过优化生产流程、提高产品质量、降低成本等方式提升企业的运营效率，增强市场竞争力。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510" name="矩形: 圆角 45"/>
          <p:cNvSpPr/>
          <p:nvPr>
            <p:custDataLst>
              <p:tags r:id="rId13"/>
            </p:custDataLst>
          </p:nvPr>
        </p:nvSpPr>
        <p:spPr>
          <a:xfrm>
            <a:off x="6188231" y="3048064"/>
            <a:ext cx="4833779" cy="1445263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512" name="矩形: 圆角 46"/>
          <p:cNvSpPr/>
          <p:nvPr>
            <p:custDataLst>
              <p:tags r:id="rId14"/>
            </p:custDataLst>
          </p:nvPr>
        </p:nvSpPr>
        <p:spPr>
          <a:xfrm>
            <a:off x="6316686" y="3177127"/>
            <a:ext cx="1645216" cy="44868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514" name="正文"/>
          <p:cNvSpPr txBox="1"/>
          <p:nvPr>
            <p:custDataLst>
              <p:tags r:id="rId15"/>
            </p:custDataLst>
          </p:nvPr>
        </p:nvSpPr>
        <p:spPr>
          <a:xfrm>
            <a:off x="6316686" y="3583798"/>
            <a:ext cx="5037985" cy="909779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创新发展模式：积极探索新的商业模式和运营模式，以适应市场的变化和满足消费者的需求。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5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0_7*l_h_i*1_1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0_7*l_h_i*1_1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0_7*l_h_i*1_1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00_7*l_h_i*1_1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0_7*l_h_a*1_1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0_7*l_h_f*1_1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0_7*l_h_i*1_2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0_7*l_h_i*1_2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00_7*l_h_i*1_2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0_7*l_h_i*1_2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0_7*l_h_a*1_2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0_7*l_h_f*1_2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0_7*l_h_i*1_3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0_7*l_h_i*1_3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0_7*l_h_i*1_3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00_7*l_h_i*1_3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0_7*l_h_a*1_3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0_7*l_h_f*1_3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0_7*l_h_i*1_4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0_7*l_h_i*1_4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00_7*l_h_i*1_4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0_7*l_h_i*1_4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0_7*l_h_a*1_4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0_7*l_h_f*1_4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0_7*l_h_i*1_5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0_7*l_h_i*1_5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0_7*l_h_i*1_5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00_7*l_h_i*1_5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0_7*l_h_a*1_5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0_7*l_h_f*1_5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0_7*l_h_i*1_6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0_7*l_h_i*1_6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400_7*l_h_i*1_6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0_7*l_h_i*1_6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0_7*l_h_a*1_6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0_7*l_h_f*1_6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0_7*l_h_i*1_7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0_7*l_h_i*1_7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0_7*l_h_i*1_7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4"/>
  <p:tag name="KSO_WM_UNIT_ID" val="diagram20231400_7*l_h_i*1_7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0_7*l_h_a*1_7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0_7*l_h_f*1_7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0_7*l_h_i*1_8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0_7*l_h_i*1_8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4"/>
  <p:tag name="KSO_WM_UNIT_ID" val="diagram20231400_7*l_h_i*1_8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0_7*l_h_i*1_8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0_7*l_h_a*1_8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0_7*l_h_f*1_8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5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4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4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4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4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6_4*l_h_a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6_4*l_h_f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4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4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4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4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91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2023-12-19T17:55:09Z</dcterms:created>
  <dcterms:modified xsi:type="dcterms:W3CDTF">2023-12-19T17:55:09Z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6d99d3118d0547d99b51b519dea37e5c_21</vt:lpwstr>
  </property>
</Properties>
</file>