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940" r:id="rId1"/>
    <p:sldMasterId id="2147486977" r:id="rId2"/>
  </p:sldMasterIdLst>
  <p:notesMasterIdLst>
    <p:notesMasterId r:id="rId3"/>
  </p:notesMasterIdLst>
  <p:sldIdLst>
    <p:sldId id="1752" r:id="rId4"/>
    <p:sldId id="1755" r:id="rId5"/>
    <p:sldId id="1758" r:id="rId6"/>
    <p:sldId id="1761" r:id="rId7"/>
    <p:sldId id="1764" r:id="rId8"/>
    <p:sldId id="1767" r:id="rId9"/>
    <p:sldId id="1770" r:id="rId10"/>
    <p:sldId id="1773" r:id="rId11"/>
    <p:sldId id="1776" r:id="rId12"/>
    <p:sldId id="1779" r:id="rId13"/>
    <p:sldId id="1782" r:id="rId14"/>
    <p:sldId id="1785" r:id="rId15"/>
    <p:sldId id="1788" r:id="rId16"/>
    <p:sldId id="1791" r:id="rId17"/>
    <p:sldId id="1794" r:id="rId18"/>
    <p:sldId id="1797" r:id="rId19"/>
    <p:sldId id="1800" r:id="rId20"/>
    <p:sldId id="1803" r:id="rId21"/>
    <p:sldId id="1806" r:id="rId22"/>
    <p:sldId id="1809" r:id="rId23"/>
    <p:sldId id="1812" r:id="rId24"/>
    <p:sldId id="1815" r:id="rId25"/>
    <p:sldId id="1818" r:id="rId26"/>
    <p:sldId id="1821" r:id="rId27"/>
    <p:sldId id="1824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41" r:id="rId1"/>
    <p:sldLayoutId id="2147486942" r:id="rId2"/>
    <p:sldLayoutId id="2147486943" r:id="rId3"/>
    <p:sldLayoutId id="2147486944" r:id="rId4"/>
    <p:sldLayoutId id="2147486945" r:id="rId5"/>
    <p:sldLayoutId id="2147486946" r:id="rId6"/>
    <p:sldLayoutId id="2147486947" r:id="rId7"/>
    <p:sldLayoutId id="2147486948" r:id="rId8"/>
    <p:sldLayoutId id="2147486949" r:id="rId9"/>
    <p:sldLayoutId id="2147486950" r:id="rId10"/>
    <p:sldLayoutId id="214748695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78" r:id="rId1"/>
    <p:sldLayoutId id="2147486979" r:id="rId2"/>
    <p:sldLayoutId id="2147486980" r:id="rId3"/>
    <p:sldLayoutId id="2147486981" r:id="rId4"/>
    <p:sldLayoutId id="2147486982" r:id="rId5"/>
    <p:sldLayoutId id="2147486983" r:id="rId6"/>
    <p:sldLayoutId id="2147486984" r:id="rId7"/>
    <p:sldLayoutId id="2147486985" r:id="rId8"/>
    <p:sldLayoutId id="2147486986" r:id="rId9"/>
    <p:sldLayoutId id="2147486987" r:id="rId10"/>
    <p:sldLayoutId id="214748698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tags" Target="../tags/tag229.xml"/><Relationship Id="rId18" Type="http://schemas.openxmlformats.org/officeDocument/2006/relationships/tags" Target="../tags/tag230.xml"/><Relationship Id="rId19" Type="http://schemas.openxmlformats.org/officeDocument/2006/relationships/tags" Target="../tags/tag231.xml"/><Relationship Id="rId20" Type="http://schemas.openxmlformats.org/officeDocument/2006/relationships/tags" Target="../tags/tag232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tags" Target="../tags/tag292.xml"/><Relationship Id="rId22" Type="http://schemas.openxmlformats.org/officeDocument/2006/relationships/tags" Target="../tags/tag293.xml"/><Relationship Id="rId23" Type="http://schemas.openxmlformats.org/officeDocument/2006/relationships/tags" Target="../tags/tag294.xml"/><Relationship Id="rId24" Type="http://schemas.openxmlformats.org/officeDocument/2006/relationships/tags" Target="../tags/tag295.xml"/><Relationship Id="rId25" Type="http://schemas.openxmlformats.org/officeDocument/2006/relationships/tags" Target="../tags/tag296.xml"/><Relationship Id="rId26" Type="http://schemas.openxmlformats.org/officeDocument/2006/relationships/tags" Target="../tags/tag297.xml"/><Relationship Id="rId27" Type="http://schemas.openxmlformats.org/officeDocument/2006/relationships/tags" Target="../tags/tag298.xml"/><Relationship Id="rId28" Type="http://schemas.openxmlformats.org/officeDocument/2006/relationships/tags" Target="../tags/tag299.xml"/><Relationship Id="rId29" Type="http://schemas.openxmlformats.org/officeDocument/2006/relationships/tags" Target="../tags/tag300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初中教育与心理健康教育的融合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初中教育的重要性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心理健康教育在初中教育中的现状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初中教育与心理健康教育融合的策略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初中教育与心理健康教育融合的实践案例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fontScale="8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初中教育与心理健康教育融合的挑战与展望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初中教育的重要性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初中教育在个体发展中的地位</a:t>
            </a:r>
            <a:endParaRPr altLang="en-US" lang="zh-CN"/>
          </a:p>
        </p:txBody>
      </p:sp>
      <p:sp>
        <p:nvSpPr>
          <p:cNvPr id="104884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85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85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初中教育与心理健康教育的融合，有利于更好地关注学生的全面发展和个性化需求，提高教育质量。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86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初中教育在个体发展中的地位需要得到充分认识和重视，加强教育改革和创新，为学生未来的发展奠定坚实基础。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86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初中教育是基础教育的关键阶段，对于学生的知识储备、思维能力和综合素质的培养具有重要意义。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86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初中阶段是个体心理发展的重要时期，心理健康教育对于学生的心理健康和成长具有不可替代的作用。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初中教育对个体未来的影响</a:t>
            </a:r>
            <a:endParaRPr altLang="en-US" lang="zh-CN"/>
          </a:p>
        </p:txBody>
      </p:sp>
      <p:sp>
        <p:nvSpPr>
          <p:cNvPr id="104890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奠定基础学科知识：初中教育为学生打下坚实的知识基础，为未来的学习和职业生涯做好准备。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培养综合素质能力：初中教育注重培养学生的综合素质能力，如创新思维、团队合作等，为未来的职业发展提供支持。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树立正确价值观：初中教育是学生形成正确价值观的关键时期，对个体未来的成长和发展具有深远影响。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提高心理健康水平：初中心理健康教育有助于学生提高心理素质，增强应对挑战和压力的能力，对个体未来的心理健康具有积极作用。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初中教育与心理健康教育融合的必要性</a:t>
            </a:r>
            <a:endParaRPr altLang="en-US" lang="zh-CN"/>
          </a:p>
        </p:txBody>
      </p:sp>
      <p:sp>
        <p:nvSpPr>
          <p:cNvPr id="104896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促进学生的全面发展：初中教育是培养学生综合素质的关键阶段，心理健康教育关注学生的内心世界，二者融合有助于学生全面成长。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应对心理问题增多：随着社会压力增大，初中生面临的心理问题逐渐增多，心理健康教育能够及时干预和解决学生遇到的心理困扰。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提高教育质量：心理健康教育的方法和手段有助于激发学生的学习兴趣和动力，提高学生的学习效果。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培养良好的心理素质：初中教育与心理健康教育融合有助于培养学生的自信心、抗挫能力和情绪管理能力等，增强学生的心理素质。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心理健康教育在初中教育中的现状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当前初中心理健康教育存在的问题</a:t>
            </a:r>
            <a:endParaRPr altLang="en-US" lang="zh-CN"/>
          </a:p>
        </p:txBody>
      </p:sp>
      <p:sp>
        <p:nvSpPr>
          <p:cNvPr id="104904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缺乏有效评估：初中学校对学生心理健康状况的评估不足，无法及时发现和解决学生的心理问题。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缺乏专业教师：目前初中学校中缺乏专业的心理健康教育教师，无法满足学生需求。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课程设置不足：初中学校对心理健康教育课程的重视不够，课程设置不足，影响学生心理健康发展。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资源不均衡：不同地区的初中学校心理健康教育资源不均衡，部分学校缺乏必要的设施和资源。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初中学生心理健康状况分析</a:t>
            </a:r>
            <a:endParaRPr altLang="en-US" lang="zh-CN"/>
          </a:p>
        </p:txBody>
      </p:sp>
      <p:sp>
        <p:nvSpPr>
          <p:cNvPr id="1049114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初中生心理健康问题普遍存在，包括学习压力、人际关系、自我认知等方面。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心理健康教育在初中教育中处于重要地位，需要得到更多的关注和重视。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当前初中学生心理健康问题存在的原因主要包括家庭、学校、社会等多方面因素。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针对初中学生心理健康问题，需要采取多种措施进行干预和解决，包括心理咨询、心理治疗、家庭教育等。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初中教师对心理健康教育的认知与态度</a:t>
            </a:r>
            <a:endParaRPr altLang="en-US" lang="zh-CN"/>
          </a:p>
        </p:txBody>
      </p:sp>
      <p:sp>
        <p:nvSpPr>
          <p:cNvPr id="104917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初中教师对心理健康教育方法的了解与运用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初中教师对心理健康教育重要性的认识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初中教师对自身在心理健康教育中的角色定位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初中教师对心理健康教育相关政策的了解与执行情况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初中教育与心理健康教育融合的策略</a:t>
            </a:r>
            <a:endParaRPr altLang="en-US" dirty="0" lang="zh-CN"/>
          </a:p>
        </p:txBody>
      </p:sp>
      <p:sp>
        <p:nvSpPr>
          <p:cNvPr id="10492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课程设置与教学内容的融合</a:t>
            </a:r>
            <a:endParaRPr altLang="en-US" lang="zh-CN"/>
          </a:p>
        </p:txBody>
      </p:sp>
      <p:sp>
        <p:nvSpPr>
          <p:cNvPr id="1049250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建立心理健康教育资源库，提供教学支持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60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开展心理健康主题活动，丰富学生体验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结合学科特点，渗透心理健康教育内容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72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制定心理健康教育课程，纳入学校课程体系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教育方法的创新与实践</a:t>
            </a:r>
            <a:endParaRPr altLang="en-US" lang="zh-CN"/>
          </a:p>
        </p:txBody>
      </p:sp>
      <p:sp>
        <p:nvSpPr>
          <p:cNvPr id="104931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结合传统课堂与在线教育，提供多样化的学习方式。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引入心理健康课程，培养学生心理素质和应对能力。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开展心理健康活动，增强学生自我认知和情感交流。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建立家校合作机制，共同关注学生心理健康成长。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教师培训与专业发展</a:t>
            </a:r>
            <a:endParaRPr altLang="en-US" lang="zh-CN"/>
          </a:p>
        </p:txBody>
      </p:sp>
      <p:sp>
        <p:nvSpPr>
          <p:cNvPr id="1049370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培训目标：提高教师的心理健康教育意识和能力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培训内容：涵盖心理健康教育的基本理论、实践技巧和案例分析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培训方式：采用线上和线下相结合的方式，鼓励教师参与互动和讨论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专业发展：为教师提供持续的专业发展机会，包括参加学术会议、进修课程等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家校合作与社区资源的整合</a:t>
            </a:r>
            <a:endParaRPr altLang="en-US" lang="zh-CN"/>
          </a:p>
        </p:txBody>
      </p:sp>
      <p:sp>
        <p:nvSpPr>
          <p:cNvPr id="1049428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建立家校合作机制，共同关注学生心理健康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整合社区资源，为学生提供多样化的心理健康教育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定期开展心理健康活动，增强学生心理素质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建立心理健康档案，及时了解学生心理动态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初中教育与心理健康教育融合的实践案例</a:t>
            </a:r>
            <a:endParaRPr altLang="en-US" dirty="0" lang="zh-CN"/>
          </a:p>
        </p:txBody>
      </p:sp>
      <p:sp>
        <p:nvSpPr>
          <p:cNvPr id="10494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成功融合的学校经验分享</a:t>
            </a:r>
            <a:endParaRPr altLang="en-US" lang="zh-CN"/>
          </a:p>
        </p:txBody>
      </p:sp>
      <p:sp>
        <p:nvSpPr>
          <p:cNvPr id="10495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学校A：开展心理健康课程，结合学科知识，引导学生关注自身心理健康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学校C：将心理健康教育融入日常教学，通过课堂互动、小组讨论等形式培养学生心理素质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学校D：开展系列心理活动，如心理讲座、心理剧表演等，提高学生心理健康意识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学校B：建立心理辅导中心，配备专业心理教师，为学生提供个性化辅导服务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优秀教师的教育方法与心得</a:t>
            </a:r>
            <a:endParaRPr altLang="en-US" lang="zh-CN"/>
          </a:p>
        </p:txBody>
      </p:sp>
      <p:sp>
        <p:nvSpPr>
          <p:cNvPr id="10495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0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了解学生需求，关注学生心理健康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6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创新教学方式，融入心理健康教育元素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2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注重家校合作，共同促进孩子成长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4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8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关注自身成长，不断提高教育水平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学生心理健康成长的实际效果</a:t>
            </a:r>
            <a:endParaRPr altLang="en-US" lang="zh-CN"/>
          </a:p>
        </p:txBody>
      </p:sp>
      <p:sp>
        <p:nvSpPr>
          <p:cNvPr id="1049646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提升学生心理素质：通过融合教育，学生能够更好地应对学习和生活中的挑战，增强自信心和适应能力。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预防心理问题：及早进行心理健康教育，可以预防和减少学生出现焦虑、抑郁等心理问题。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促进全面发展：心理健康教育的融合有助于学生培养良好的人际关系、自我调节能力等多方面的素质。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提高教育质量：通过关注学生的心理健康，教师可以更好地理解学生需求，优化教学方法，提高教育效果。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家长参与心理健康教育的经验与启示</a:t>
            </a:r>
            <a:endParaRPr altLang="en-US" lang="zh-CN"/>
          </a:p>
        </p:txBody>
      </p:sp>
      <p:sp>
        <p:nvSpPr>
          <p:cNvPr id="1049688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0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2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4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6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家长参与心理健康教育的实践案例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家长参与心理健康教育的重要性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0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家长参与心理健康教育的启示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家长如何更好地参与孩子的心理健康教育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初中教育与心理健康教育融合的挑战与展望</a:t>
            </a:r>
            <a:endParaRPr altLang="en-US" dirty="0" lang="zh-CN"/>
          </a:p>
        </p:txBody>
      </p:sp>
      <p:sp>
        <p:nvSpPr>
          <p:cNvPr id="10497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当前融合面临的困难与挑战</a:t>
            </a:r>
            <a:endParaRPr altLang="en-US" lang="zh-CN"/>
          </a:p>
        </p:txBody>
      </p:sp>
      <p:sp>
        <p:nvSpPr>
          <p:cNvPr id="104976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缺乏专业教师：许多初中教师缺乏心理健康教育的专业知识和技能。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课程设置不足：初中学校普遍缺乏心理健康教育课程，导致学生无法接受系统的心理健康教育。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家庭教育缺失：许多家长对心理健康教育的重视不够，缺乏与孩子的沟通和交流。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社会环境压力：初中学生面临来自家庭、学校和社会的多重压力，容易产生心理问题。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未来发展的趋势与展望</a:t>
            </a:r>
            <a:endParaRPr altLang="en-US" lang="zh-CN"/>
          </a:p>
        </p:txBody>
      </p:sp>
      <p:sp>
        <p:nvSpPr>
          <p:cNvPr id="1049824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6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8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0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2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4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6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8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0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2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4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6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8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0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2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4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6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8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0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初中教育与心理健康教育将更加注重个体差异和多元化需求。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心理健康教育的专业化和认证制度将逐步完善，提高从业人员的专业水平。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未来的心理健康教育将更加注重实践性和应用性，强调问题解决和应对策略。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随着科技的发展，将会有更多的数字化工具和平台应用于心理健康教育。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政策建议与改进措施</a:t>
            </a:r>
            <a:endParaRPr altLang="en-US" lang="zh-CN"/>
          </a:p>
        </p:txBody>
      </p:sp>
      <p:sp>
        <p:nvSpPr>
          <p:cNvPr id="1049902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制定相关政策，明确初中教育与心理健康教育融合的目标和要求。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加强教师培训，提高教师的心理健康教育意识和能力。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完善课程设置，将心理健康教育纳入初中课程体系。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建立心理健康教育评价体系，对初中教育与心理健康教育融合的效果进行评估和反馈。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4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0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07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2023-12-31T13:30:44Z</dcterms:created>
  <dcterms:modified xsi:type="dcterms:W3CDTF">2023-12-31T13:30:44Z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39edd124c4ad44c89a0d684fb0647703_21</vt:lpwstr>
  </property>
</Properties>
</file>