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681" r:id="rId1"/>
    <p:sldMasterId id="2147502718" r:id="rId2"/>
  </p:sldMasterIdLst>
  <p:notesMasterIdLst>
    <p:notesMasterId r:id="rId3"/>
  </p:notesMasterIdLst>
  <p:sldIdLst>
    <p:sldId id="9333" r:id="rId4"/>
    <p:sldId id="9337" r:id="rId5"/>
    <p:sldId id="9342" r:id="rId6"/>
    <p:sldId id="9347" r:id="rId7"/>
    <p:sldId id="9354" r:id="rId9"/>
    <p:sldId id="9357" r:id="rId10"/>
    <p:sldId id="9360" r:id="rId11"/>
    <p:sldId id="9364" r:id="rId12"/>
    <p:sldId id="9371" r:id="rId14"/>
    <p:sldId id="9374" r:id="rId15"/>
    <p:sldId id="9377" r:id="rId16"/>
    <p:sldId id="9381" r:id="rId17"/>
    <p:sldId id="9388" r:id="rId19"/>
    <p:sldId id="9391" r:id="rId20"/>
    <p:sldId id="9394" r:id="rId21"/>
    <p:sldId id="9398" r:id="rId22"/>
    <p:sldId id="9405" r:id="rId24"/>
    <p:sldId id="9408" r:id="rId25"/>
    <p:sldId id="9411" r:id="rId26"/>
    <p:sldId id="9414" r:id="rId27"/>
    <p:sldId id="9418" r:id="rId28"/>
    <p:sldId id="9425" r:id="rId30"/>
    <p:sldId id="9428" r:id="rId31"/>
    <p:sldId id="9431" r:id="rId32"/>
    <p:sldId id="9435" r:id="rId33"/>
    <p:sldId id="9442" r:id="rId35"/>
    <p:sldId id="9445" r:id="rId36"/>
    <p:sldId id="9448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682" r:id="rId1"/>
    <p:sldLayoutId id="2147502683" r:id="rId2"/>
    <p:sldLayoutId id="2147502684" r:id="rId3"/>
    <p:sldLayoutId id="2147502685" r:id="rId4"/>
    <p:sldLayoutId id="2147502686" r:id="rId5"/>
    <p:sldLayoutId id="2147502687" r:id="rId6"/>
    <p:sldLayoutId id="2147502688" r:id="rId7"/>
    <p:sldLayoutId id="2147502689" r:id="rId8"/>
    <p:sldLayoutId id="2147502690" r:id="rId9"/>
    <p:sldLayoutId id="2147502691" r:id="rId10"/>
    <p:sldLayoutId id="214750269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719" r:id="rId1"/>
    <p:sldLayoutId id="2147502720" r:id="rId2"/>
    <p:sldLayoutId id="2147502721" r:id="rId3"/>
    <p:sldLayoutId id="2147502722" r:id="rId4"/>
    <p:sldLayoutId id="2147502723" r:id="rId5"/>
    <p:sldLayoutId id="2147502724" r:id="rId6"/>
    <p:sldLayoutId id="2147502725" r:id="rId7"/>
    <p:sldLayoutId id="2147502726" r:id="rId8"/>
    <p:sldLayoutId id="2147502727" r:id="rId9"/>
    <p:sldLayoutId id="2147502728" r:id="rId10"/>
    <p:sldLayoutId id="214750272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tags" Target="../tags/tag305.xml"/><Relationship Id="rId18" Type="http://schemas.openxmlformats.org/officeDocument/2006/relationships/tags" Target="../tags/tag306.xml"/><Relationship Id="rId1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tags" Target="../tags/tag323.xml"/><Relationship Id="rId18" Type="http://schemas.openxmlformats.org/officeDocument/2006/relationships/tags" Target="../tags/tag324.xml"/><Relationship Id="rId19" Type="http://schemas.openxmlformats.org/officeDocument/2006/relationships/tags" Target="../tags/tag325.xml"/><Relationship Id="rId20" Type="http://schemas.openxmlformats.org/officeDocument/2006/relationships/tags" Target="../tags/tag326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tags" Target="../tags/tag339.xml"/><Relationship Id="rId14" Type="http://schemas.openxmlformats.org/officeDocument/2006/relationships/tags" Target="../tags/tag340.xml"/><Relationship Id="rId15" Type="http://schemas.openxmlformats.org/officeDocument/2006/relationships/tags" Target="../tags/tag341.xml"/><Relationship Id="rId16" Type="http://schemas.openxmlformats.org/officeDocument/2006/relationships/tags" Target="../tags/tag342.xml"/><Relationship Id="rId17" Type="http://schemas.openxmlformats.org/officeDocument/2006/relationships/tags" Target="../tags/tag343.xml"/><Relationship Id="rId18" Type="http://schemas.openxmlformats.org/officeDocument/2006/relationships/tags" Target="../tags/tag344.xml"/><Relationship Id="rId19" Type="http://schemas.openxmlformats.org/officeDocument/2006/relationships/tags" Target="../tags/tag345.xml"/><Relationship Id="rId20" Type="http://schemas.openxmlformats.org/officeDocument/2006/relationships/tags" Target="../tags/tag346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tags" Target="../tags/tag374.xml"/><Relationship Id="rId14" Type="http://schemas.openxmlformats.org/officeDocument/2006/relationships/tags" Target="../tags/tag375.xml"/><Relationship Id="rId15" Type="http://schemas.openxmlformats.org/officeDocument/2006/relationships/tags" Target="../tags/tag376.xml"/><Relationship Id="rId16" Type="http://schemas.openxmlformats.org/officeDocument/2006/relationships/tags" Target="../tags/tag377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企业管理与高绩效作用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企业管理的重要性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高绩效的作用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企业管理与高绩效的关联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如何实现企业管理与高绩效的结合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案例分析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企业管理的重要性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提升组织效率</a:t>
            </a:r>
            <a:endParaRPr altLang="en-US" lang="zh-CN"/>
          </a:p>
        </p:txBody>
      </p:sp>
      <p:sp>
        <p:nvSpPr>
          <p:cNvPr id="104899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优化资源配置，提高资源利用效率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降低沟通成本，增强团队协作能力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提升员工工作积极性和创造力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增强企业竞争力和可持续发展能力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促进员工发展</a:t>
            </a:r>
            <a:endParaRPr altLang="en-US" lang="zh-CN"/>
          </a:p>
        </p:txBody>
      </p:sp>
      <p:sp>
        <p:nvSpPr>
          <p:cNvPr id="104905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培养员工团队合作精神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增强员工归属感和忠诚度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提升员工技能和能力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7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激发员工积极性和创造力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增强企业竞争力</a:t>
            </a:r>
            <a:endParaRPr altLang="en-US" lang="zh-CN"/>
          </a:p>
        </p:txBody>
      </p:sp>
      <p:sp>
        <p:nvSpPr>
          <p:cNvPr id="104911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提升产品质量：通过有效的企业管理，可以确保产品质量稳定，提高客户满意度，从而增强企业竞争力。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降低成本：企业管理有助于优化生产流程，减少浪费，降低成本，提高企业的盈利能力。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创新发展：企业管理鼓励创新思维，推动企业不断研发新产品、新技术和新服务，保持竞争优势。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人才管理：企业管理重视人才培养和激励，激发员工的积极性和创造力，提高企业整体绩效。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高绩效的作用</a:t>
            </a:r>
            <a:endParaRPr altLang="en-US" dirty="0" lang="zh-CN"/>
          </a:p>
        </p:txBody>
      </p:sp>
      <p:sp>
        <p:nvSpPr>
          <p:cNvPr id="10491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提高员工满意度</a:t>
            </a:r>
            <a:endParaRPr altLang="en-US" lang="zh-CN"/>
          </a:p>
        </p:txBody>
      </p:sp>
      <p:sp>
        <p:nvSpPr>
          <p:cNvPr id="10492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激发员工工作积极性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增强员工归属感和忠诚度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提高员工工作效率和质量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提升企业业绩</a:t>
            </a:r>
            <a:endParaRPr altLang="en-US" lang="zh-CN"/>
          </a:p>
        </p:txBody>
      </p:sp>
      <p:sp>
        <p:nvSpPr>
          <p:cNvPr id="104928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提升员工工作效率：高绩效管理能够提高员工的工作积极性和效率，减少无效工作和浪费。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促进企业创新：高绩效管理能够激发员工的创造力和创新精神，推动企业不断推出新的产品和服务。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增强企业竞争力：高绩效管理能够使企业在激烈的市场竞争中脱颖而出，获得更多的市场份额和利润。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提升企业形象：高绩效管理能够提升企业的形象和声誉，增强消费者对企业的信任和认可。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增强企业凝聚力</a:t>
            </a:r>
            <a:endParaRPr altLang="en-US" lang="zh-CN"/>
          </a:p>
        </p:txBody>
      </p:sp>
      <p:sp>
        <p:nvSpPr>
          <p:cNvPr id="104934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4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4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员工归属感：高绩效能够让员工感到自己是企业的一份子，增强归属感。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5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团队协作：高绩效能够促进团队协作，提高员工之间的合作和沟通效率。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员工激励：高绩效能够激励员工更加努力地工作，提高工作积极性和满意度。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降低员工流失率：高绩效能够让员工感到自己的工作得到了认可和重视，从而降低员工流失率。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企业管理与高绩效的关联</a:t>
            </a:r>
            <a:endParaRPr altLang="en-US" dirty="0" lang="zh-CN"/>
          </a:p>
        </p:txBody>
      </p:sp>
      <p:sp>
        <p:nvSpPr>
          <p:cNvPr id="10494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企业管理对高绩效的影响</a:t>
            </a:r>
            <a:endParaRPr altLang="en-US" lang="zh-CN"/>
          </a:p>
        </p:txBody>
      </p:sp>
      <p:sp>
        <p:nvSpPr>
          <p:cNvPr id="1049474" name="梯形 7"/>
          <p:cNvSpPr/>
          <p:nvPr>
            <p:custDataLst>
              <p:tags r:id="rId1"/>
            </p:custDataLst>
          </p:nvPr>
        </p:nvSpPr>
        <p:spPr>
          <a:xfrm flipV="1">
            <a:off x="838200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476" name="任意多边形: 形状 9"/>
          <p:cNvSpPr/>
          <p:nvPr>
            <p:custDataLst>
              <p:tags r:id="rId2"/>
            </p:custDataLst>
          </p:nvPr>
        </p:nvSpPr>
        <p:spPr>
          <a:xfrm>
            <a:off x="916166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478" name="矩形: 圆顶角 10"/>
          <p:cNvSpPr/>
          <p:nvPr>
            <p:custDataLst>
              <p:tags r:id="rId3"/>
            </p:custDataLst>
          </p:nvPr>
        </p:nvSpPr>
        <p:spPr>
          <a:xfrm flipH="1">
            <a:off x="838200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480" name="正文"/>
          <p:cNvSpPr txBox="1"/>
          <p:nvPr>
            <p:custDataLst>
              <p:tags r:id="rId4"/>
            </p:custDataLst>
          </p:nvPr>
        </p:nvSpPr>
        <p:spPr>
          <a:xfrm>
            <a:off x="96123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明确目标与计划：企业管理通过设定明确的目标和计划，为团队指明方向，提高工作效率，从而对高绩效产生积极影响。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82" name="梯形 40"/>
          <p:cNvSpPr/>
          <p:nvPr>
            <p:custDataLst>
              <p:tags r:id="rId5"/>
            </p:custDataLst>
          </p:nvPr>
        </p:nvSpPr>
        <p:spPr>
          <a:xfrm flipV="1">
            <a:off x="354567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484" name="任意多边形: 形状 41"/>
          <p:cNvSpPr/>
          <p:nvPr>
            <p:custDataLst>
              <p:tags r:id="rId6"/>
            </p:custDataLst>
          </p:nvPr>
        </p:nvSpPr>
        <p:spPr>
          <a:xfrm>
            <a:off x="3623640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486" name="矩形: 圆顶角 42"/>
          <p:cNvSpPr/>
          <p:nvPr>
            <p:custDataLst>
              <p:tags r:id="rId7"/>
            </p:custDataLst>
          </p:nvPr>
        </p:nvSpPr>
        <p:spPr>
          <a:xfrm flipH="1">
            <a:off x="354567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488" name="正文"/>
          <p:cNvSpPr txBox="1"/>
          <p:nvPr>
            <p:custDataLst>
              <p:tags r:id="rId8"/>
            </p:custDataLst>
          </p:nvPr>
        </p:nvSpPr>
        <p:spPr>
          <a:xfrm>
            <a:off x="366871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有效沟通与协作：企业管理注重内部沟通与协作，通过建立良好的沟通机制和团队协作文化，提高员工之间的合作效率，进而提升整体绩效。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90" name="梯形 46"/>
          <p:cNvSpPr/>
          <p:nvPr>
            <p:custDataLst>
              <p:tags r:id="rId9"/>
            </p:custDataLst>
          </p:nvPr>
        </p:nvSpPr>
        <p:spPr>
          <a:xfrm flipV="1">
            <a:off x="6253149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492" name="任意多边形: 形状 47"/>
          <p:cNvSpPr/>
          <p:nvPr>
            <p:custDataLst>
              <p:tags r:id="rId10"/>
            </p:custDataLst>
          </p:nvPr>
        </p:nvSpPr>
        <p:spPr>
          <a:xfrm>
            <a:off x="6331115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494" name="矩形: 圆顶角 48"/>
          <p:cNvSpPr/>
          <p:nvPr>
            <p:custDataLst>
              <p:tags r:id="rId11"/>
            </p:custDataLst>
          </p:nvPr>
        </p:nvSpPr>
        <p:spPr>
          <a:xfrm flipH="1">
            <a:off x="6253149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496" name="正文"/>
          <p:cNvSpPr txBox="1"/>
          <p:nvPr>
            <p:custDataLst>
              <p:tags r:id="rId12"/>
            </p:custDataLst>
          </p:nvPr>
        </p:nvSpPr>
        <p:spPr>
          <a:xfrm>
            <a:off x="637618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2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激励机制与培训：企业管理通过制定合理的激励机制和提供培训机会，激发员工的工作积极性和创造力，提高员工的专业素养和综合能力，从而推动高绩效的实现。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98" name="梯形 52"/>
          <p:cNvSpPr/>
          <p:nvPr>
            <p:custDataLst>
              <p:tags r:id="rId13"/>
            </p:custDataLst>
          </p:nvPr>
        </p:nvSpPr>
        <p:spPr>
          <a:xfrm flipV="1">
            <a:off x="896001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500" name="任意多边形: 形状 53"/>
          <p:cNvSpPr/>
          <p:nvPr>
            <p:custDataLst>
              <p:tags r:id="rId14"/>
            </p:custDataLst>
          </p:nvPr>
        </p:nvSpPr>
        <p:spPr>
          <a:xfrm>
            <a:off x="9038589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502" name="矩形: 圆顶角 54"/>
          <p:cNvSpPr/>
          <p:nvPr>
            <p:custDataLst>
              <p:tags r:id="rId15"/>
            </p:custDataLst>
          </p:nvPr>
        </p:nvSpPr>
        <p:spPr>
          <a:xfrm flipH="1">
            <a:off x="896001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504" name="正文"/>
          <p:cNvSpPr txBox="1"/>
          <p:nvPr>
            <p:custDataLst>
              <p:tags r:id="rId16"/>
            </p:custDataLst>
          </p:nvPr>
        </p:nvSpPr>
        <p:spPr>
          <a:xfrm>
            <a:off x="908305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高效管理与决策：企业管理采用科学的管理方法和决策机制，提高管理效率和决策质量，减少资源浪费和无效劳动，为高绩效提供有力保障。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高绩效对企业管理的反作用</a:t>
            </a:r>
            <a:endParaRPr altLang="en-US" lang="zh-CN"/>
          </a:p>
        </p:txBody>
      </p:sp>
      <p:sp>
        <p:nvSpPr>
          <p:cNvPr id="104954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提升企业竞争力：高绩效能够让企业在激烈的市场竞争中脱颖而出，提高企业的知名度和美誉度，从而增强企业的竞争力。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55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推动企业持续发展：高绩效能够让企业不断地提高自身的生产效率和管理水平，从而不断地推动企业的发展和创新。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56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提升员工士气：高绩效能够激励员工，提高员工的工作积极性和满意度，从而增强企业的凝聚力和向心力。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56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9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促进企业战略目标的实现：高绩效能够让员工更加明确企业的战略目标，从而更加积极地参与到实现这些目标的过程中，推动企业战略目标的实现。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实现企业管理与高绩效的良性循环</a:t>
            </a:r>
            <a:endParaRPr altLang="en-US" lang="zh-CN"/>
          </a:p>
        </p:txBody>
      </p:sp>
      <p:sp>
        <p:nvSpPr>
          <p:cNvPr id="10495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良性循环的体现：企业管理的有效实施可以提高员工的工作效率和质量，进而提高企业的绩效；而高绩效的实现则可以激发员工的积极性和创造力，促进企业管理的进一步优化。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企业管理与高绩效的关联：企业管理是企业实现高绩效的重要手段，而高绩效则是企业管理的重要目标。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实现良性循环的关键：建立科学的管理制度、完善激励机制、加强团队建设、提高员工素质等。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实现良性循环的途径：通过不断改进管理方法、加强员工培训、优化组织结构等方式，不断提高企业的管理水平和员工素质，从而实现企业管理与高绩效的良性循环。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如何实现企业管理与高绩效的结合</a:t>
            </a:r>
            <a:endParaRPr altLang="en-US" dirty="0" lang="zh-CN"/>
          </a:p>
        </p:txBody>
      </p:sp>
      <p:sp>
        <p:nvSpPr>
          <p:cNvPr id="10496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制定科学合理的管理制度</a:t>
            </a:r>
            <a:endParaRPr altLang="en-US" lang="zh-CN"/>
          </a:p>
        </p:txBody>
      </p:sp>
      <p:sp>
        <p:nvSpPr>
          <p:cNvPr id="1049736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明确企业目标与战略规划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742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4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建立完善的管理体系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748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0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制定合理的激励机制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754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8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加强员工培训与团队建设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营造积极向上的工作氛围</a:t>
            </a:r>
            <a:endParaRPr altLang="en-US" lang="zh-CN"/>
          </a:p>
        </p:txBody>
      </p:sp>
      <p:sp>
        <p:nvSpPr>
          <p:cNvPr id="104979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激励员工创新和进取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建立明确的愿景和目标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鼓励团队合作和沟通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营造公正、公平、尊重的工作环境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激发员工的创造力和积极性</a:t>
            </a:r>
            <a:endParaRPr altLang="en-US" lang="zh-CN"/>
          </a:p>
        </p:txBody>
      </p:sp>
      <p:sp>
        <p:nvSpPr>
          <p:cNvPr id="10498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建立激励机制：通过奖励、晋升等方式激发员工的创造力和积极性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提供培训和发展机会：帮助员工提升技能和知识，增强自信心和归属感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营造良好的工作环境：营造积极向上、和谐的工作氛围，让员工更加投入工作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建立良好的沟通机制：及时了解员工的需求和意见，促进员工之间的交流与合作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持续改进和优化企业管理模式</a:t>
            </a:r>
            <a:endParaRPr altLang="en-US" lang="zh-CN"/>
          </a:p>
        </p:txBody>
      </p:sp>
      <p:sp>
        <p:nvSpPr>
          <p:cNvPr id="104991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建立持续改进的企业文化：鼓励员工提出改进意见，建立奖励机制，激发员工的创新精神。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优化组织结构：减少管理层级，提高决策效率，使企业更加灵活和高效。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引入先进的管理理念和方法：学习并应用国内外先进的管理理念和方法，提高企业管理水平。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加强员工培训和人才储备：通过培训提高员工的技能和素质，为企业发展提供人才保障。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案例分析</a:t>
            </a:r>
            <a:endParaRPr altLang="en-US" dirty="0" lang="zh-CN"/>
          </a:p>
        </p:txBody>
      </p:sp>
      <p:sp>
        <p:nvSpPr>
          <p:cNvPr id="10499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成功企业的管理经验分享</a:t>
            </a:r>
            <a:endParaRPr altLang="en-US" lang="zh-CN"/>
          </a:p>
        </p:txBody>
      </p:sp>
      <p:sp>
        <p:nvSpPr>
          <p:cNvPr id="10500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073847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案例介绍：企业名称、行业背景、发展历程等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42"/>
          <p:cNvSpPr/>
          <p:nvPr>
            <p:custDataLst>
              <p:tags r:id="rId3"/>
            </p:custDataLst>
          </p:nvPr>
        </p:nvSpPr>
        <p:spPr>
          <a:xfrm>
            <a:off x="874829" y="2853136"/>
            <a:ext cx="1540948" cy="109123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任意多边形 18"/>
          <p:cNvSpPr/>
          <p:nvPr>
            <p:custDataLst>
              <p:tags r:id="rId4"/>
            </p:custDataLst>
          </p:nvPr>
        </p:nvSpPr>
        <p:spPr>
          <a:xfrm rot="5400000">
            <a:off x="2855242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618374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管理理念：企业价值观、使命愿景、战略规划等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43"/>
          <p:cNvSpPr/>
          <p:nvPr>
            <p:custDataLst>
              <p:tags r:id="rId6"/>
            </p:custDataLst>
          </p:nvPr>
        </p:nvSpPr>
        <p:spPr>
          <a:xfrm>
            <a:off x="2655003" y="2853136"/>
            <a:ext cx="1540948" cy="109123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634805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98547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组织架构：部门设置、岗位职责、人员配置等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44"/>
          <p:cNvSpPr/>
          <p:nvPr>
            <p:custDataLst>
              <p:tags r:id="rId9"/>
            </p:custDataLst>
          </p:nvPr>
        </p:nvSpPr>
        <p:spPr>
          <a:xfrm>
            <a:off x="4435176" y="2853136"/>
            <a:ext cx="1540948" cy="109123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14978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8721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激励机制：薪酬福利、晋升通道、员工培训等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45"/>
          <p:cNvSpPr/>
          <p:nvPr>
            <p:custDataLst>
              <p:tags r:id="rId12"/>
            </p:custDataLst>
          </p:nvPr>
        </p:nvSpPr>
        <p:spPr>
          <a:xfrm>
            <a:off x="6215960" y="2853136"/>
            <a:ext cx="1540948" cy="109123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196983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7959505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企业文化：团队建设、员工关怀、社会责任等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46"/>
          <p:cNvSpPr/>
          <p:nvPr>
            <p:custDataLst>
              <p:tags r:id="rId15"/>
            </p:custDataLst>
          </p:nvPr>
        </p:nvSpPr>
        <p:spPr>
          <a:xfrm>
            <a:off x="7996134" y="2853136"/>
            <a:ext cx="1540948" cy="109123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9975936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739678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创新发展：产品创新、技术创新、市场创新等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47"/>
          <p:cNvSpPr/>
          <p:nvPr>
            <p:custDataLst>
              <p:tags r:id="rId18"/>
            </p:custDataLst>
          </p:nvPr>
        </p:nvSpPr>
        <p:spPr>
          <a:xfrm>
            <a:off x="9776918" y="2853136"/>
            <a:ext cx="1540948" cy="109123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高绩效企业的案例分析</a:t>
            </a:r>
            <a:endParaRPr altLang="en-US" lang="zh-CN"/>
          </a:p>
        </p:txBody>
      </p:sp>
      <p:sp>
        <p:nvSpPr>
          <p:cNvPr id="10501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华为：通过技术创新和高效管理，实现高绩效的企业发展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腾讯：通过社交网络和游戏业务的拓展，实现高绩效的企业运营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京东：通过自营式电商和物流网络的优化，实现高绩效的企业服务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阿里巴巴：通过电子商务平台的创新和发展，实现高绩效的企业增长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失败企业的教训总结</a:t>
            </a:r>
            <a:endParaRPr altLang="en-US" lang="zh-CN"/>
          </a:p>
        </p:txBody>
      </p:sp>
      <p:sp>
        <p:nvSpPr>
          <p:cNvPr id="10501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缺乏明确的目标和愿景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缺乏创新和适应性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缺乏有效的领导和管理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缺乏有效的沟通和协作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结论与展望</a:t>
            </a:r>
            <a:endParaRPr altLang="en-US" dirty="0" lang="zh-CN"/>
          </a:p>
        </p:txBody>
      </p:sp>
      <p:sp>
        <p:nvSpPr>
          <p:cNvPr id="10502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总结企业管理与高绩效的作用及关联</a:t>
            </a:r>
            <a:endParaRPr altLang="en-US" lang="zh-CN"/>
          </a:p>
        </p:txBody>
      </p:sp>
      <p:sp>
        <p:nvSpPr>
          <p:cNvPr id="105033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企业管理与高绩效的关联：企业管理对高绩效的推动作用，以及高绩效对企业管理的反哺作用。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企业管理对高绩效的作用：通过有效的管理策略、组织结构、激励机制等手段，提高企业绩效。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高绩效对企业管理的反哺作用：高绩效能够为企业带来更好的经济效益和社会声誉，从而推动企业管理的持续改进和创新。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未来展望：随着市场竞争的加剧和企业管理的不断升级，企业管理与高绩效的关联将更加紧密，需要不断探索和创新管理模式，以实现更高的绩效和更好的发展。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展望未来企业管理的发展趋势和高绩效的重要性</a:t>
            </a:r>
            <a:endParaRPr altLang="en-US" lang="zh-CN"/>
          </a:p>
        </p:txBody>
      </p:sp>
      <p:sp>
        <p:nvSpPr>
          <p:cNvPr id="10503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未来企业管理需要关注的问题：数据驱动决策、人才管理、组织变革、社会责任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未来企业管理的发展趋势：数字化、智能化、平台化、生态化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高绩效的重要性：提升企业竞争力、促进可持续发展、增强员工满意度和归属感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高绩效管理的关键要素：明确目标、制定计划、有效沟通、激励员工、持续改进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6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46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6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4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82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2023-12-20T01:51:20Z</dcterms:created>
  <dcterms:modified xsi:type="dcterms:W3CDTF">2023-12-20T01:51:20Z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e735abb12f8d4ae1b7f5097a8ea2c649_21</vt:lpwstr>
  </property>
</Properties>
</file>