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058" r:id="rId1"/>
    <p:sldMasterId id="2147494095" r:id="rId2"/>
  </p:sldMasterIdLst>
  <p:notesMasterIdLst>
    <p:notesMasterId r:id="rId3"/>
  </p:notesMasterIdLst>
  <p:sldIdLst>
    <p:sldId id="5072" r:id="rId4"/>
    <p:sldId id="5077" r:id="rId5"/>
    <p:sldId id="5082" r:id="rId6"/>
    <p:sldId id="5086" r:id="rId7"/>
    <p:sldId id="5089" r:id="rId8"/>
    <p:sldId id="5092" r:id="rId9"/>
    <p:sldId id="5096" r:id="rId10"/>
    <p:sldId id="5100" r:id="rId11"/>
    <p:sldId id="5103" r:id="rId12"/>
    <p:sldId id="5106" r:id="rId13"/>
    <p:sldId id="5109" r:id="rId14"/>
    <p:sldId id="5113" r:id="rId15"/>
    <p:sldId id="5117" r:id="rId16"/>
    <p:sldId id="5120" r:id="rId17"/>
    <p:sldId id="5123" r:id="rId18"/>
    <p:sldId id="5127" r:id="rId19"/>
    <p:sldId id="5131" r:id="rId20"/>
    <p:sldId id="5134" r:id="rId21"/>
    <p:sldId id="5137" r:id="rId22"/>
    <p:sldId id="5140" r:id="rId23"/>
    <p:sldId id="5144" r:id="rId24"/>
    <p:sldId id="5148" r:id="rId25"/>
    <p:sldId id="5151" r:id="rId26"/>
    <p:sldId id="5154" r:id="rId27"/>
    <p:sldId id="5158" r:id="rId28"/>
    <p:sldId id="5162" r:id="rId29"/>
    <p:sldId id="5165" r:id="rId30"/>
    <p:sldId id="5168" r:id="rId31"/>
    <p:sldId id="5172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059" r:id="rId1"/>
    <p:sldLayoutId id="2147494060" r:id="rId2"/>
    <p:sldLayoutId id="2147494061" r:id="rId3"/>
    <p:sldLayoutId id="2147494062" r:id="rId4"/>
    <p:sldLayoutId id="2147494063" r:id="rId5"/>
    <p:sldLayoutId id="2147494064" r:id="rId6"/>
    <p:sldLayoutId id="2147494065" r:id="rId7"/>
    <p:sldLayoutId id="2147494066" r:id="rId8"/>
    <p:sldLayoutId id="2147494067" r:id="rId9"/>
    <p:sldLayoutId id="2147494068" r:id="rId10"/>
    <p:sldLayoutId id="214749406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096" r:id="rId1"/>
    <p:sldLayoutId id="2147494097" r:id="rId2"/>
    <p:sldLayoutId id="2147494098" r:id="rId3"/>
    <p:sldLayoutId id="2147494099" r:id="rId4"/>
    <p:sldLayoutId id="2147494100" r:id="rId5"/>
    <p:sldLayoutId id="2147494101" r:id="rId6"/>
    <p:sldLayoutId id="2147494102" r:id="rId7"/>
    <p:sldLayoutId id="2147494103" r:id="rId8"/>
    <p:sldLayoutId id="2147494104" r:id="rId9"/>
    <p:sldLayoutId id="2147494105" r:id="rId10"/>
    <p:sldLayoutId id="214749410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tags" Target="../tags/tag147.xml"/><Relationship Id="rId16" Type="http://schemas.openxmlformats.org/officeDocument/2006/relationships/tags" Target="../tags/tag148.xml"/><Relationship Id="rId17" Type="http://schemas.openxmlformats.org/officeDocument/2006/relationships/tags" Target="../tags/tag149.xml"/><Relationship Id="rId18" Type="http://schemas.openxmlformats.org/officeDocument/2006/relationships/tags" Target="../tags/tag150.xml"/><Relationship Id="rId19" Type="http://schemas.openxmlformats.org/officeDocument/2006/relationships/tags" Target="../tags/tag151.xml"/><Relationship Id="rId20" Type="http://schemas.openxmlformats.org/officeDocument/2006/relationships/tags" Target="../tags/tag152.xml"/><Relationship Id="rId21" Type="http://schemas.openxmlformats.org/officeDocument/2006/relationships/tags" Target="../tags/tag153.xml"/><Relationship Id="rId22" Type="http://schemas.openxmlformats.org/officeDocument/2006/relationships/tags" Target="../tags/tag154.xml"/><Relationship Id="rId23" Type="http://schemas.openxmlformats.org/officeDocument/2006/relationships/tags" Target="../tags/tag155.xml"/><Relationship Id="rId24" Type="http://schemas.openxmlformats.org/officeDocument/2006/relationships/tags" Target="../tags/tag156.xml"/><Relationship Id="rId25" Type="http://schemas.openxmlformats.org/officeDocument/2006/relationships/tags" Target="../tags/tag157.xml"/><Relationship Id="rId26" Type="http://schemas.openxmlformats.org/officeDocument/2006/relationships/tags" Target="../tags/tag158.xml"/><Relationship Id="rId27" Type="http://schemas.openxmlformats.org/officeDocument/2006/relationships/tags" Target="../tags/tag159.xml"/><Relationship Id="rId28" Type="http://schemas.openxmlformats.org/officeDocument/2006/relationships/tags" Target="../tags/tag160.xml"/><Relationship Id="rId29" Type="http://schemas.openxmlformats.org/officeDocument/2006/relationships/tags" Target="../tags/tag161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tags" Target="../tags/tag232.xml"/><Relationship Id="rId18" Type="http://schemas.openxmlformats.org/officeDocument/2006/relationships/tags" Target="../tags/tag233.xml"/><Relationship Id="rId19" Type="http://schemas.openxmlformats.org/officeDocument/2006/relationships/tags" Target="../tags/tag234.xml"/><Relationship Id="rId20" Type="http://schemas.openxmlformats.org/officeDocument/2006/relationships/tags" Target="../tags/tag235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tags" Target="../tags/tag365.xml"/><Relationship Id="rId14" Type="http://schemas.openxmlformats.org/officeDocument/2006/relationships/tags" Target="../tags/tag366.xml"/><Relationship Id="rId15" Type="http://schemas.openxmlformats.org/officeDocument/2006/relationships/tags" Target="../tags/tag367.xml"/><Relationship Id="rId16" Type="http://schemas.openxmlformats.org/officeDocument/2006/relationships/tags" Target="../tags/tag368.xml"/><Relationship Id="rId17" Type="http://schemas.openxmlformats.org/officeDocument/2006/relationships/tags" Target="../tags/tag369.xml"/><Relationship Id="rId18" Type="http://schemas.openxmlformats.org/officeDocument/2006/relationships/tags" Target="../tags/tag370.xml"/><Relationship Id="rId19" Type="http://schemas.openxmlformats.org/officeDocument/2006/relationships/tags" Target="../tags/tag371.xml"/><Relationship Id="rId20" Type="http://schemas.openxmlformats.org/officeDocument/2006/relationships/tags" Target="../tags/tag372.xml"/><Relationship Id="rId21" Type="http://schemas.openxmlformats.org/officeDocument/2006/relationships/tags" Target="../tags/tag373.xml"/><Relationship Id="rId22" Type="http://schemas.openxmlformats.org/officeDocument/2006/relationships/tags" Target="../tags/tag374.xml"/><Relationship Id="rId23" Type="http://schemas.openxmlformats.org/officeDocument/2006/relationships/tags" Target="../tags/tag375.xml"/><Relationship Id="rId24" Type="http://schemas.openxmlformats.org/officeDocument/2006/relationships/tags" Target="../tags/tag376.xml"/><Relationship Id="rId25" Type="http://schemas.openxmlformats.org/officeDocument/2006/relationships/tags" Target="../tags/tag377.xml"/><Relationship Id="rId26" Type="http://schemas.openxmlformats.org/officeDocument/2006/relationships/tags" Target="../tags/tag378.xml"/><Relationship Id="rId27" Type="http://schemas.openxmlformats.org/officeDocument/2006/relationships/tags" Target="../tags/tag379.xml"/><Relationship Id="rId28" Type="http://schemas.openxmlformats.org/officeDocument/2006/relationships/tags" Target="../tags/tag380.xml"/><Relationship Id="rId29" Type="http://schemas.openxmlformats.org/officeDocument/2006/relationships/tags" Target="../tags/tag381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tags" Target="../tags/tag394.xml"/><Relationship Id="rId14" Type="http://schemas.openxmlformats.org/officeDocument/2006/relationships/tags" Target="../tags/tag395.xml"/><Relationship Id="rId15" Type="http://schemas.openxmlformats.org/officeDocument/2006/relationships/tags" Target="../tags/tag396.xml"/><Relationship Id="rId16" Type="http://schemas.openxmlformats.org/officeDocument/2006/relationships/tags" Target="../tags/tag397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2024年服装与时尚产业发展趋势规划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服装与时尚产业概述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2024年服装与时尚产业发展趋势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服装与时尚产业面临的挑战与机遇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服装与时尚产业未来发展方向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服装与时尚产业政策支持与建议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服装与时尚产业未来发展前景展望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服装与时尚产业概述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产业定义与分类</a:t>
            </a:r>
            <a:endParaRPr altLang="en-US" lang="zh-CN"/>
          </a:p>
        </p:txBody>
      </p:sp>
      <p:sp>
        <p:nvSpPr>
          <p:cNvPr id="1048894" name="矩形 5"/>
          <p:cNvSpPr/>
          <p:nvPr>
            <p:custDataLst>
              <p:tags r:id="rId1"/>
            </p:custDataLst>
          </p:nvPr>
        </p:nvSpPr>
        <p:spPr>
          <a:xfrm>
            <a:off x="1056424" y="1462000"/>
            <a:ext cx="4713931" cy="47677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6" name="矩形 10"/>
          <p:cNvSpPr/>
          <p:nvPr>
            <p:custDataLst>
              <p:tags r:id="rId2"/>
            </p:custDataLst>
          </p:nvPr>
        </p:nvSpPr>
        <p:spPr>
          <a:xfrm>
            <a:off x="1701365" y="1452880"/>
            <a:ext cx="967880" cy="50186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8" name="TextBox 2"/>
          <p:cNvSpPr txBox="1"/>
          <p:nvPr>
            <p:custDataLst>
              <p:tags r:id="rId3"/>
            </p:custDataLst>
          </p:nvPr>
        </p:nvSpPr>
        <p:spPr>
          <a:xfrm>
            <a:off x="1338504" y="2772728"/>
            <a:ext cx="4149932" cy="2517682"/>
          </a:xfrm>
          <a:prstGeom prst="rect"/>
          <a:noFill/>
        </p:spPr>
        <p:txBody>
          <a:bodyPr rtlCol="0" wrap="square">
            <a:normAutofit fontScale="10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产业定义：服装与时尚产业是指以服装和时尚产品设计、生产、销售以及相关服务为主要内容的产业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00" name="矩形 6"/>
          <p:cNvSpPr/>
          <p:nvPr>
            <p:custDataLst>
              <p:tags r:id="rId4"/>
            </p:custDataLst>
          </p:nvPr>
        </p:nvSpPr>
        <p:spPr>
          <a:xfrm>
            <a:off x="6415295" y="1462000"/>
            <a:ext cx="4713931" cy="47677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2" name="矩形 11"/>
          <p:cNvSpPr/>
          <p:nvPr>
            <p:custDataLst>
              <p:tags r:id="rId5"/>
            </p:custDataLst>
          </p:nvPr>
        </p:nvSpPr>
        <p:spPr>
          <a:xfrm>
            <a:off x="7096718" y="1452880"/>
            <a:ext cx="967880" cy="50186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TextBox 2"/>
          <p:cNvSpPr txBox="1"/>
          <p:nvPr>
            <p:custDataLst>
              <p:tags r:id="rId6"/>
            </p:custDataLst>
          </p:nvPr>
        </p:nvSpPr>
        <p:spPr>
          <a:xfrm>
            <a:off x="6697376" y="2772728"/>
            <a:ext cx="4149932" cy="2517682"/>
          </a:xfrm>
          <a:prstGeom prst="rect"/>
          <a:noFill/>
        </p:spPr>
        <p:txBody>
          <a:bodyPr rtlCol="0" wrap="square">
            <a:normAutofit fontScale="10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产业分类：服装与时尚产业包括时装、休闲装、运动装、童装等子类别，以及服装配饰、鞋帽、箱包等相关产业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产业现状与规模</a:t>
            </a:r>
            <a:endParaRPr altLang="en-US" lang="zh-CN"/>
          </a:p>
        </p:txBody>
      </p:sp>
      <p:sp>
        <p:nvSpPr>
          <p:cNvPr id="104894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产业中各细分领域的占比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服装与时尚产业总规模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产业年增长率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产业中主要企业排名及市场份额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产业链结构</a:t>
            </a:r>
            <a:endParaRPr altLang="en-US" lang="zh-CN"/>
          </a:p>
        </p:txBody>
      </p:sp>
      <p:sp>
        <p:nvSpPr>
          <p:cNvPr id="1049006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08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0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2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4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6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1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0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4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6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8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2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产业链上游：原材料供应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产业链附加值：品牌建设与设计创新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产业链下游：销售与分销渠道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产业链中游：服装制造与加工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2024年服装与时尚产业发展趋势</a:t>
            </a:r>
            <a:endParaRPr altLang="en-US" lang="zh-CN"/>
          </a:p>
        </p:txBody>
      </p:sp>
      <p:sp>
        <p:nvSpPr>
          <p:cNvPr id="104908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时尚潮流趋势</a:t>
            </a:r>
            <a:endParaRPr altLang="en-US" lang="zh-CN"/>
          </a:p>
        </p:txBody>
      </p:sp>
      <p:sp>
        <p:nvSpPr>
          <p:cNvPr id="10491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可持续时尚：环保和可持续性成为重要考量因素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数字化转型：利用大数据和人工智能优化供应链和销售渠道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多元化和包容性：满足不同消费者群体的需求和审美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跨界合作和创新：与其他产业领域合作，创造新的时尚产品和服务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消费市场趋势</a:t>
            </a:r>
            <a:endParaRPr altLang="en-US" lang="zh-CN"/>
          </a:p>
        </p:txBody>
      </p:sp>
      <p:sp>
        <p:nvSpPr>
          <p:cNvPr id="1049178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数字化转型加速：消费者越来越依赖线上购物平台，对服装与时尚产品的线上购买需求持续增长。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可持续时尚成为主流：随着消费者对环境保护意识的提高，对可持续时尚产品的需求也在增加。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个性化定制成为新趋势：消费者对个性化需求的追求，推动了服装与时尚产业的定制化服务的发展。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线上线下融合：线上线下的融合，为消费者提供了更加便捷的购物体验，同时也为服装与时尚产业提供了更多的销售渠道。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技术创新趋势</a:t>
            </a:r>
            <a:endParaRPr altLang="en-US" lang="zh-CN"/>
          </a:p>
        </p:txBody>
      </p:sp>
      <p:sp>
        <p:nvSpPr>
          <p:cNvPr id="104922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智能穿戴：结合物联网、可穿戴技术，打造个性化、智能化的服装产品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数字化转型：利用大数据、人工智能等技术提升生产效率和精准营销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可持续时尚：关注环保和社会责任，推广绿色材料和生产方式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虚拟现实与增强现实：为消费者提供沉浸式的购物体验和创意设计工具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可持续发展趋势</a:t>
            </a:r>
            <a:endParaRPr altLang="en-US" lang="zh-CN"/>
          </a:p>
        </p:txBody>
      </p:sp>
      <p:sp>
        <p:nvSpPr>
          <p:cNvPr id="1049286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环保材料：随着消费者对环保意识的提高，使用环保材料制作的服装将更受欢迎。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循环经济：服装行业将更加注重产品的生命周期，推动废旧服装的回收和再利用。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可持续时尚：强调时尚与可持续发展的结合，减少对环境的负面影响，推动行业的可持续发展。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绿色生产：采用更环保的生产方式，如减少能源消耗、降低排放等，以实现绿色生产。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服装与时尚产业面临的挑战与机遇</a:t>
            </a:r>
            <a:endParaRPr altLang="en-US" lang="zh-CN"/>
          </a:p>
        </p:txBody>
      </p:sp>
      <p:sp>
        <p:nvSpPr>
          <p:cNvPr id="104932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493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市场竞争激烈：品牌众多，竞争激烈，需要不断创新和提高品质。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消费者需求多样化：消费者对服装和时尚的需求越来越多样化，需要不断调整和优化产品线。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环保和可持续发展要求提高：随着环保意识的提高，对服装和时尚产业的环保和可持续发展要求也越来越高。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技术创新和数字化转型：随着数字化和智能化技术的不断发展，需要不断进行技术创新和数字化转型，以适应新的市场需求。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面临的机遇</a:t>
            </a:r>
            <a:endParaRPr altLang="en-US" lang="zh-CN"/>
          </a:p>
        </p:txBody>
      </p:sp>
      <p:sp>
        <p:nvSpPr>
          <p:cNvPr id="10494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数字化转型：利用大数据、人工智能等技术提升设计和销售效率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多元化市场：开拓全球市场，满足不同文化背景的消费者需求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创新设计：鼓励设计师发挥创意，引领时尚潮流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可持续发展：关注环保和社会责任，打造可持续时尚品牌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应对策略与建议</a:t>
            </a:r>
            <a:endParaRPr altLang="en-US" lang="zh-CN"/>
          </a:p>
        </p:txBody>
      </p:sp>
      <p:sp>
        <p:nvSpPr>
          <p:cNvPr id="104949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绿色环保：关注可持续发展，推广环保材料与技术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跨界合作：加强与其他产业的合作，拓展市场空间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创新设计：注重个性化与差异化，满足消费者需求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1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品质保证：提高产品质量，加强品牌建设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服装与时尚产业未来发展方向</a:t>
            </a:r>
            <a:endParaRPr altLang="en-US" lang="zh-CN"/>
          </a:p>
        </p:txBody>
      </p:sp>
      <p:sp>
        <p:nvSpPr>
          <p:cNvPr id="104955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品牌建设与提升</a:t>
            </a:r>
            <a:endParaRPr altLang="en-US" lang="zh-CN"/>
          </a:p>
        </p:txBody>
      </p:sp>
      <p:sp>
        <p:nvSpPr>
          <p:cNvPr id="1049590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2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4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6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品牌形象：注重品牌形象的塑造，包括视觉识别、品牌传播等方面，提升品牌的美誉度和影响力。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品牌定位：明确品牌的核心价值观和目标消费群体，提高品牌认知度和忠诚度。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品牌创新：不断推出符合市场需求的新品、新技术、新模式，保持品牌的竞争优势和创新能力。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品牌合作与联盟：加强与其他品牌的合作与联盟，实现资源共享、优势互补，提升品牌的竞争力和市场地位。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数字化转型与创新</a:t>
            </a:r>
            <a:endParaRPr altLang="en-US" lang="zh-CN"/>
          </a:p>
        </p:txBody>
      </p:sp>
      <p:sp>
        <p:nvSpPr>
          <p:cNvPr id="104964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可持续时尚：关注环保和社会责任，推广绿色设计和可再生材料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数字化转型：利用大数据、人工智能等技术提升生产效率和精准营销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智能制造：实现个性化定制和柔性生产，提高产品质量和降低成本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新零售模式：线上线下融合，打造全渠道购物体验和智能物流体系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绿色环保与可持续发展</a:t>
            </a:r>
            <a:endParaRPr altLang="en-US" lang="zh-CN"/>
          </a:p>
        </p:txBody>
      </p:sp>
      <p:sp>
        <p:nvSpPr>
          <p:cNvPr id="1049706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环保材料：采用可持续、可回收的环保材料，减少对环境的污染。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绿色设计：注重设计中的环保因素，减少不必要的浪费和污染。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6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循环经济：实现服装与时尚产业的循环经济，提高资源利用效率。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社会责任：加强企业的社会责任，关注员工福利和环境保护。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国际合作与交流</a:t>
            </a:r>
            <a:endParaRPr altLang="en-US" lang="zh-CN"/>
          </a:p>
        </p:txBody>
      </p:sp>
      <p:sp>
        <p:nvSpPr>
          <p:cNvPr id="1049764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6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8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0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服装与时尚产业将更加注重品牌、设计师和产业链的国际合作与交流。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全球时尚产业融合发展，国际合作与交流成为重要趋势。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国际合作与交流将有助于推动服装与时尚产业的技术创新、设计创新和市场拓展。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未来服装与时尚产业将更加注重国际合作与交流，共同推动全球时尚产业的繁荣发展。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服装与时尚产业政策支持与建议</a:t>
            </a:r>
            <a:endParaRPr altLang="en-US" lang="zh-CN"/>
          </a:p>
        </p:txBody>
      </p:sp>
      <p:sp>
        <p:nvSpPr>
          <p:cNvPr id="104981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政策支持体系</a:t>
            </a:r>
            <a:endParaRPr altLang="en-US" lang="zh-CN"/>
          </a:p>
        </p:txBody>
      </p:sp>
      <p:sp>
        <p:nvSpPr>
          <p:cNvPr id="104985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技术支持：加强技术研发，提高产业技术水平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政策支持：政府出台相关政策，鼓励服装与时尚产业的发展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资金支持：设立专项资金，为产业提供资金支持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市场支持：开拓国内外市场，扩大产业规模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政策建议与措施</a:t>
            </a:r>
            <a:endParaRPr altLang="en-US" lang="zh-CN"/>
          </a:p>
        </p:txBody>
      </p:sp>
      <p:sp>
        <p:nvSpPr>
          <p:cNvPr id="104991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加大政策扶持力度，鼓励企业创新发展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22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优化产业布局，推动产业集聚发展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28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加强人才培养，提高产业整体素质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34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强化品牌建设，提升国际竞争力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政策实施效果评估与调整</a:t>
            </a:r>
            <a:endParaRPr altLang="en-US" lang="zh-CN"/>
          </a:p>
        </p:txBody>
      </p:sp>
      <p:sp>
        <p:nvSpPr>
          <p:cNvPr id="1049974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评估指标：政策实施后对服装与时尚产业发展的促进效果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数据分析：对政策实施前后产业数据的对比分析，了解产业发展的变化趋势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调整建议：根据评估结果，提出针对性的政策调整建议，以更好地促进产业发展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政策宣传与推广：加强政策宣传力度，提高政策实施效果和产业知名度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服装与时尚产业未来发展前景展望</a:t>
            </a:r>
            <a:endParaRPr altLang="en-US" lang="zh-CN"/>
          </a:p>
        </p:txBody>
      </p:sp>
      <p:sp>
        <p:nvSpPr>
          <p:cNvPr id="105003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市场潜力与发展空间</a:t>
            </a:r>
            <a:endParaRPr altLang="en-US" lang="zh-CN"/>
          </a:p>
        </p:txBody>
      </p:sp>
      <p:sp>
        <p:nvSpPr>
          <p:cNvPr id="1050068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服装与时尚产业的市场规模将持续增长，随着消费者对个性化、时尚化需求的增加，市场潜力巨大。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2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4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技术创新将为服装与时尚产业带来更多发展机遇，例如智能穿戴、虚拟试衣等新兴领域将为产业发展提供更多空间。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8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0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可持续发展将成为服装与时尚产业的重要发展方向，环保、低碳、绿色等理念将引领产业创新，拓展新的发展空间。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全球化趋势将进一步加强，服装与时尚品牌将更加注重拓展国际市场，提升品牌影响力和市场份额。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0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50126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28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30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32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34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6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3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40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9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9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4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4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0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0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0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4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56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58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2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数字化和智能化将成为主流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跨界合作和创新成为竞争关键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个性化和定制化需求持续增长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可持续性和环保成为重要趋势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企业战略规划与布局</a:t>
            </a:r>
            <a:endParaRPr altLang="en-US" lang="zh-CN"/>
          </a:p>
        </p:txBody>
      </p:sp>
      <p:sp>
        <p:nvSpPr>
          <p:cNvPr id="105020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拓展线上销售渠道，加强与电商平台的合作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制定长期发展目标，明确企业定位和品牌形象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加大研发投入，提升自主创新能力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注重品牌推广，提高品牌知名度和美誉度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7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6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6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20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5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9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9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4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400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2024-01-03T14:30:00Z</dcterms:created>
  <dcterms:modified xsi:type="dcterms:W3CDTF">2024-01-03T14:30:00Z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b514c3ad754148efb6396f9b82a741b8_21</vt:lpwstr>
  </property>
</Properties>
</file>