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799" r:id="rId1"/>
    <p:sldMasterId id="2147498836" r:id="rId2"/>
  </p:sldMasterIdLst>
  <p:notesMasterIdLst>
    <p:notesMasterId r:id="rId3"/>
  </p:notesMasterIdLst>
  <p:sldIdLst>
    <p:sldId id="7293" r:id="rId4"/>
    <p:sldId id="7297" r:id="rId5"/>
    <p:sldId id="7302" r:id="rId6"/>
    <p:sldId id="7306" r:id="rId7"/>
    <p:sldId id="7309" r:id="rId8"/>
    <p:sldId id="7312" r:id="rId9"/>
    <p:sldId id="7315" r:id="rId10"/>
    <p:sldId id="7319" r:id="rId11"/>
    <p:sldId id="7323" r:id="rId12"/>
    <p:sldId id="7326" r:id="rId13"/>
    <p:sldId id="7329" r:id="rId14"/>
    <p:sldId id="7332" r:id="rId15"/>
    <p:sldId id="7336" r:id="rId16"/>
    <p:sldId id="7340" r:id="rId17"/>
    <p:sldId id="7343" r:id="rId18"/>
    <p:sldId id="7346" r:id="rId19"/>
    <p:sldId id="7349" r:id="rId20"/>
    <p:sldId id="7353" r:id="rId21"/>
    <p:sldId id="7357" r:id="rId22"/>
    <p:sldId id="7360" r:id="rId23"/>
    <p:sldId id="7363" r:id="rId24"/>
    <p:sldId id="7366" r:id="rId25"/>
    <p:sldId id="7370" r:id="rId26"/>
    <p:sldId id="7374" r:id="rId27"/>
    <p:sldId id="7377" r:id="rId28"/>
    <p:sldId id="7380" r:id="rId29"/>
    <p:sldId id="7383" r:id="rId30"/>
    <p:sldId id="738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00" r:id="rId1"/>
    <p:sldLayoutId id="2147498801" r:id="rId2"/>
    <p:sldLayoutId id="2147498802" r:id="rId3"/>
    <p:sldLayoutId id="2147498803" r:id="rId4"/>
    <p:sldLayoutId id="2147498804" r:id="rId5"/>
    <p:sldLayoutId id="2147498805" r:id="rId6"/>
    <p:sldLayoutId id="2147498806" r:id="rId7"/>
    <p:sldLayoutId id="2147498807" r:id="rId8"/>
    <p:sldLayoutId id="2147498808" r:id="rId9"/>
    <p:sldLayoutId id="2147498809" r:id="rId10"/>
    <p:sldLayoutId id="214749881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837" r:id="rId1"/>
    <p:sldLayoutId id="2147498838" r:id="rId2"/>
    <p:sldLayoutId id="2147498839" r:id="rId3"/>
    <p:sldLayoutId id="2147498840" r:id="rId4"/>
    <p:sldLayoutId id="2147498841" r:id="rId5"/>
    <p:sldLayoutId id="2147498842" r:id="rId6"/>
    <p:sldLayoutId id="2147498843" r:id="rId7"/>
    <p:sldLayoutId id="2147498844" r:id="rId8"/>
    <p:sldLayoutId id="2147498845" r:id="rId9"/>
    <p:sldLayoutId id="2147498846" r:id="rId10"/>
    <p:sldLayoutId id="214749884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tags" Target="../tags/tag138.xml"/><Relationship Id="rId18" Type="http://schemas.openxmlformats.org/officeDocument/2006/relationships/tags" Target="../tags/tag139.xml"/><Relationship Id="rId19" Type="http://schemas.openxmlformats.org/officeDocument/2006/relationships/tags" Target="../tags/tag140.xml"/><Relationship Id="rId20" Type="http://schemas.openxmlformats.org/officeDocument/2006/relationships/tags" Target="../tags/tag141.xml"/><Relationship Id="rId21" Type="http://schemas.openxmlformats.org/officeDocument/2006/relationships/tags" Target="../tags/tag142.xml"/><Relationship Id="rId22" Type="http://schemas.openxmlformats.org/officeDocument/2006/relationships/tags" Target="../tags/tag143.xml"/><Relationship Id="rId23" Type="http://schemas.openxmlformats.org/officeDocument/2006/relationships/tags" Target="../tags/tag144.xml"/><Relationship Id="rId24" Type="http://schemas.openxmlformats.org/officeDocument/2006/relationships/tags" Target="../tags/tag145.xml"/><Relationship Id="rId25" Type="http://schemas.openxmlformats.org/officeDocument/2006/relationships/tags" Target="../tags/tag146.xml"/><Relationship Id="rId26" Type="http://schemas.openxmlformats.org/officeDocument/2006/relationships/tags" Target="../tags/tag147.xml"/><Relationship Id="rId27" Type="http://schemas.openxmlformats.org/officeDocument/2006/relationships/tags" Target="../tags/tag148.xml"/><Relationship Id="rId28" Type="http://schemas.openxmlformats.org/officeDocument/2006/relationships/tags" Target="../tags/tag149.xml"/><Relationship Id="rId29" Type="http://schemas.openxmlformats.org/officeDocument/2006/relationships/tags" Target="../tags/tag150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tags" Target="../tags/tag235.xml"/><Relationship Id="rId14" Type="http://schemas.openxmlformats.org/officeDocument/2006/relationships/tags" Target="../tags/tag236.xml"/><Relationship Id="rId15" Type="http://schemas.openxmlformats.org/officeDocument/2006/relationships/tags" Target="../tags/tag237.xml"/><Relationship Id="rId16" Type="http://schemas.openxmlformats.org/officeDocument/2006/relationships/tags" Target="../tags/tag23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tags" Target="../tags/tag356.xml"/><Relationship Id="rId6" Type="http://schemas.openxmlformats.org/officeDocument/2006/relationships/tags" Target="../tags/tag357.xml"/><Relationship Id="rId7" Type="http://schemas.openxmlformats.org/officeDocument/2006/relationships/tags" Target="../tags/tag358.xml"/><Relationship Id="rId8" Type="http://schemas.openxmlformats.org/officeDocument/2006/relationships/tags" Target="../tags/tag35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4.xml"/><Relationship Id="rId2" Type="http://schemas.openxmlformats.org/officeDocument/2006/relationships/tags" Target="../tags/tag365.xml"/><Relationship Id="rId3" Type="http://schemas.openxmlformats.org/officeDocument/2006/relationships/tags" Target="../tags/tag366.xml"/><Relationship Id="rId4" Type="http://schemas.openxmlformats.org/officeDocument/2006/relationships/tags" Target="../tags/tag367.xml"/><Relationship Id="rId5" Type="http://schemas.openxmlformats.org/officeDocument/2006/relationships/tags" Target="../tags/tag368.xml"/><Relationship Id="rId6" Type="http://schemas.openxmlformats.org/officeDocument/2006/relationships/tags" Target="../tags/tag369.xml"/><Relationship Id="rId7" Type="http://schemas.openxmlformats.org/officeDocument/2006/relationships/tags" Target="../tags/tag370.xml"/><Relationship Id="rId8" Type="http://schemas.openxmlformats.org/officeDocument/2006/relationships/tags" Target="../tags/tag371.xml"/><Relationship Id="rId9" Type="http://schemas.openxmlformats.org/officeDocument/2006/relationships/tags" Target="../tags/tag372.xml"/><Relationship Id="rId10" Type="http://schemas.openxmlformats.org/officeDocument/2006/relationships/tags" Target="../tags/tag373.xml"/><Relationship Id="rId11" Type="http://schemas.openxmlformats.org/officeDocument/2006/relationships/tags" Target="../tags/tag374.xml"/><Relationship Id="rId12" Type="http://schemas.openxmlformats.org/officeDocument/2006/relationships/tags" Target="../tags/tag37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>
            <a:normAutofit fontScale="90000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2024年市场营销行业社交媒体营销趋势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社交媒体平台的发展趋势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社交媒体营销策略的变化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社交媒体营销效果的评估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社交媒体营销的挑战与机遇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社交媒体营销的未来展望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社交媒体平台的发展趋势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短视频平台的崛起</a:t>
            </a:r>
            <a:endParaRPr altLang="en-US" lang="zh-CN"/>
          </a:p>
        </p:txBody>
      </p:sp>
      <p:sp>
        <p:nvSpPr>
          <p:cNvPr id="10489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短视频平台的算法推荐技术不断优化，提高用户粘性和参与度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短视频平台与电商、广告等行业的合作模式不断创新，为营销提供更多可能性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短视频平台用户数量激增，成为社交媒体营销的重要渠道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短视频平台提供了更丰富的内容形式，满足用户多样化的需求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直播带货的持续发展</a:t>
            </a:r>
            <a:endParaRPr altLang="en-US" lang="zh-CN"/>
          </a:p>
        </p:txBody>
      </p:sp>
      <p:sp>
        <p:nvSpPr>
          <p:cNvPr id="10489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2024年直播带货市场规模预计达到千亿级别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直播带货将更加注重用户体验和互动性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直播带货将进一步拓展到更多社交媒体平台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直播带货在市场营销行业中的地位日益重要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社交电商的兴起</a:t>
            </a:r>
            <a:endParaRPr altLang="en-US" lang="zh-CN"/>
          </a:p>
        </p:txBody>
      </p:sp>
      <p:sp>
        <p:nvSpPr>
          <p:cNvPr id="104905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5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6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社交电商的发展历程：随着社交媒体平台的普及和用户数量的增长，社交电商逐渐兴起，成为市场营销行业的重要趋势之一。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社交电商的定义：社交电商是一种基于社交媒体平台的新型电商模式，通过社交媒体平台实现商品销售和推广。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6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社交电商的优势：社交电商具有较低的获客成本、较高的用户粘性和精准的用户定位等特点，有助于提高销售效率和降低营销成本。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 lnSpcReduction="20000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社交电商的未来展望：随着社交媒体平台的不断发展和用户行为的改变，社交电商有望在未来继续保持快速增长，成为市场营销行业的重要趋势之一。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社交媒体平台的融合</a:t>
            </a:r>
            <a:endParaRPr altLang="en-US" lang="zh-CN"/>
          </a:p>
        </p:txBody>
      </p:sp>
      <p:sp>
        <p:nvSpPr>
          <p:cNvPr id="104910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内容与形式的多样化：随着社交媒体平台的不断发展，内容与形式呈现多样化趋势，满足不同用户的需求。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跨平台互动的普及：用户在不同社交媒体平台之间的互动越来越频繁，推动了跨平台互动的普及。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社交与媒体功能的融合：社交媒体平台不断融合社交与媒体功能，为用户提供更加丰富和便捷的服务。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个性化推荐算法的优化：社交媒体平台不断优化个性化推荐算法，为用户提供更加精准和个性化的内容推荐。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社交媒体营销策略的变化</a:t>
            </a:r>
            <a:endParaRPr altLang="en-US" dirty="0" lang="zh-CN"/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个性化营销的普及</a:t>
            </a:r>
            <a:endParaRPr altLang="en-US" lang="zh-CN"/>
          </a:p>
        </p:txBody>
      </p:sp>
      <p:sp>
        <p:nvSpPr>
          <p:cNvPr id="1049192" name="矩形 3"/>
          <p:cNvSpPr/>
          <p:nvPr>
            <p:custDataLst>
              <p:tags r:id="rId1"/>
            </p:custDataLst>
          </p:nvPr>
        </p:nvSpPr>
        <p:spPr>
          <a:xfrm>
            <a:off x="2607862" y="5099969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任意多边形 5"/>
          <p:cNvSpPr/>
          <p:nvPr>
            <p:custDataLst>
              <p:tags r:id="rId2"/>
            </p:custDataLst>
          </p:nvPr>
        </p:nvSpPr>
        <p:spPr>
          <a:xfrm>
            <a:off x="2668418" y="5103876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3"/>
            </p:custDataLst>
          </p:nvPr>
        </p:nvSpPr>
        <p:spPr>
          <a:xfrm>
            <a:off x="3117051" y="5549905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内容：个性化营销不仅能够提高营销效果，还能够为品牌带来更多的商业机会和利润空间。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98" name="标题"/>
          <p:cNvSpPr txBox="1"/>
          <p:nvPr>
            <p:custDataLst>
              <p:tags r:id="rId4"/>
            </p:custDataLst>
          </p:nvPr>
        </p:nvSpPr>
        <p:spPr>
          <a:xfrm>
            <a:off x="3074727" y="5099318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00" name="矩形 8"/>
          <p:cNvSpPr/>
          <p:nvPr>
            <p:custDataLst>
              <p:tags r:id="rId5"/>
            </p:custDataLst>
          </p:nvPr>
        </p:nvSpPr>
        <p:spPr>
          <a:xfrm>
            <a:off x="2607862" y="3854997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5"/>
          <p:cNvSpPr/>
          <p:nvPr>
            <p:custDataLst>
              <p:tags r:id="rId6"/>
            </p:custDataLst>
          </p:nvPr>
        </p:nvSpPr>
        <p:spPr>
          <a:xfrm>
            <a:off x="2668418" y="3858903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04" name="正文"/>
          <p:cNvSpPr txBox="1"/>
          <p:nvPr>
            <p:custDataLst>
              <p:tags r:id="rId7"/>
            </p:custDataLst>
          </p:nvPr>
        </p:nvSpPr>
        <p:spPr>
          <a:xfrm>
            <a:off x="3117051" y="4304932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内容：品牌越来越注重与用户的互动和沟通，通过个性化营销能够更好地满足用户需求，提高用户满意度和忠诚度。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06" name="标题"/>
          <p:cNvSpPr txBox="1"/>
          <p:nvPr>
            <p:custDataLst>
              <p:tags r:id="rId8"/>
            </p:custDataLst>
          </p:nvPr>
        </p:nvSpPr>
        <p:spPr>
          <a:xfrm>
            <a:off x="3074727" y="3854345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08" name="矩形 23"/>
          <p:cNvSpPr/>
          <p:nvPr>
            <p:custDataLst>
              <p:tags r:id="rId9"/>
            </p:custDataLst>
          </p:nvPr>
        </p:nvSpPr>
        <p:spPr>
          <a:xfrm>
            <a:off x="2607862" y="1365051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0" name="任意多边形 5"/>
          <p:cNvSpPr/>
          <p:nvPr>
            <p:custDataLst>
              <p:tags r:id="rId10"/>
            </p:custDataLst>
          </p:nvPr>
        </p:nvSpPr>
        <p:spPr>
          <a:xfrm>
            <a:off x="2668418" y="1368958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12" name="正文"/>
          <p:cNvSpPr txBox="1"/>
          <p:nvPr>
            <p:custDataLst>
              <p:tags r:id="rId11"/>
            </p:custDataLst>
          </p:nvPr>
        </p:nvSpPr>
        <p:spPr>
          <a:xfrm>
            <a:off x="3117051" y="1814986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内容：随着大数据和AI技术的发展，个性化营销在社交媒体营销策略中越来越重要，能够根据用户特点和需求进行精准推送，提高营销效果。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14" name="标题"/>
          <p:cNvSpPr txBox="1"/>
          <p:nvPr>
            <p:custDataLst>
              <p:tags r:id="rId12"/>
            </p:custDataLst>
          </p:nvPr>
        </p:nvSpPr>
        <p:spPr>
          <a:xfrm>
            <a:off x="3117051" y="1364400"/>
            <a:ext cx="2217770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216" name="矩形 27"/>
          <p:cNvSpPr/>
          <p:nvPr>
            <p:custDataLst>
              <p:tags r:id="rId13"/>
            </p:custDataLst>
          </p:nvPr>
        </p:nvSpPr>
        <p:spPr>
          <a:xfrm>
            <a:off x="2607862" y="2610024"/>
            <a:ext cx="3659386" cy="401367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5"/>
          <p:cNvSpPr/>
          <p:nvPr>
            <p:custDataLst>
              <p:tags r:id="rId14"/>
            </p:custDataLst>
          </p:nvPr>
        </p:nvSpPr>
        <p:spPr>
          <a:xfrm>
            <a:off x="2668418" y="2613931"/>
            <a:ext cx="3055238" cy="398570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15"/>
            </p:custDataLst>
          </p:nvPr>
        </p:nvSpPr>
        <p:spPr>
          <a:xfrm>
            <a:off x="3117051" y="3059959"/>
            <a:ext cx="6467738" cy="6275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内容：社交媒体平台不断推出个性化推荐算法，使得广告投放更加精准，提高了广告的曝光率和转化率。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222" name="标题"/>
          <p:cNvSpPr txBox="1"/>
          <p:nvPr>
            <p:custDataLst>
              <p:tags r:id="rId16"/>
            </p:custDataLst>
          </p:nvPr>
        </p:nvSpPr>
        <p:spPr>
          <a:xfrm>
            <a:off x="3074727" y="2609373"/>
            <a:ext cx="2260093" cy="40703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数据驱动的精准营销</a:t>
            </a:r>
            <a:endParaRPr altLang="en-US" lang="zh-CN"/>
          </a:p>
        </p:txBody>
      </p:sp>
      <p:sp>
        <p:nvSpPr>
          <p:cNvPr id="104925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内容：随着大数据技术的发展，社交媒体营销策略越来越注重数据分析和精准定位，以实现更高效的营销效果。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内容：通过收集用户数据，分析用户需求和行为，制定个性化的营销策略，提高用户参与度和转化率。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内容：利用数据挖掘和机器学习技术，预测市场趋势和用户需求，提前布局营销策略，抢占市场先机。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7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内容：与数据分析和广告技术公司合作，实现更精准的目标受众定位和广告投放，提高广告效果和ROI。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8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社交媒体广告的创新</a:t>
            </a:r>
            <a:endParaRPr altLang="en-US" lang="zh-CN"/>
          </a:p>
        </p:txBody>
      </p:sp>
      <p:sp>
        <p:nvSpPr>
          <p:cNvPr id="104931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2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4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增强现实（AR）和虚拟现实（VR）：提供沉浸式广告体验，吸引用户参与互动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社交媒体广告与电商平台的整合：实现广告与购买的直接转化，提高转化率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社交媒体直播广告：利用直播平台进行实时互动，提高品牌知名度和用户参与度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动态广告：根据用户行为和兴趣动态调整广告内容，提高广告效果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社交媒体营销与线下活动的结合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社交媒体营销与线下活动的优势互补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社交媒体营销策略的变化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线下活动与社交媒体营销的结合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社交媒体营销与线下活动结合的案例分析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社交媒体营销效果的评估</a:t>
            </a:r>
            <a:endParaRPr altLang="en-US" dirty="0" lang="zh-CN"/>
          </a:p>
        </p:txBody>
      </p:sp>
      <p:sp>
        <p:nvSpPr>
          <p:cNvPr id="10494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社交媒体营销ROI的衡量</a:t>
            </a:r>
            <a:endParaRPr altLang="en-US" lang="zh-CN"/>
          </a:p>
        </p:txBody>
      </p:sp>
      <p:sp>
        <p:nvSpPr>
          <p:cNvPr id="104950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定义：ROI指投资回报率，用于衡量营销活动的效果和盈利能力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计算方法：ROI = (收入 - 成本) / 投资总额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影响因素：广告点击率、转化率、客户生命周期价值等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提高ROI的策略：优化广告内容、定位目标受众、合理分配预算等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用户参与度与互动性的提升</a:t>
            </a:r>
            <a:endParaRPr altLang="en-US" lang="zh-CN"/>
          </a:p>
        </p:txBody>
      </p:sp>
      <p:sp>
        <p:nvSpPr>
          <p:cNvPr id="104956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用户参与度：衡量社交媒体营销效果的重要指标，包括点赞、评论、分享等互动行为。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互动性：用户与品牌之间的有效沟通，有助于提高用户忠诚度和品牌形象。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提升方法：发布有价值的内容，运用情感化的语言和语气，及时回复用户评论和问题等。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数据分析：定期分析用户参与度和互动性的数据，了解用户需求和行为习惯，优化营销策略。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品牌知名度的提高</a:t>
            </a:r>
            <a:endParaRPr altLang="en-US" lang="zh-CN"/>
          </a:p>
        </p:txBody>
      </p:sp>
      <p:sp>
        <p:nvSpPr>
          <p:cNvPr id="10496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社交媒体营销能够提高品牌知名度，吸引更多潜在客户。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社交媒体营销能够通过互动和参与，增强品牌忠诚度。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社交媒体营销能够通过数据分析，精准定位目标受众，提高品牌曝光率。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社交媒体营销能够通过口碑传播，提高品牌美誉度。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客户忠诚度的培养</a:t>
            </a:r>
            <a:endParaRPr altLang="en-US" lang="zh-CN"/>
          </a:p>
        </p:txBody>
      </p:sp>
      <p:sp>
        <p:nvSpPr>
          <p:cNvPr id="10496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客户满意度调查：定期收集客户反馈，了解客户对产品和服务的满意度。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客户留存率：分析客户留存率，了解客户的忠诚度。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客户推荐：鼓励满意的客户向亲友推荐产品或服务，提高口碑。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客户关怀：通过社交媒体等渠道，向客户提供关怀和个性化服务，增强客户忠诚度。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社交媒体营销的挑战与机遇</a:t>
            </a:r>
            <a:endParaRPr altLang="en-US" dirty="0" lang="zh-CN"/>
          </a:p>
        </p:txBody>
      </p:sp>
      <p:sp>
        <p:nvSpPr>
          <p:cNvPr id="10497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应对虚假信息和隐私泄露的风险</a:t>
            </a:r>
            <a:endParaRPr altLang="en-US" lang="zh-CN"/>
          </a:p>
        </p:txBody>
      </p:sp>
      <p:sp>
        <p:nvSpPr>
          <p:cNvPr id="10497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社交媒体平台需加强内容审核，及时删除虚假信息，保护用户权益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企业需建立完善的隐私保护机制，确保用户数据安全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政府应加强对社交媒体平台的监管，制定相关法律法规，规范行业发展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用户需提高信息辨别能力，不轻易泄露个人信息，加强自我保护意识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适应不断变化的社交媒体平台规则</a:t>
            </a:r>
            <a:endParaRPr altLang="en-US" lang="zh-CN"/>
          </a:p>
        </p:txBody>
      </p:sp>
      <p:sp>
        <p:nvSpPr>
          <p:cNvPr id="10498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社交媒体平台对广告和推广的限制越来越严格，需要更加注重自然流量和口碑营销。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社交媒体平台规则不断变化，需要不断更新营销策略和内容形式。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社交媒体平台的用户群体不断变化，需要不断了解目标受众的需求和兴趣，制定更加精准的营销计划。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社交媒体平台的算法不断更新，需要不断优化内容质量和发布时间，提高曝光率和互动率。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利用新技术提升营销效果</a:t>
            </a:r>
            <a:endParaRPr altLang="en-US" lang="zh-CN"/>
          </a:p>
        </p:txBody>
      </p:sp>
      <p:sp>
        <p:nvSpPr>
          <p:cNvPr id="10498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人工智能：利用AI算法分析用户数据，精准推送个性化内容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虚拟现实与增强现实：通过VR/AR技术提供沉浸式体验，吸引用户参与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社交媒体平台创新：利用短视频、直播等形式，提高品牌曝光度和用户互动性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数据驱动的营销策略：结合大数据分析，优化营销策略，提高转化率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抓住全球化机遇进行跨文化传播</a:t>
            </a:r>
            <a:endParaRPr altLang="en-US" lang="zh-CN"/>
          </a:p>
        </p:txBody>
      </p:sp>
      <p:sp>
        <p:nvSpPr>
          <p:cNvPr id="104994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全球化趋势下，不同文化背景下的消费者需求呈现多样化，企业需要关注并理解不同文化，以实现精准营销。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社交媒体平台为企业提供了跨文化传播的渠道，企业可以通过这些平台了解目标市场的文化特点，制定相应的营销策略。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企业在跨文化传播中需要注重本地化，尊重当地的文化习俗和价值观，避免因文化差异而引发冲突。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抓住全球化机遇进行跨文化传播需要企业具备创新思维和开放心态，不断探索新的营销方式和手段，以适应不断变化的市场环境。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社交媒体营销的未来展望</a:t>
            </a:r>
            <a:endParaRPr altLang="en-US" dirty="0" lang="zh-CN"/>
          </a:p>
        </p:txBody>
      </p:sp>
      <p:sp>
        <p:nvSpPr>
          <p:cNvPr id="10500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人工智能在社交媒体营销中的应用</a:t>
            </a:r>
            <a:endParaRPr altLang="en-US" lang="zh-CN"/>
          </a:p>
        </p:txBody>
      </p:sp>
      <p:sp>
        <p:nvSpPr>
          <p:cNvPr id="105004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自动化内容生成：利用AI技术自动生成吸引人的营销内容，提高营销效率。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个性化推荐：通过AI算法分析用户兴趣和行为，实现精准的个性化推荐。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社交媒体监控：AI可以实时监控社交媒体上的品牌声誉和竞品动态，为营销决策提供数据支持。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智能客服：利用AI技术提供智能化的客户服务，提高客户满意度和忠诚度。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虚拟现实和增强现实技术的融合</a:t>
            </a:r>
            <a:endParaRPr altLang="en-US" lang="zh-CN"/>
          </a:p>
        </p:txBody>
      </p:sp>
      <p:sp>
        <p:nvSpPr>
          <p:cNvPr id="10501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应用场景：在社交媒体营销中，这种技术可以用于创建虚拟展示厅、产品试用等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定义：虚拟现实和增强现实技术将结合，为用户提供更加沉浸式的体验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优势：通过融合两种技术，企业可以提供更具吸引力的内容，提高用户参与度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未来展望：随着技术的不断进步，这种融合将更加普及和成熟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社交媒体营销与物联网的结合</a:t>
            </a:r>
            <a:endParaRPr altLang="en-US" lang="zh-CN"/>
          </a:p>
        </p:txBody>
      </p:sp>
      <p:sp>
        <p:nvSpPr>
          <p:cNvPr id="105015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物联网技术为社交媒体营销提供更丰富、更精准的数据支持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社交媒体平台将进一步整合物联网技术，提升用户体验和互动性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物联网将促进社交媒体营销与线下活动的结合，实现线上线下闭环营销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物联网将为社交媒体营销带来更多创新形式和商业模式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持续创新的社交媒体营销模式</a:t>
            </a:r>
            <a:endParaRPr altLang="en-US" lang="zh-CN"/>
          </a:p>
        </p:txBody>
      </p:sp>
      <p:sp>
        <p:nvSpPr>
          <p:cNvPr id="10501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增强现实和虚拟现实技术的融合，为品牌提供沉浸式体验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社交电商的崛起，将购物与社交紧密结合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短视频和直播营销成为主流，吸引年轻消费者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个性化推荐算法优化，实现精准营销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5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58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6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4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9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80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2024-01-05T15:47:49Z</dcterms:created>
  <dcterms:modified xsi:type="dcterms:W3CDTF">2024-01-05T15:47:49Z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423e80bef60949c8967175eaa37a5659_21</vt:lpwstr>
  </property>
</Properties>
</file>