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7173" r:id="rId1"/>
    <p:sldMasterId id="2147517210" r:id="rId2"/>
  </p:sldMasterIdLst>
  <p:notesMasterIdLst>
    <p:notesMasterId r:id="rId3"/>
  </p:notesMasterIdLst>
  <p:sldIdLst>
    <p:sldId id="14836" r:id="rId4"/>
    <p:sldId id="14841" r:id="rId5"/>
    <p:sldId id="14846" r:id="rId6"/>
    <p:sldId id="14850" r:id="rId7"/>
    <p:sldId id="14853" r:id="rId8"/>
    <p:sldId id="14856" r:id="rId9"/>
    <p:sldId id="14859" r:id="rId10"/>
    <p:sldId id="14863" r:id="rId11"/>
    <p:sldId id="14867" r:id="rId12"/>
    <p:sldId id="14870" r:id="rId13"/>
    <p:sldId id="14873" r:id="rId14"/>
    <p:sldId id="14876" r:id="rId15"/>
    <p:sldId id="14880" r:id="rId16"/>
    <p:sldId id="14884" r:id="rId17"/>
    <p:sldId id="14887" r:id="rId18"/>
    <p:sldId id="14890" r:id="rId19"/>
    <p:sldId id="14893" r:id="rId20"/>
    <p:sldId id="14897" r:id="rId21"/>
    <p:sldId id="14901" r:id="rId22"/>
    <p:sldId id="14904" r:id="rId23"/>
    <p:sldId id="14907" r:id="rId24"/>
    <p:sldId id="14910" r:id="rId25"/>
    <p:sldId id="1491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174" r:id="rId1"/>
    <p:sldLayoutId id="2147517175" r:id="rId2"/>
    <p:sldLayoutId id="2147517176" r:id="rId3"/>
    <p:sldLayoutId id="2147517177" r:id="rId4"/>
    <p:sldLayoutId id="2147517178" r:id="rId5"/>
    <p:sldLayoutId id="2147517179" r:id="rId6"/>
    <p:sldLayoutId id="2147517180" r:id="rId7"/>
    <p:sldLayoutId id="2147517181" r:id="rId8"/>
    <p:sldLayoutId id="2147517182" r:id="rId9"/>
    <p:sldLayoutId id="2147517183" r:id="rId10"/>
    <p:sldLayoutId id="21475171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211" r:id="rId1"/>
    <p:sldLayoutId id="2147517212" r:id="rId2"/>
    <p:sldLayoutId id="2147517213" r:id="rId3"/>
    <p:sldLayoutId id="2147517214" r:id="rId4"/>
    <p:sldLayoutId id="2147517215" r:id="rId5"/>
    <p:sldLayoutId id="2147517216" r:id="rId6"/>
    <p:sldLayoutId id="2147517217" r:id="rId7"/>
    <p:sldLayoutId id="2147517218" r:id="rId8"/>
    <p:sldLayoutId id="2147517219" r:id="rId9"/>
    <p:sldLayoutId id="2147517220" r:id="rId10"/>
    <p:sldLayoutId id="214751722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tags" Target="../tags/tag173.xml"/><Relationship Id="rId20" Type="http://schemas.openxmlformats.org/officeDocument/2006/relationships/tags" Target="../tags/tag174.xml"/><Relationship Id="rId21" Type="http://schemas.openxmlformats.org/officeDocument/2006/relationships/tags" Target="../tags/tag175.xml"/><Relationship Id="rId22" Type="http://schemas.openxmlformats.org/officeDocument/2006/relationships/tags" Target="../tags/tag176.xml"/><Relationship Id="rId23" Type="http://schemas.openxmlformats.org/officeDocument/2006/relationships/tags" Target="../tags/tag177.xml"/><Relationship Id="rId24" Type="http://schemas.openxmlformats.org/officeDocument/2006/relationships/tags" Target="../tags/tag178.xml"/><Relationship Id="rId25" Type="http://schemas.openxmlformats.org/officeDocument/2006/relationships/tags" Target="../tags/tag179.xml"/><Relationship Id="rId26" Type="http://schemas.openxmlformats.org/officeDocument/2006/relationships/tags" Target="../tags/tag180.xml"/><Relationship Id="rId27" Type="http://schemas.openxmlformats.org/officeDocument/2006/relationships/tags" Target="../tags/tag181.xml"/><Relationship Id="rId28" Type="http://schemas.openxmlformats.org/officeDocument/2006/relationships/tags" Target="../tags/tag182.xml"/><Relationship Id="rId29" Type="http://schemas.openxmlformats.org/officeDocument/2006/relationships/tags" Target="../tags/tag183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tags" Target="../tags/tag223.xml"/><Relationship Id="rId22" Type="http://schemas.openxmlformats.org/officeDocument/2006/relationships/tags" Target="../tags/tag224.xml"/><Relationship Id="rId23" Type="http://schemas.openxmlformats.org/officeDocument/2006/relationships/tags" Target="../tags/tag225.xml"/><Relationship Id="rId24" Type="http://schemas.openxmlformats.org/officeDocument/2006/relationships/tags" Target="../tags/tag226.xml"/><Relationship Id="rId25" Type="http://schemas.openxmlformats.org/officeDocument/2006/relationships/tags" Target="../tags/tag227.xml"/><Relationship Id="rId26" Type="http://schemas.openxmlformats.org/officeDocument/2006/relationships/tags" Target="../tags/tag228.xml"/><Relationship Id="rId27" Type="http://schemas.openxmlformats.org/officeDocument/2006/relationships/tags" Target="../tags/tag229.xml"/><Relationship Id="rId28" Type="http://schemas.openxmlformats.org/officeDocument/2006/relationships/tags" Target="../tags/tag230.xml"/><Relationship Id="rId29" Type="http://schemas.openxmlformats.org/officeDocument/2006/relationships/tags" Target="../tags/tag231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小学生心理健康教育的个案分析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240272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70680" y="174244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个案背景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432447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62950" y="182118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心理健康教育方案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240272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7068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心理健康教育效果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432447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6295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个案反思与建议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0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个案背景</a:t>
            </a:r>
            <a:endParaRPr altLang="en-US" dirty="0" lang="zh-CN"/>
          </a:p>
        </p:txBody>
      </p:sp>
      <p:sp>
        <p:nvSpPr>
          <p:cNvPr id="1048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学生基本信息</a:t>
            </a:r>
            <a:endParaRPr altLang="en-US" lang="zh-CN"/>
          </a:p>
        </p:txBody>
      </p:sp>
      <p:sp>
        <p:nvSpPr>
          <p:cNvPr id="104891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性别：男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姓名：张三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年龄：9岁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学校：XX小学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家庭背景</a:t>
            </a:r>
            <a:endParaRPr altLang="en-US" lang="zh-CN"/>
          </a:p>
        </p:txBody>
      </p:sp>
      <p:sp>
        <p:nvSpPr>
          <p:cNvPr id="10489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2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父母离异，孩子跟随母亲生活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8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家庭经济困难，母亲一人承担家庭开支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4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父亲长期在外地工作，缺乏对孩子的关爱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6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0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家庭成员之间的关系紧张，缺乏沟通和理解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学习情况</a:t>
            </a:r>
            <a:endParaRPr altLang="en-US" lang="zh-CN"/>
          </a:p>
        </p:txBody>
      </p:sp>
      <p:sp>
        <p:nvSpPr>
          <p:cNvPr id="10490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学习成绩：中等水平，无明显的优劣势科目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学习态度：较为积极，有一定的学习自主性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学习方法：尚未形成有效的学习习惯和方法，需要引导和培养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学习环境：家庭和学校环境对学习有一定的影响，需要关注和改善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心理问题表现</a:t>
            </a:r>
            <a:endParaRPr altLang="en-US" lang="zh-CN"/>
          </a:p>
        </p:txBody>
      </p:sp>
      <p:sp>
        <p:nvSpPr>
          <p:cNvPr id="1049096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2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情绪低落：学生表现出持续的情绪低落，缺乏兴趣和活力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学习困难：学生出现学习困难，注意力不集中，记忆力下降等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人际关系问题：学生难以与他人建立良好的人际关系，或者与同学、老师发生冲突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焦虑、紧张：学生常常感到焦虑、紧张，难以放松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心理健康教育方案</a:t>
            </a:r>
            <a:endParaRPr altLang="en-US" dirty="0" lang="zh-CN"/>
          </a:p>
        </p:txBody>
      </p:sp>
      <p:sp>
        <p:nvSpPr>
          <p:cNvPr id="10491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方案制定依据</a:t>
            </a:r>
            <a:endParaRPr altLang="en-US" lang="zh-CN"/>
          </a:p>
        </p:txBody>
      </p:sp>
      <p:sp>
        <p:nvSpPr>
          <p:cNvPr id="1049222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心理评估：对小学生心理健康状况进行评估，了解其需求和问题。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理论支持：根据相关心理学理论，制定符合小学生心理发展特点的方案。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实践经验：借鉴已有的心理健康教育实践经验，不断完善和优化方案。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家长参与：与家长密切合作，共同参与制定和实施心理健康教育方案。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方案目标</a:t>
            </a:r>
            <a:endParaRPr altLang="en-US" lang="zh-CN"/>
          </a:p>
        </p:txBody>
      </p:sp>
      <p:sp>
        <p:nvSpPr>
          <p:cNvPr id="104928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提高小学生的心理素质和心理健康水平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增强小学生的自我认知和情绪管理能力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促进小学生的社会适应和人际关系发展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培养小学生的积极心态和创造力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方案实施过程</a:t>
            </a:r>
            <a:endParaRPr altLang="en-US" lang="zh-CN"/>
          </a:p>
        </p:txBody>
      </p:sp>
      <p:sp>
        <p:nvSpPr>
          <p:cNvPr id="1049322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4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确定目标：明确心理健康教育的目标和重点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评估效果：对方案实施效果进行评估和总结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实施方案：按照计划开展各项心理健康教育活动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制定计划：根据目标制定详细的心理健康教育计划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方案效果评估</a:t>
            </a:r>
            <a:endParaRPr altLang="en-US" lang="zh-CN"/>
          </a:p>
        </p:txBody>
      </p:sp>
      <p:sp>
        <p:nvSpPr>
          <p:cNvPr id="10494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评估方法：通过观察、问卷调查和测试等方法进行评估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评估结果：对方案实施前后的情况进行对比分析，评估方案的有效性和效果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改进建议：根据评估结果提出改进方案和措施，进一步完善心理健康教育方案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评估内容：学生的心理健康状况、学习效果、行为表现等方面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心理健康教育效果</a:t>
            </a:r>
            <a:endParaRPr altLang="en-US" dirty="0" lang="zh-CN"/>
          </a:p>
        </p:txBody>
      </p:sp>
      <p:sp>
        <p:nvSpPr>
          <p:cNvPr id="10494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学生心理变化</a:t>
            </a:r>
            <a:endParaRPr altLang="en-US" lang="zh-CN"/>
          </a:p>
        </p:txBody>
      </p:sp>
      <p:sp>
        <p:nvSpPr>
          <p:cNvPr id="1049522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情绪稳定性提高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人际关系改善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学习态度和行为习惯改善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自我认知和自信心增强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学习成绩提升</a:t>
            </a:r>
            <a:endParaRPr altLang="en-US" lang="zh-CN"/>
          </a:p>
        </p:txBody>
      </p:sp>
      <p:sp>
        <p:nvSpPr>
          <p:cNvPr id="104958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心理健康教育的实施，提高了小学生的自信心和自我认知能力，从而提高了学习积极性和主动性。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通过心理健康教育，小学生能够更好地应对学习压力和困难，提高学习效率和成绩。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心理健康教育的开展，有助于小学生培养良好的学习习惯和态度，促进学习成绩的提升。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心理健康教育能够改善小学生的情绪状态，减少焦虑和抑郁等负面情绪对学习的影响，从而提升学习成绩。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家庭关系改善</a:t>
            </a:r>
            <a:endParaRPr altLang="en-US" lang="zh-CN"/>
          </a:p>
        </p:txBody>
      </p:sp>
      <p:sp>
        <p:nvSpPr>
          <p:cNvPr id="10496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4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父母与孩子沟通增多，更加了解彼此的需求和期望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0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家庭氛围变得更加和谐，减少了冲突和争吵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6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孩子在家庭中感到更加安全和被接纳，自信心得到提升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8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2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家庭成员之间更加支持和鼓励彼此，形成积极的互动模式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社会适应能力增强</a:t>
            </a:r>
            <a:endParaRPr altLang="en-US" lang="zh-CN"/>
          </a:p>
        </p:txBody>
      </p:sp>
      <p:sp>
        <p:nvSpPr>
          <p:cNvPr id="104968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学生的人际交往能力得到提升，能够更好地与同学、老师和家长沟通交流。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学生的自我认知和自我调节能力得到提高，能够更好地认识自己的优点和不足，并做出相应的调整和改进。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学生在心理健康教育后，能够更好地适应学校和社会环境。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学生的情绪管理能力得到提高，能够更好地处理情绪波动和压力。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个案反思与建议</a:t>
            </a:r>
            <a:endParaRPr altLang="en-US" dirty="0" lang="zh-CN"/>
          </a:p>
        </p:txBody>
      </p:sp>
      <p:sp>
        <p:nvSpPr>
          <p:cNvPr id="10497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成功经验总结</a:t>
            </a:r>
            <a:endParaRPr altLang="en-US" lang="zh-CN"/>
          </a:p>
        </p:txBody>
      </p:sp>
      <p:sp>
        <p:nvSpPr>
          <p:cNvPr id="104978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建立信任关系：与小学生建立良好的信任关系，是进行心理健康教育的前提。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针对性辅导：针对不同小学生的心理问题，制定个性化的辅导计划，提高辅导效果。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家长参与：引导家长积极参与小学生的心理健康教育，形成家校共育的良好局面。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持续跟踪：对小学生的心理健康教育效果进行持续跟踪，及时调整辅导计划。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不足之处分析</a:t>
            </a:r>
            <a:endParaRPr altLang="en-US" lang="zh-CN"/>
          </a:p>
        </p:txBody>
      </p:sp>
      <p:sp>
        <p:nvSpPr>
          <p:cNvPr id="104982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缺乏专业心理咨询：在个案处理中，未能及时引入专业心理咨询，导致问题解决不够彻底。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家长参与度不足：家庭是孩子成长的重要环境，家长在个案中的参与度不够，影响干预效果。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缺乏系统性的评估机制：在个案处理过程中，未能建立系统性的评估机制，难以准确判断干预效果。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资源有限：在个案处理中，由于资源有限，难以满足所有学生的需求，存在一定的局限性。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对类似个案的建议</a:t>
            </a:r>
            <a:endParaRPr altLang="en-US" lang="zh-CN"/>
          </a:p>
        </p:txBody>
      </p:sp>
      <p:sp>
        <p:nvSpPr>
          <p:cNvPr id="104988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建立家校合作机制，加强家长与学校的沟通与协作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关注学生心理健康，及时发现和解决学生的心理问题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开展心理健康教育活动，提高学生的心理素质和自我调节能力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加强教师培训，提高教师对心理健康教育重要性的认识和应对能力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对未来心理健康教育的展望</a:t>
            </a:r>
            <a:endParaRPr altLang="en-US" lang="zh-CN"/>
          </a:p>
        </p:txBody>
      </p:sp>
      <p:sp>
        <p:nvSpPr>
          <p:cNvPr id="104994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培养专业心理健康教育人才，加强师资队伍建设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完善心理健康教育体系，提高教育质量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关注学生心理健康问题，及时发现和干预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开展心理健康宣传活动，提高社会认知度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99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4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4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4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4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4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28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8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5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9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36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2024-01-05T10:42:25Z</dcterms:created>
  <dcterms:modified xsi:type="dcterms:W3CDTF">2024-01-05T10:42:25Z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9cf7e43f7f1e4fb4998a2141e19a717e_21</vt:lpwstr>
  </property>
</Properties>
</file>