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569" r:id="rId1"/>
    <p:sldMasterId id="2147501606" r:id="rId2"/>
  </p:sldMasterIdLst>
  <p:notesMasterIdLst>
    <p:notesMasterId r:id="rId3"/>
  </p:notesMasterIdLst>
  <p:sldIdLst>
    <p:sldId id="8248" r:id="rId4"/>
    <p:sldId id="8253" r:id="rId5"/>
    <p:sldId id="8257" r:id="rId6"/>
    <p:sldId id="8260" r:id="rId7"/>
    <p:sldId id="8263" r:id="rId8"/>
    <p:sldId id="8266" r:id="rId9"/>
    <p:sldId id="8269" r:id="rId10"/>
    <p:sldId id="8272" r:id="rId11"/>
    <p:sldId id="8275" r:id="rId12"/>
    <p:sldId id="8278" r:id="rId13"/>
    <p:sldId id="8281" r:id="rId14"/>
    <p:sldId id="8284" r:id="rId15"/>
    <p:sldId id="8287" r:id="rId16"/>
    <p:sldId id="8290" r:id="rId17"/>
    <p:sldId id="8293" r:id="rId18"/>
    <p:sldId id="8296" r:id="rId19"/>
    <p:sldId id="8299" r:id="rId20"/>
    <p:sldId id="8302" r:id="rId21"/>
    <p:sldId id="8305" r:id="rId22"/>
    <p:sldId id="8308" r:id="rId23"/>
    <p:sldId id="8311" r:id="rId24"/>
    <p:sldId id="8314" r:id="rId25"/>
    <p:sldId id="8317" r:id="rId26"/>
    <p:sldId id="8320" r:id="rId27"/>
    <p:sldId id="8323" r:id="rId28"/>
    <p:sldId id="8326" r:id="rId29"/>
    <p:sldId id="8329" r:id="rId30"/>
    <p:sldId id="833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image" Target="../media/image2.pn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2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image" Target="../media/image2.png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image" Target="../media/image2.png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pn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pn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5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 descr="演示文稿3_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859155" y="1689735"/>
            <a:ext cx="7910195" cy="9899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6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859155" y="2753995"/>
            <a:ext cx="7910195" cy="11703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859155" y="4304665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296955"/>
            <a:ext cx="10969200" cy="495264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Bold" panose="00000800000000000000" charset="-122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80604020202020204" pitchFamily="34" charset="0"/>
              <a:buChar char="•"/>
              <a:defRPr altLang="en-US" baseline="0" b="0" cap="none" dirty="0" sz="1600" i="0" kern="1200" kumimoji="0" lang="zh-CN" normalizeH="0" spc="15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演示文稿3_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29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117975" y="6412230"/>
            <a:ext cx="7478395" cy="0"/>
          </a:xfrm>
          <a:prstGeom prst="line"/>
          <a:ln w="3175">
            <a:solidFill>
              <a:schemeClr val="accent2"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59130" y="1386205"/>
            <a:ext cx="2797810" cy="52641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dist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2400" i="0" kern="1200" kumimoji="0" lang="en-US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dist" lvl="0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59130" y="567690"/>
            <a:ext cx="2788920" cy="818515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演示文稿3_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939165" y="1842135"/>
            <a:ext cx="2371725" cy="1375410"/>
          </a:xfrm>
          <a:prstGeom prst="rect"/>
          <a:noFill/>
        </p:spPr>
        <p:txBody>
          <a:bodyPr anchor="b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1" cap="none" dirty="0" sz="7200" i="0" kern="1200" kumimoji="0" lang="en-US" noProof="1" normalizeH="0" spc="0" strike="noStrike" u="none">
                <a:ln w="19050"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939165" y="3217545"/>
            <a:ext cx="6174740" cy="183642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  <a:ln>
            <a:noFill/>
            <a:prstDash val="sysDash"/>
          </a:ln>
        </p:spPr>
      </p:pic>
      <p:sp>
        <p:nvSpPr>
          <p:cNvPr id="104875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37515"/>
            <a:ext cx="10968990" cy="5819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solidFill>
                  <a:schemeClr val="tx1"/>
                </a:solidFill>
                <a:sym typeface="+mn-ea"/>
              </a:defRPr>
            </a:lvl1pPr>
            <a:lvl2pPr>
              <a:defRPr dirty="0">
                <a:sym typeface="+mn-ea"/>
              </a:defRPr>
            </a:lvl2pPr>
            <a:lvl3pPr>
              <a:defRPr dirty="0">
                <a:sym typeface="+mn-ea"/>
              </a:defRPr>
            </a:lvl3pPr>
            <a:lvl4pPr>
              <a:defRPr dirty="0">
                <a:sym typeface="+mn-ea"/>
              </a:defRPr>
            </a:lvl4pPr>
            <a:lvl5pPr>
              <a:defRPr dirty="0"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演示文稿3_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330" y="1010920"/>
            <a:ext cx="10968990" cy="340995"/>
          </a:xfrm>
          <a:prstGeom prst="rect"/>
          <a:noFill/>
        </p:spPr>
        <p:txBody>
          <a:bodyPr anchor="ctr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436880"/>
            <a:ext cx="10968990" cy="574040"/>
          </a:xfrm>
          <a:prstGeom prst="rect"/>
          <a:noFill/>
        </p:spPr>
        <p:txBody>
          <a:bodyPr anchor="b" anchorCtr="0" b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8" descr="演示文稿3_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5161915" y="1767840"/>
            <a:ext cx="6218555" cy="184467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0" name="署名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161915" y="4053840"/>
            <a:ext cx="1644650" cy="40894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91440" numCol="1" rIns="91440" rtlCol="0" spcCol="0" tIns="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7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2.png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570" r:id="rId1"/>
    <p:sldLayoutId id="2147501571" r:id="rId2"/>
    <p:sldLayoutId id="2147501572" r:id="rId3"/>
    <p:sldLayoutId id="2147501573" r:id="rId4"/>
    <p:sldLayoutId id="2147501574" r:id="rId5"/>
    <p:sldLayoutId id="2147501575" r:id="rId6"/>
    <p:sldLayoutId id="2147501576" r:id="rId7"/>
    <p:sldLayoutId id="2147501577" r:id="rId8"/>
    <p:sldLayoutId id="2147501578" r:id="rId9"/>
    <p:sldLayoutId id="2147501579" r:id="rId10"/>
    <p:sldLayoutId id="21475015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 descr="演示文稿3_0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330" y="1275128"/>
            <a:ext cx="10968990" cy="490183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29" y="365125"/>
            <a:ext cx="10968989" cy="73061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607" r:id="rId1"/>
    <p:sldLayoutId id="2147501608" r:id="rId2"/>
    <p:sldLayoutId id="2147501609" r:id="rId3"/>
    <p:sldLayoutId id="2147501610" r:id="rId4"/>
    <p:sldLayoutId id="2147501611" r:id="rId5"/>
    <p:sldLayoutId id="2147501612" r:id="rId6"/>
    <p:sldLayoutId id="2147501613" r:id="rId7"/>
    <p:sldLayoutId id="2147501614" r:id="rId8"/>
    <p:sldLayoutId id="2147501615" r:id="rId9"/>
    <p:sldLayoutId id="2147501616" r:id="rId10"/>
    <p:sldLayoutId id="21475016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Bold" panose="000008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tags" Target="../tags/tag111.xml"/><Relationship Id="rId5" Type="http://schemas.openxmlformats.org/officeDocument/2006/relationships/tags" Target="../tags/tag112.xml"/><Relationship Id="rId6" Type="http://schemas.openxmlformats.org/officeDocument/2006/relationships/tags" Target="../tags/tag113.xml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添加副标题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t>初中学生心理健康教育研究与实践</a:t>
            </a:r>
          </a:p>
        </p:txBody>
      </p:sp>
      <p:sp>
        <p:nvSpPr>
          <p:cNvPr id="1048652" name="文本占位符 6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zh-CN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833" lnSpcReduction="10000"/>
          </a:bodyPr>
          <a:p>
            <a:r>
              <a:rPr altLang="en-US" lang="zh-CN"/>
              <a:t>CONTENTS </a:t>
            </a:r>
            <a:endParaRPr altLang="en-US" lang="zh-CN"/>
          </a:p>
        </p:txBody>
      </p:sp>
      <p:sp>
        <p:nvSpPr>
          <p:cNvPr id="10487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94" name="文本框 5"/>
          <p:cNvSpPr txBox="1"/>
          <p:nvPr>
            <p:custDataLst>
              <p:tags r:id="rId3"/>
            </p:custDataLst>
          </p:nvPr>
        </p:nvSpPr>
        <p:spPr>
          <a:xfrm>
            <a:off x="77139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02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6" name="文本框 6"/>
          <p:cNvSpPr txBox="1"/>
          <p:nvPr>
            <p:custDataLst>
              <p:tags r:id="rId4"/>
            </p:custDataLst>
          </p:nvPr>
        </p:nvSpPr>
        <p:spPr>
          <a:xfrm>
            <a:off x="89376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初中学生心理健康教育的方法与途径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798" name="文本框 57"/>
          <p:cNvSpPr txBox="1"/>
          <p:nvPr>
            <p:custDataLst>
              <p:tags r:id="rId5"/>
            </p:custDataLst>
          </p:nvPr>
        </p:nvSpPr>
        <p:spPr>
          <a:xfrm>
            <a:off x="77139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04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0" name="文本框 58"/>
          <p:cNvSpPr txBox="1"/>
          <p:nvPr>
            <p:custDataLst>
              <p:tags r:id="rId6"/>
            </p:custDataLst>
          </p:nvPr>
        </p:nvSpPr>
        <p:spPr>
          <a:xfrm>
            <a:off x="89376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初中学生心理健康教育面临的挑战与对策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2" name="文本框 67"/>
          <p:cNvSpPr txBox="1"/>
          <p:nvPr>
            <p:custDataLst>
              <p:tags r:id="rId7"/>
            </p:custDataLst>
          </p:nvPr>
        </p:nvSpPr>
        <p:spPr>
          <a:xfrm>
            <a:off x="3827780" y="135191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01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4" name="文本框 68"/>
          <p:cNvSpPr txBox="1"/>
          <p:nvPr>
            <p:custDataLst>
              <p:tags r:id="rId8"/>
            </p:custDataLst>
          </p:nvPr>
        </p:nvSpPr>
        <p:spPr>
          <a:xfrm>
            <a:off x="5051425" y="135191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初中学生心理健康现状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文本框 72"/>
          <p:cNvSpPr txBox="1"/>
          <p:nvPr>
            <p:custDataLst>
              <p:tags r:id="rId9"/>
            </p:custDataLst>
          </p:nvPr>
        </p:nvSpPr>
        <p:spPr>
          <a:xfrm>
            <a:off x="3827780" y="2901950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03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8" name="文本框 73"/>
          <p:cNvSpPr txBox="1"/>
          <p:nvPr>
            <p:custDataLst>
              <p:tags r:id="rId10"/>
            </p:custDataLst>
          </p:nvPr>
        </p:nvSpPr>
        <p:spPr>
          <a:xfrm>
            <a:off x="5051425" y="2901950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初中学生心理健康教育实践案例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文本框 77"/>
          <p:cNvSpPr txBox="1"/>
          <p:nvPr>
            <p:custDataLst>
              <p:tags r:id="rId11"/>
            </p:custDataLst>
          </p:nvPr>
        </p:nvSpPr>
        <p:spPr>
          <a:xfrm>
            <a:off x="3827780" y="4451985"/>
            <a:ext cx="1093470" cy="1080135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r"/>
            <a:r>
              <a:rPr altLang="zh-CN" dirty="0" sz="4000" lang="en-US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05</a:t>
            </a:r>
            <a:endParaRPr altLang="zh-CN" dirty="0" sz="4000" lang="en-US">
              <a:ln>
                <a:noFill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2" name="文本框 78"/>
          <p:cNvSpPr txBox="1"/>
          <p:nvPr>
            <p:custDataLst>
              <p:tags r:id="rId12"/>
            </p:custDataLst>
          </p:nvPr>
        </p:nvSpPr>
        <p:spPr>
          <a:xfrm>
            <a:off x="5051425" y="4451985"/>
            <a:ext cx="2582545" cy="1080000"/>
          </a:xfrm>
          <a:prstGeom prst="rect"/>
          <a:noFill/>
        </p:spPr>
        <p:txBody>
          <a:bodyPr anchor="ctr" anchorCtr="0" bIns="0" rtlCol="0" tIns="0" wrap="square">
            <a:normAutofit fontScale="95238"/>
          </a:bodyPr>
          <a:p>
            <a:r>
              <a:rPr altLang="en-US" dirty="0" sz="2100" lang="zh-CN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初中学生心理健康教育的发展趋势与展望</a:t>
            </a:r>
            <a:endParaRPr altLang="en-US" dirty="0" sz="2100" lang="zh-CN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7917"/>
          </a:bodyPr>
          <a:p>
            <a:r>
              <a:rPr altLang="en-US" lang="zh-CN"/>
              <a:t>初中学生心理健康现状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初中生心理特点</a:t>
            </a:r>
            <a:endParaRPr altLang="en-US" lang="zh-CN"/>
          </a:p>
        </p:txBody>
      </p:sp>
      <p:sp>
        <p:nvSpPr>
          <p:cNvPr id="1048884" name="矩形 38"/>
          <p:cNvSpPr/>
          <p:nvPr>
            <p:custDataLst>
              <p:tags r:id="rId1"/>
            </p:custDataLst>
          </p:nvPr>
        </p:nvSpPr>
        <p:spPr>
          <a:xfrm rot="204112">
            <a:off x="1341730" y="1296955"/>
            <a:ext cx="4213922" cy="2199475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6" name="矩形 39"/>
          <p:cNvSpPr/>
          <p:nvPr>
            <p:custDataLst>
              <p:tags r:id="rId2"/>
            </p:custDataLst>
          </p:nvPr>
        </p:nvSpPr>
        <p:spPr>
          <a:xfrm>
            <a:off x="1346599" y="1297651"/>
            <a:ext cx="4213922" cy="219947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8" name="TextBox 2"/>
          <p:cNvSpPr txBox="1"/>
          <p:nvPr>
            <p:custDataLst>
              <p:tags r:id="rId3"/>
            </p:custDataLst>
          </p:nvPr>
        </p:nvSpPr>
        <p:spPr>
          <a:xfrm>
            <a:off x="1590754" y="1469463"/>
            <a:ext cx="3743699" cy="1816202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自我意识增强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890" name="矩形 100"/>
          <p:cNvSpPr/>
          <p:nvPr>
            <p:custDataLst>
              <p:tags r:id="rId4"/>
            </p:custDataLst>
          </p:nvPr>
        </p:nvSpPr>
        <p:spPr>
          <a:xfrm rot="204112">
            <a:off x="6624783" y="1296955"/>
            <a:ext cx="4213922" cy="2199475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2" name="矩形 101"/>
          <p:cNvSpPr/>
          <p:nvPr>
            <p:custDataLst>
              <p:tags r:id="rId5"/>
            </p:custDataLst>
          </p:nvPr>
        </p:nvSpPr>
        <p:spPr>
          <a:xfrm>
            <a:off x="6630348" y="1297651"/>
            <a:ext cx="4213922" cy="2199475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4" name="TextBox 2"/>
          <p:cNvSpPr txBox="1"/>
          <p:nvPr>
            <p:custDataLst>
              <p:tags r:id="rId6"/>
            </p:custDataLst>
          </p:nvPr>
        </p:nvSpPr>
        <p:spPr>
          <a:xfrm>
            <a:off x="6875198" y="1469463"/>
            <a:ext cx="3743699" cy="1816202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情绪波动较大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896" name="矩形 122"/>
          <p:cNvSpPr/>
          <p:nvPr>
            <p:custDataLst>
              <p:tags r:id="rId7"/>
            </p:custDataLst>
          </p:nvPr>
        </p:nvSpPr>
        <p:spPr>
          <a:xfrm rot="204112">
            <a:off x="1341730" y="4049429"/>
            <a:ext cx="4213922" cy="2199475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98" name="矩形 123"/>
          <p:cNvSpPr/>
          <p:nvPr>
            <p:custDataLst>
              <p:tags r:id="rId8"/>
            </p:custDataLst>
          </p:nvPr>
        </p:nvSpPr>
        <p:spPr>
          <a:xfrm>
            <a:off x="1346599" y="4050125"/>
            <a:ext cx="4213922" cy="219947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TextBox 2"/>
          <p:cNvSpPr txBox="1"/>
          <p:nvPr>
            <p:custDataLst>
              <p:tags r:id="rId9"/>
            </p:custDataLst>
          </p:nvPr>
        </p:nvSpPr>
        <p:spPr>
          <a:xfrm>
            <a:off x="1590058" y="4221937"/>
            <a:ext cx="3743699" cy="1816202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社交焦虑和压力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8902" name="矩形 89"/>
          <p:cNvSpPr/>
          <p:nvPr>
            <p:custDataLst>
              <p:tags r:id="rId10"/>
            </p:custDataLst>
          </p:nvPr>
        </p:nvSpPr>
        <p:spPr>
          <a:xfrm rot="204112">
            <a:off x="6624783" y="4049429"/>
            <a:ext cx="4213922" cy="2199475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矩形 90"/>
          <p:cNvSpPr/>
          <p:nvPr>
            <p:custDataLst>
              <p:tags r:id="rId11"/>
            </p:custDataLst>
          </p:nvPr>
        </p:nvSpPr>
        <p:spPr>
          <a:xfrm>
            <a:off x="6630348" y="4050125"/>
            <a:ext cx="4213922" cy="2199475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TextBox 2"/>
          <p:cNvSpPr txBox="1"/>
          <p:nvPr>
            <p:custDataLst>
              <p:tags r:id="rId12"/>
            </p:custDataLst>
          </p:nvPr>
        </p:nvSpPr>
        <p:spPr>
          <a:xfrm>
            <a:off x="6873807" y="4221937"/>
            <a:ext cx="3743699" cy="1816202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学习压力和适应问题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常见心理问题</a:t>
            </a:r>
            <a:endParaRPr altLang="en-US" lang="zh-CN"/>
          </a:p>
        </p:txBody>
      </p:sp>
      <p:sp>
        <p:nvSpPr>
          <p:cNvPr id="1048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学习压力：由于学业繁重、竞争激烈导致的心理压力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人际关系：与同学、老师、家长之间的沟通障碍和矛盾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自卑心理：自我评价低，缺乏自信，难以面对挑战和困难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情绪波动：青春期情绪不稳定，易出现焦虑、抑郁等情绪问题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心理问题成因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家庭环境不良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学习压力过大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人际关系紧张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缺乏有效的心理疏导和干预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6875"/>
          </a:bodyPr>
          <a:p>
            <a:r>
              <a:rPr altLang="en-US" lang="zh-CN"/>
              <a:t>心理健康教育的必要性</a:t>
            </a:r>
            <a:endParaRPr altLang="en-US" lang="zh-CN"/>
          </a:p>
        </p:txBody>
      </p:sp>
      <p:sp>
        <p:nvSpPr>
          <p:cNvPr id="1049066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帮助学生建立积极心态，提高学习效率和生活质量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促进初中学生身心健康，预防心理疾病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提高初中学生的心理素质，增强应对压力和挫折的能力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培养初中学生的社会适应能力，促进人际关系和谐发展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1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初中学生心理健康教育的方法与途径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课程设置与教学实施</a:t>
            </a:r>
            <a:endParaRPr altLang="en-US" lang="zh-CN"/>
          </a:p>
        </p:txBody>
      </p:sp>
      <p:sp>
        <p:nvSpPr>
          <p:cNvPr id="1049168" name="正文"/>
          <p:cNvSpPr txBox="1"/>
          <p:nvPr>
            <p:custDataLst>
              <p:tags r:id="rId1"/>
            </p:custDataLst>
          </p:nvPr>
        </p:nvSpPr>
        <p:spPr>
          <a:xfrm>
            <a:off x="3072406" y="5579525"/>
            <a:ext cx="6037904" cy="670386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教学评估：通过课堂表现、作业、考试等方式，对学生的学习情况进行评估，及时发现问题并采取相应措施。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标题"/>
          <p:cNvSpPr txBox="1"/>
          <p:nvPr>
            <p:custDataLst>
              <p:tags r:id="rId2"/>
            </p:custDataLst>
          </p:nvPr>
        </p:nvSpPr>
        <p:spPr>
          <a:xfrm>
            <a:off x="3072406" y="5096019"/>
            <a:ext cx="6037904" cy="44692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72" name="正文"/>
          <p:cNvSpPr txBox="1"/>
          <p:nvPr>
            <p:custDataLst>
              <p:tags r:id="rId3"/>
            </p:custDataLst>
          </p:nvPr>
        </p:nvSpPr>
        <p:spPr>
          <a:xfrm>
            <a:off x="3076347" y="4314265"/>
            <a:ext cx="6037904" cy="670386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教学方法：采用案例分析、小组讨论、角色扮演等多种教学方法，引导学生积极参与，提高教学效果。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标题"/>
          <p:cNvSpPr txBox="1"/>
          <p:nvPr>
            <p:custDataLst>
              <p:tags r:id="rId4"/>
            </p:custDataLst>
          </p:nvPr>
        </p:nvSpPr>
        <p:spPr>
          <a:xfrm>
            <a:off x="3076347" y="3830103"/>
            <a:ext cx="6037904" cy="44692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76" name="正文"/>
          <p:cNvSpPr txBox="1"/>
          <p:nvPr>
            <p:custDataLst>
              <p:tags r:id="rId5"/>
            </p:custDataLst>
          </p:nvPr>
        </p:nvSpPr>
        <p:spPr>
          <a:xfrm>
            <a:off x="3072406" y="1781117"/>
            <a:ext cx="6037904" cy="670386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课程设置：针对初中学生的心理健康教育课程，包括心理健康知识、心理调适技巧等方面的内容。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标题"/>
          <p:cNvSpPr txBox="1"/>
          <p:nvPr>
            <p:custDataLst>
              <p:tags r:id="rId6"/>
            </p:custDataLst>
          </p:nvPr>
        </p:nvSpPr>
        <p:spPr>
          <a:xfrm>
            <a:off x="3072406" y="1296955"/>
            <a:ext cx="6037904" cy="44692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80" name="正文"/>
          <p:cNvSpPr txBox="1"/>
          <p:nvPr>
            <p:custDataLst>
              <p:tags r:id="rId7"/>
            </p:custDataLst>
          </p:nvPr>
        </p:nvSpPr>
        <p:spPr>
          <a:xfrm>
            <a:off x="3076347" y="3047691"/>
            <a:ext cx="6037904" cy="670386"/>
          </a:xfrm>
          <a:prstGeom prst="rect"/>
          <a:noFill/>
        </p:spPr>
        <p:txBody>
          <a:bodyPr anchor="t" anchorCtr="0" bIns="0" lIns="0" rIns="0" rtlCol="0" tIns="0" wrap="square">
            <a:normAutofit fontScale="92857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教学实施：通过课堂教学、主题班会等形式，将心理健康教育融入日常教育中，帮助学生树立正确的心理健康观念，提高心理素质。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标题"/>
          <p:cNvSpPr txBox="1"/>
          <p:nvPr>
            <p:custDataLst>
              <p:tags r:id="rId8"/>
            </p:custDataLst>
          </p:nvPr>
        </p:nvSpPr>
        <p:spPr>
          <a:xfrm>
            <a:off x="3076347" y="2562872"/>
            <a:ext cx="6037904" cy="44692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心理咨询与辅导</a:t>
            </a:r>
            <a:endParaRPr altLang="en-US" lang="zh-CN"/>
          </a:p>
        </p:txBody>
      </p:sp>
      <p:sp>
        <p:nvSpPr>
          <p:cNvPr id="1049218" name="圆角矩形 3"/>
          <p:cNvSpPr/>
          <p:nvPr>
            <p:custDataLst>
              <p:tags r:id="rId1"/>
            </p:custDataLst>
          </p:nvPr>
        </p:nvSpPr>
        <p:spPr>
          <a:xfrm rot="16200000">
            <a:off x="5609121" y="-3607631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73" y="1803016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396" y="-2334500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6"/>
          <p:cNvSpPr/>
          <p:nvPr>
            <p:custDataLst>
              <p:tags r:id="rId4"/>
            </p:custDataLst>
          </p:nvPr>
        </p:nvSpPr>
        <p:spPr>
          <a:xfrm rot="16200000">
            <a:off x="199748" y="3076785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圆角矩形 9"/>
          <p:cNvSpPr/>
          <p:nvPr>
            <p:custDataLst>
              <p:tags r:id="rId5"/>
            </p:custDataLst>
          </p:nvPr>
        </p:nvSpPr>
        <p:spPr>
          <a:xfrm rot="16200000">
            <a:off x="5609121" y="-1085595"/>
            <a:ext cx="966340" cy="109669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73" y="4325053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396" y="186899"/>
            <a:ext cx="966340" cy="109677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748" y="5598184"/>
            <a:ext cx="964749" cy="14475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9"/>
            </p:custDataLst>
          </p:nvPr>
        </p:nvSpPr>
        <p:spPr>
          <a:xfrm>
            <a:off x="1069328" y="3914489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方法：包括个体咨询、团体辅导、家庭治疗等多种形式，可以根据学生的具体情况选择适合的方法。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10"/>
            </p:custDataLst>
          </p:nvPr>
        </p:nvSpPr>
        <p:spPr>
          <a:xfrm>
            <a:off x="1069328" y="5188257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实施途径：在学校设置心理咨询室，定期开展心理健康教育活动，建立学生心理健康档案等。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8" name="文本框 13"/>
          <p:cNvSpPr txBox="1"/>
          <p:nvPr>
            <p:custDataLst>
              <p:tags r:id="rId11"/>
            </p:custDataLst>
          </p:nvPr>
        </p:nvSpPr>
        <p:spPr>
          <a:xfrm>
            <a:off x="1069328" y="1392452"/>
            <a:ext cx="10506462" cy="966340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定义：心理咨询与辅导是针对初中学生心理健康问题的一种干预措施，旨在帮助学生解决心理困扰、提高心理素质。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0" name="文本框 14"/>
          <p:cNvSpPr txBox="1"/>
          <p:nvPr>
            <p:custDataLst>
              <p:tags r:id="rId12"/>
            </p:custDataLst>
          </p:nvPr>
        </p:nvSpPr>
        <p:spPr>
          <a:xfrm>
            <a:off x="1069328" y="2667496"/>
            <a:ext cx="10506462" cy="965544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目的：通过心理咨询与辅导，帮助学生认识自己的情绪、行为和思维模式，增强自我认知和自我调节能力，促进学生的心理健康发展。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家庭、学校、社区协同教育</a:t>
            </a:r>
            <a:endParaRPr altLang="en-US" lang="zh-CN"/>
          </a:p>
        </p:txBody>
      </p:sp>
      <p:sp>
        <p:nvSpPr>
          <p:cNvPr id="1049276" name="对角圆角矩形 15"/>
          <p:cNvSpPr/>
          <p:nvPr>
            <p:custDataLst>
              <p:tags r:id="rId1"/>
            </p:custDataLst>
          </p:nvPr>
        </p:nvSpPr>
        <p:spPr>
          <a:xfrm>
            <a:off x="608400" y="4887845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16"/>
          <p:cNvSpPr/>
          <p:nvPr>
            <p:custDataLst>
              <p:tags r:id="rId2"/>
            </p:custDataLst>
          </p:nvPr>
        </p:nvSpPr>
        <p:spPr>
          <a:xfrm>
            <a:off x="608400" y="4720293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17"/>
          <p:cNvSpPr/>
          <p:nvPr>
            <p:custDataLst>
              <p:tags r:id="rId3"/>
            </p:custDataLst>
          </p:nvPr>
        </p:nvSpPr>
        <p:spPr>
          <a:xfrm>
            <a:off x="1276057" y="4720293"/>
            <a:ext cx="100583" cy="16763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27"/>
          <p:cNvSpPr txBox="1"/>
          <p:nvPr>
            <p:custDataLst>
              <p:tags r:id="rId4"/>
            </p:custDataLst>
          </p:nvPr>
        </p:nvSpPr>
        <p:spPr>
          <a:xfrm>
            <a:off x="1319378" y="4941359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20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社区：组织心理健康活动，提供心理援助和资源支持</a:t>
            </a:r>
            <a:endParaRPr altLang="zh-CN" dirty="0" sz="20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2"/>
          <p:cNvSpPr/>
          <p:nvPr>
            <p:custDataLst>
              <p:tags r:id="rId5"/>
            </p:custDataLst>
          </p:nvPr>
        </p:nvSpPr>
        <p:spPr>
          <a:xfrm>
            <a:off x="608400" y="1902499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53"/>
          <p:cNvSpPr/>
          <p:nvPr>
            <p:custDataLst>
              <p:tags r:id="rId6"/>
            </p:custDataLst>
          </p:nvPr>
        </p:nvSpPr>
        <p:spPr>
          <a:xfrm>
            <a:off x="608400" y="1734948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54"/>
          <p:cNvSpPr/>
          <p:nvPr>
            <p:custDataLst>
              <p:tags r:id="rId7"/>
            </p:custDataLst>
          </p:nvPr>
        </p:nvSpPr>
        <p:spPr>
          <a:xfrm>
            <a:off x="1276057" y="1734948"/>
            <a:ext cx="100583" cy="16763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56"/>
          <p:cNvSpPr txBox="1"/>
          <p:nvPr>
            <p:custDataLst>
              <p:tags r:id="rId8"/>
            </p:custDataLst>
          </p:nvPr>
        </p:nvSpPr>
        <p:spPr>
          <a:xfrm>
            <a:off x="1319378" y="1948369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家庭：家长关注孩子心理健康，建立良好的家庭氛围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"/>
          <p:cNvSpPr/>
          <p:nvPr>
            <p:custDataLst>
              <p:tags r:id="rId9"/>
            </p:custDataLst>
          </p:nvPr>
        </p:nvSpPr>
        <p:spPr>
          <a:xfrm>
            <a:off x="608400" y="3400906"/>
            <a:ext cx="10968932" cy="92452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6"/>
          <p:cNvSpPr/>
          <p:nvPr>
            <p:custDataLst>
              <p:tags r:id="rId10"/>
            </p:custDataLst>
          </p:nvPr>
        </p:nvSpPr>
        <p:spPr>
          <a:xfrm>
            <a:off x="608400" y="3233354"/>
            <a:ext cx="667588" cy="6370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7"/>
          <p:cNvSpPr/>
          <p:nvPr>
            <p:custDataLst>
              <p:tags r:id="rId11"/>
            </p:custDataLst>
          </p:nvPr>
        </p:nvSpPr>
        <p:spPr>
          <a:xfrm>
            <a:off x="1276057" y="3233354"/>
            <a:ext cx="100583" cy="16763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8"/>
          <p:cNvSpPr txBox="1"/>
          <p:nvPr>
            <p:custDataLst>
              <p:tags r:id="rId12"/>
            </p:custDataLst>
          </p:nvPr>
        </p:nvSpPr>
        <p:spPr>
          <a:xfrm>
            <a:off x="1319378" y="3455057"/>
            <a:ext cx="9910746" cy="825998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0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学校：开展心理健康教育课程，提供心理咨询和辅导服务</a:t>
            </a:r>
            <a:endParaRPr altLang="en-US" dirty="0" sz="20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开展心理健康活动</a:t>
            </a:r>
            <a:endParaRPr altLang="en-US" lang="zh-CN"/>
          </a:p>
        </p:txBody>
      </p:sp>
      <p:sp>
        <p:nvSpPr>
          <p:cNvPr id="1049334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组织心理讲座和培训，提高初中学生对心理健康的认识和理解。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开展心理健康主题班会，让学生积极参与讨论和分享，增强心理健康意识。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组织心理拓展活动，如团队建设、角色扮演等，培养学生的团队协作和沟通能力。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建立心理辅导中心，为学生提供专业的心理咨询和辅导服务，帮助学生解决心理问题。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3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初中学生心理健康教育实践案例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428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案例名称：阳光心理成长计划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2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实施学校：某初中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主要措施：开展心理健康课程、建立心理咨询室、组织心理健康活动等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4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实施效果：提高了学生的心理素质和应对压力的能力，减少了心理问题的发生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实践效果评估</a:t>
            </a:r>
            <a:endParaRPr altLang="en-US" lang="zh-CN"/>
          </a:p>
        </p:txBody>
      </p:sp>
      <p:sp>
        <p:nvSpPr>
          <p:cNvPr id="1049486" name="对角圆角矩形 15"/>
          <p:cNvSpPr/>
          <p:nvPr>
            <p:custDataLst>
              <p:tags r:id="rId1"/>
            </p:custDataLst>
          </p:nvPr>
        </p:nvSpPr>
        <p:spPr>
          <a:xfrm>
            <a:off x="1312872" y="4110256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8" name="对角圆角矩形 16"/>
          <p:cNvSpPr/>
          <p:nvPr>
            <p:custDataLst>
              <p:tags r:id="rId2"/>
            </p:custDataLst>
          </p:nvPr>
        </p:nvSpPr>
        <p:spPr>
          <a:xfrm>
            <a:off x="1312872" y="3963919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直角三角形 17"/>
          <p:cNvSpPr/>
          <p:nvPr>
            <p:custDataLst>
              <p:tags r:id="rId3"/>
            </p:custDataLst>
          </p:nvPr>
        </p:nvSpPr>
        <p:spPr>
          <a:xfrm>
            <a:off x="1894865" y="3964590"/>
            <a:ext cx="87667" cy="14611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文本框 27"/>
          <p:cNvSpPr txBox="1"/>
          <p:nvPr>
            <p:custDataLst>
              <p:tags r:id="rId4"/>
            </p:custDataLst>
          </p:nvPr>
        </p:nvSpPr>
        <p:spPr>
          <a:xfrm>
            <a:off x="1932456" y="4121668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家长反馈与评价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对角圆角矩形 52"/>
          <p:cNvSpPr/>
          <p:nvPr>
            <p:custDataLst>
              <p:tags r:id="rId5"/>
            </p:custDataLst>
          </p:nvPr>
        </p:nvSpPr>
        <p:spPr>
          <a:xfrm>
            <a:off x="1312872" y="144396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对角圆角矩形 53"/>
          <p:cNvSpPr/>
          <p:nvPr>
            <p:custDataLst>
              <p:tags r:id="rId6"/>
            </p:custDataLst>
          </p:nvPr>
        </p:nvSpPr>
        <p:spPr>
          <a:xfrm>
            <a:off x="1312872" y="129695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直角三角形 54"/>
          <p:cNvSpPr/>
          <p:nvPr>
            <p:custDataLst>
              <p:tags r:id="rId7"/>
            </p:custDataLst>
          </p:nvPr>
        </p:nvSpPr>
        <p:spPr>
          <a:xfrm>
            <a:off x="1894865" y="1297626"/>
            <a:ext cx="87667" cy="14611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文本框 56"/>
          <p:cNvSpPr txBox="1"/>
          <p:nvPr>
            <p:custDataLst>
              <p:tags r:id="rId8"/>
            </p:custDataLst>
          </p:nvPr>
        </p:nvSpPr>
        <p:spPr>
          <a:xfrm>
            <a:off x="1932456" y="1447320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案例实施前后对比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对角圆角矩形 5"/>
          <p:cNvSpPr/>
          <p:nvPr>
            <p:custDataLst>
              <p:tags r:id="rId9"/>
            </p:custDataLst>
          </p:nvPr>
        </p:nvSpPr>
        <p:spPr>
          <a:xfrm>
            <a:off x="1312872" y="2777110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对角圆角矩形 6"/>
          <p:cNvSpPr/>
          <p:nvPr>
            <p:custDataLst>
              <p:tags r:id="rId10"/>
            </p:custDataLst>
          </p:nvPr>
        </p:nvSpPr>
        <p:spPr>
          <a:xfrm>
            <a:off x="1312872" y="2630101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直角三角形 7"/>
          <p:cNvSpPr/>
          <p:nvPr>
            <p:custDataLst>
              <p:tags r:id="rId11"/>
            </p:custDataLst>
          </p:nvPr>
        </p:nvSpPr>
        <p:spPr>
          <a:xfrm>
            <a:off x="1894865" y="2631444"/>
            <a:ext cx="87667" cy="14611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文本框 8"/>
          <p:cNvSpPr txBox="1"/>
          <p:nvPr>
            <p:custDataLst>
              <p:tags r:id="rId12"/>
            </p:custDataLst>
          </p:nvPr>
        </p:nvSpPr>
        <p:spPr>
          <a:xfrm>
            <a:off x="1932456" y="2788521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学生心理健康水平提升情况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对角圆角矩形 9"/>
          <p:cNvSpPr/>
          <p:nvPr>
            <p:custDataLst>
              <p:tags r:id="rId13"/>
            </p:custDataLst>
          </p:nvPr>
        </p:nvSpPr>
        <p:spPr>
          <a:xfrm>
            <a:off x="1312872" y="5444074"/>
            <a:ext cx="9560412" cy="805804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对角圆角矩形 10"/>
          <p:cNvSpPr/>
          <p:nvPr>
            <p:custDataLst>
              <p:tags r:id="rId14"/>
            </p:custDataLst>
          </p:nvPr>
        </p:nvSpPr>
        <p:spPr>
          <a:xfrm>
            <a:off x="1312872" y="5297065"/>
            <a:ext cx="581863" cy="55522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直角三角形 11"/>
          <p:cNvSpPr/>
          <p:nvPr>
            <p:custDataLst>
              <p:tags r:id="rId15"/>
            </p:custDataLst>
          </p:nvPr>
        </p:nvSpPr>
        <p:spPr>
          <a:xfrm>
            <a:off x="1894865" y="5297736"/>
            <a:ext cx="87667" cy="14611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文本框 12"/>
          <p:cNvSpPr txBox="1"/>
          <p:nvPr>
            <p:custDataLst>
              <p:tags r:id="rId16"/>
            </p:custDataLst>
          </p:nvPr>
        </p:nvSpPr>
        <p:spPr>
          <a:xfrm>
            <a:off x="1932456" y="5454814"/>
            <a:ext cx="8638108" cy="79192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教师教学方法改进与提升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552" name="五边形 30"/>
          <p:cNvSpPr/>
          <p:nvPr>
            <p:custDataLst>
              <p:tags r:id="rId1"/>
            </p:custDataLst>
          </p:nvPr>
        </p:nvSpPr>
        <p:spPr>
          <a:xfrm>
            <a:off x="608400" y="3196485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6"/>
          <p:cNvSpPr/>
          <p:nvPr>
            <p:custDataLst>
              <p:tags r:id="rId2"/>
            </p:custDataLst>
          </p:nvPr>
        </p:nvSpPr>
        <p:spPr>
          <a:xfrm>
            <a:off x="3220492" y="3196485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7"/>
          <p:cNvSpPr/>
          <p:nvPr>
            <p:custDataLst>
              <p:tags r:id="rId3"/>
            </p:custDataLst>
          </p:nvPr>
        </p:nvSpPr>
        <p:spPr>
          <a:xfrm>
            <a:off x="8444676" y="3196485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8"/>
          <p:cNvSpPr/>
          <p:nvPr>
            <p:custDataLst>
              <p:tags r:id="rId4"/>
            </p:custDataLst>
          </p:nvPr>
        </p:nvSpPr>
        <p:spPr>
          <a:xfrm>
            <a:off x="5832584" y="3196485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案例背景：介绍案例发生的背景和原因，如学校、学生、家庭等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案例名称：某初中学生心理健康教育的实践探索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543217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案例过程：详细描述实践过程，包括实施方案、时间安排、人员分工等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630315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案例效果：分析实践效果，包括学生心理健康状况的改善、教师和家长的评价等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经验总结与推广</a:t>
            </a:r>
            <a:endParaRPr altLang="en-US" lang="zh-CN"/>
          </a:p>
        </p:txBody>
      </p:sp>
      <p:sp>
        <p:nvSpPr>
          <p:cNvPr id="1049602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4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实践案例的背景和目标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实践过程中的方法和措施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推广价值和意义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6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初中学生心理健康教育面临的挑战与对策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师资力量不足</a:t>
            </a:r>
            <a:endParaRPr altLang="en-US" lang="zh-CN"/>
          </a:p>
        </p:txBody>
      </p:sp>
      <p:sp>
        <p:nvSpPr>
          <p:cNvPr id="10496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519135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任意多边形 18"/>
          <p:cNvSpPr/>
          <p:nvPr>
            <p:custDataLst>
              <p:tags r:id="rId3"/>
            </p:custDataLst>
          </p:nvPr>
        </p:nvSpPr>
        <p:spPr>
          <a:xfrm>
            <a:off x="6439372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693442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519776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292676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4"/>
          <p:cNvSpPr/>
          <p:nvPr>
            <p:custDataLst>
              <p:tags r:id="rId7"/>
            </p:custDataLst>
          </p:nvPr>
        </p:nvSpPr>
        <p:spPr>
          <a:xfrm>
            <a:off x="736567" y="2332997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69344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初中学生心理健康教育需要专业化的教师团队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042403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教师的专业素养和教学能力有待提高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532592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305492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1"/>
          <p:cNvSpPr/>
          <p:nvPr>
            <p:custDataLst>
              <p:tags r:id="rId13"/>
            </p:custDataLst>
          </p:nvPr>
        </p:nvSpPr>
        <p:spPr>
          <a:xfrm>
            <a:off x="3661346" y="2345173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706900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55758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329203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25"/>
          <p:cNvSpPr/>
          <p:nvPr>
            <p:custDataLst>
              <p:tags r:id="rId17"/>
            </p:custDataLst>
          </p:nvPr>
        </p:nvSpPr>
        <p:spPr>
          <a:xfrm>
            <a:off x="9216758" y="2370166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731893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07957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缺乏有效的教师培训和激励机制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054579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目前初中学校中心理健康教育教师的数量不足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教育资源不均衡</a:t>
            </a:r>
            <a:endParaRPr altLang="en-US" lang="zh-CN"/>
          </a:p>
        </p:txBody>
      </p:sp>
      <p:sp>
        <p:nvSpPr>
          <p:cNvPr id="1049770" name="矩形 31"/>
          <p:cNvSpPr/>
          <p:nvPr>
            <p:custDataLst>
              <p:tags r:id="rId1"/>
            </p:custDataLst>
          </p:nvPr>
        </p:nvSpPr>
        <p:spPr>
          <a:xfrm>
            <a:off x="2538540" y="1296955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城市与农村教育资源差距大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矩形 4"/>
          <p:cNvSpPr/>
          <p:nvPr>
            <p:custDataLst>
              <p:tags r:id="rId2"/>
            </p:custDataLst>
          </p:nvPr>
        </p:nvSpPr>
        <p:spPr>
          <a:xfrm>
            <a:off x="2538540" y="2582366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优质学校与普通学校教育资源不均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5"/>
          <p:cNvSpPr/>
          <p:nvPr>
            <p:custDataLst>
              <p:tags r:id="rId3"/>
            </p:custDataLst>
          </p:nvPr>
        </p:nvSpPr>
        <p:spPr>
          <a:xfrm>
            <a:off x="2538540" y="3867778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不同地区教育资源投入不平衡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7"/>
          <p:cNvSpPr/>
          <p:nvPr>
            <p:custDataLst>
              <p:tags r:id="rId4"/>
            </p:custDataLst>
          </p:nvPr>
        </p:nvSpPr>
        <p:spPr>
          <a:xfrm>
            <a:off x="2538540" y="5153189"/>
            <a:ext cx="7109964" cy="109641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师资力量分布不均，影响教学质量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教育观念的转变与更新</a:t>
            </a:r>
            <a:endParaRPr altLang="en-US" lang="zh-CN"/>
          </a:p>
        </p:txBody>
      </p:sp>
      <p:sp>
        <p:nvSpPr>
          <p:cNvPr id="1049812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4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6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8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传统教育观念的局限性：过于注重知识传授，忽视学生心理健康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教育观念更新的途径：加强心理健康教育，提高教师素质，更新教育评价体系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教育观念转变的必要性：适应社会发展的需要，培养具备健康心理的人才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现代教育观念的兴起：强调全面发展，关注学生心理健康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对策与建议</a:t>
            </a:r>
            <a:endParaRPr altLang="en-US" lang="zh-CN"/>
          </a:p>
        </p:txBody>
      </p:sp>
      <p:sp>
        <p:nvSpPr>
          <p:cNvPr id="1049890" name="矩形 3"/>
          <p:cNvSpPr/>
          <p:nvPr>
            <p:custDataLst>
              <p:tags r:id="rId1"/>
            </p:custDataLst>
          </p:nvPr>
        </p:nvSpPr>
        <p:spPr>
          <a:xfrm>
            <a:off x="1429744" y="1296955"/>
            <a:ext cx="9876281" cy="108586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矩形 13"/>
          <p:cNvSpPr/>
          <p:nvPr>
            <p:custDataLst>
              <p:tags r:id="rId2"/>
            </p:custDataLst>
          </p:nvPr>
        </p:nvSpPr>
        <p:spPr>
          <a:xfrm>
            <a:off x="880037" y="1296955"/>
            <a:ext cx="267841" cy="108586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文本框 4"/>
          <p:cNvSpPr txBox="1"/>
          <p:nvPr>
            <p:custDataLst>
              <p:tags r:id="rId3"/>
            </p:custDataLst>
          </p:nvPr>
        </p:nvSpPr>
        <p:spPr>
          <a:xfrm>
            <a:off x="1712526" y="1390775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建立心理健康教育体系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39"/>
          <p:cNvSpPr/>
          <p:nvPr>
            <p:custDataLst>
              <p:tags r:id="rId4"/>
            </p:custDataLst>
          </p:nvPr>
        </p:nvSpPr>
        <p:spPr>
          <a:xfrm>
            <a:off x="1429744" y="2585991"/>
            <a:ext cx="9876281" cy="108586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矩形 5"/>
          <p:cNvSpPr/>
          <p:nvPr>
            <p:custDataLst>
              <p:tags r:id="rId5"/>
            </p:custDataLst>
          </p:nvPr>
        </p:nvSpPr>
        <p:spPr>
          <a:xfrm>
            <a:off x="880037" y="2585991"/>
            <a:ext cx="267841" cy="108586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41"/>
          <p:cNvSpPr txBox="1"/>
          <p:nvPr>
            <p:custDataLst>
              <p:tags r:id="rId6"/>
            </p:custDataLst>
          </p:nvPr>
        </p:nvSpPr>
        <p:spPr>
          <a:xfrm>
            <a:off x="1712526" y="267981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加强心理健康教育师资培训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12"/>
          <p:cNvSpPr/>
          <p:nvPr>
            <p:custDataLst>
              <p:tags r:id="rId7"/>
            </p:custDataLst>
          </p:nvPr>
        </p:nvSpPr>
        <p:spPr>
          <a:xfrm>
            <a:off x="1429744" y="3875026"/>
            <a:ext cx="9876281" cy="108586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矩形 17"/>
          <p:cNvSpPr/>
          <p:nvPr>
            <p:custDataLst>
              <p:tags r:id="rId8"/>
            </p:custDataLst>
          </p:nvPr>
        </p:nvSpPr>
        <p:spPr>
          <a:xfrm>
            <a:off x="880037" y="3875026"/>
            <a:ext cx="267841" cy="108586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19"/>
          <p:cNvSpPr txBox="1"/>
          <p:nvPr>
            <p:custDataLst>
              <p:tags r:id="rId9"/>
            </p:custDataLst>
          </p:nvPr>
        </p:nvSpPr>
        <p:spPr>
          <a:xfrm>
            <a:off x="1712526" y="3968846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开展心理健康教育和宣传活动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9"/>
          <p:cNvSpPr/>
          <p:nvPr>
            <p:custDataLst>
              <p:tags r:id="rId10"/>
            </p:custDataLst>
          </p:nvPr>
        </p:nvSpPr>
        <p:spPr>
          <a:xfrm>
            <a:off x="1429744" y="5163401"/>
            <a:ext cx="9876281" cy="108586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26"/>
          <p:cNvSpPr/>
          <p:nvPr>
            <p:custDataLst>
              <p:tags r:id="rId11"/>
            </p:custDataLst>
          </p:nvPr>
        </p:nvSpPr>
        <p:spPr>
          <a:xfrm>
            <a:off x="880037" y="5163401"/>
            <a:ext cx="267841" cy="108586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27"/>
          <p:cNvSpPr txBox="1"/>
          <p:nvPr>
            <p:custDataLst>
              <p:tags r:id="rId12"/>
            </p:custDataLst>
          </p:nvPr>
        </p:nvSpPr>
        <p:spPr>
          <a:xfrm>
            <a:off x="1712526" y="5257221"/>
            <a:ext cx="9449863" cy="898283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建立心理危机干预机制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4722" lnSpcReduction="2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4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5833"/>
          </a:bodyPr>
          <a:p>
            <a:r>
              <a:rPr altLang="en-US" lang="zh-CN"/>
              <a:t>初中学生心理健康教育的发展趋势与展望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发展趋势分析</a:t>
            </a:r>
            <a:endParaRPr altLang="en-US" lang="zh-CN"/>
          </a:p>
        </p:txBody>
      </p:sp>
      <p:sp>
        <p:nvSpPr>
          <p:cNvPr id="1049984" name="椭圆 262"/>
          <p:cNvSpPr/>
          <p:nvPr>
            <p:custDataLst>
              <p:tags r:id="rId1"/>
            </p:custDataLst>
          </p:nvPr>
        </p:nvSpPr>
        <p:spPr>
          <a:xfrm>
            <a:off x="2414161" y="402554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6" name="椭圆 263"/>
          <p:cNvSpPr/>
          <p:nvPr>
            <p:custDataLst>
              <p:tags r:id="rId2"/>
            </p:custDataLst>
          </p:nvPr>
        </p:nvSpPr>
        <p:spPr>
          <a:xfrm>
            <a:off x="3266392" y="410593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8" name="椭圆 264"/>
          <p:cNvSpPr/>
          <p:nvPr>
            <p:custDataLst>
              <p:tags r:id="rId3"/>
            </p:custDataLst>
          </p:nvPr>
        </p:nvSpPr>
        <p:spPr>
          <a:xfrm>
            <a:off x="4064378" y="434252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65"/>
          <p:cNvSpPr/>
          <p:nvPr>
            <p:custDataLst>
              <p:tags r:id="rId4"/>
            </p:custDataLst>
          </p:nvPr>
        </p:nvSpPr>
        <p:spPr>
          <a:xfrm>
            <a:off x="4738842" y="454250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66"/>
          <p:cNvSpPr/>
          <p:nvPr>
            <p:custDataLst>
              <p:tags r:id="rId5"/>
            </p:custDataLst>
          </p:nvPr>
        </p:nvSpPr>
        <p:spPr>
          <a:xfrm>
            <a:off x="5430299" y="4747069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672564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486302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528783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67197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78700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54649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96607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653678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467416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50989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32814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44316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56407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85686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87581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254878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图形 15"/>
          <p:cNvSpPr/>
          <p:nvPr>
            <p:custDataLst>
              <p:tags r:id="rId22"/>
            </p:custDataLst>
          </p:nvPr>
        </p:nvSpPr>
        <p:spPr>
          <a:xfrm>
            <a:off x="5016602" y="494574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图形 19"/>
          <p:cNvSpPr/>
          <p:nvPr>
            <p:custDataLst>
              <p:tags r:id="rId23"/>
            </p:custDataLst>
          </p:nvPr>
        </p:nvSpPr>
        <p:spPr>
          <a:xfrm>
            <a:off x="8597408" y="4637926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图形 27"/>
          <p:cNvSpPr/>
          <p:nvPr>
            <p:custDataLst>
              <p:tags r:id="rId24"/>
            </p:custDataLst>
          </p:nvPr>
        </p:nvSpPr>
        <p:spPr>
          <a:xfrm>
            <a:off x="4113394" y="367067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61969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正文"/>
          <p:cNvSpPr txBox="1"/>
          <p:nvPr>
            <p:custDataLst>
              <p:tags r:id="rId26"/>
            </p:custDataLst>
          </p:nvPr>
        </p:nvSpPr>
        <p:spPr>
          <a:xfrm>
            <a:off x="608400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心理健康教育的普及化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7"/>
            </p:custDataLst>
          </p:nvPr>
        </p:nvSpPr>
        <p:spPr>
          <a:xfrm>
            <a:off x="9419575" y="369223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心理健康教育的个性化与定制化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8"/>
            </p:custDataLst>
          </p:nvPr>
        </p:nvSpPr>
        <p:spPr>
          <a:xfrm>
            <a:off x="7063523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心理健康教育与科技融合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正文"/>
          <p:cNvSpPr txBox="1"/>
          <p:nvPr>
            <p:custDataLst>
              <p:tags r:id="rId29"/>
            </p:custDataLst>
          </p:nvPr>
        </p:nvSpPr>
        <p:spPr>
          <a:xfrm>
            <a:off x="2964451" y="15688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心理健康教育方法的多元化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国际经验借鉴</a:t>
            </a:r>
            <a:endParaRPr altLang="en-US" lang="zh-CN"/>
          </a:p>
        </p:txBody>
      </p:sp>
      <p:sp>
        <p:nvSpPr>
          <p:cNvPr id="1050062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英国：重视心理健康教育的普及和预防，设立专门机构负责实施心理健康教育计划。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8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美国：注重心理健康教育的个性化服务，建立心理健康档案，提供针对性的干预措施。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4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日本：将心理健康教育融入学校课程体系，强调家庭、学校和社会的共同参与。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澳大利亚：建立心理健康服务网络，提供多元化的心理健康服务，包括心理咨询、心理治疗和预防干预等。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未来发展方向与目标</a:t>
            </a:r>
            <a:endParaRPr altLang="en-US" lang="zh-CN"/>
          </a:p>
        </p:txBody>
      </p:sp>
      <p:sp>
        <p:nvSpPr>
          <p:cNvPr id="1050120" name="矩形 15"/>
          <p:cNvSpPr/>
          <p:nvPr>
            <p:custDataLst>
              <p:tags r:id="rId1"/>
            </p:custDataLst>
          </p:nvPr>
        </p:nvSpPr>
        <p:spPr>
          <a:xfrm>
            <a:off x="2274257" y="1381042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智能化：利用大数据、人工智能等技术，实现心理健康教育的高效、精准和个性化。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17"/>
          <p:cNvSpPr/>
          <p:nvPr>
            <p:custDataLst>
              <p:tags r:id="rId2"/>
            </p:custDataLst>
          </p:nvPr>
        </p:nvSpPr>
        <p:spPr>
          <a:xfrm flipV="1">
            <a:off x="2192718" y="1296955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18"/>
          <p:cNvSpPr/>
          <p:nvPr>
            <p:custDataLst>
              <p:tags r:id="rId3"/>
            </p:custDataLst>
          </p:nvPr>
        </p:nvSpPr>
        <p:spPr>
          <a:xfrm flipH="1">
            <a:off x="8627504" y="1880469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27"/>
          <p:cNvSpPr/>
          <p:nvPr>
            <p:custDataLst>
              <p:tags r:id="rId4"/>
            </p:custDataLst>
          </p:nvPr>
        </p:nvSpPr>
        <p:spPr>
          <a:xfrm>
            <a:off x="2274257" y="2751917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多元化：拓展心理健康教育的内容和形式，满足学生多样化的需求，提高心理健康教育的覆盖率和影响力。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29"/>
          <p:cNvSpPr/>
          <p:nvPr>
            <p:custDataLst>
              <p:tags r:id="rId5"/>
            </p:custDataLst>
          </p:nvPr>
        </p:nvSpPr>
        <p:spPr>
          <a:xfrm flipV="1">
            <a:off x="2192718" y="2667830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30"/>
          <p:cNvSpPr/>
          <p:nvPr>
            <p:custDataLst>
              <p:tags r:id="rId6"/>
            </p:custDataLst>
          </p:nvPr>
        </p:nvSpPr>
        <p:spPr>
          <a:xfrm flipH="1">
            <a:off x="8627504" y="3251343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5"/>
          <p:cNvSpPr/>
          <p:nvPr>
            <p:custDataLst>
              <p:tags r:id="rId7"/>
            </p:custDataLst>
          </p:nvPr>
        </p:nvSpPr>
        <p:spPr>
          <a:xfrm>
            <a:off x="2274257" y="4122791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专业化：加强心理健康教育师资队伍建设，提高专业素养和教育教学能力，保障心理健康教育的质量和效果。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7"/>
          <p:cNvSpPr/>
          <p:nvPr>
            <p:custDataLst>
              <p:tags r:id="rId8"/>
            </p:custDataLst>
          </p:nvPr>
        </p:nvSpPr>
        <p:spPr>
          <a:xfrm flipV="1">
            <a:off x="2192718" y="4038704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8"/>
          <p:cNvSpPr/>
          <p:nvPr>
            <p:custDataLst>
              <p:tags r:id="rId9"/>
            </p:custDataLst>
          </p:nvPr>
        </p:nvSpPr>
        <p:spPr>
          <a:xfrm flipH="1">
            <a:off x="8627504" y="4622217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10"/>
          <p:cNvSpPr/>
          <p:nvPr>
            <p:custDataLst>
              <p:tags r:id="rId10"/>
            </p:custDataLst>
          </p:nvPr>
        </p:nvSpPr>
        <p:spPr>
          <a:xfrm>
            <a:off x="2274257" y="5493666"/>
            <a:ext cx="7640884" cy="671847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普及化：将心理健康教育纳入学校教育体系，加强宣传普及工作，提高师生对心理健康教育的认识和重视程度。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12"/>
          <p:cNvSpPr/>
          <p:nvPr>
            <p:custDataLst>
              <p:tags r:id="rId11"/>
            </p:custDataLst>
          </p:nvPr>
        </p:nvSpPr>
        <p:spPr>
          <a:xfrm flipV="1">
            <a:off x="2192718" y="5409578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13"/>
          <p:cNvSpPr/>
          <p:nvPr>
            <p:custDataLst>
              <p:tags r:id="rId12"/>
            </p:custDataLst>
          </p:nvPr>
        </p:nvSpPr>
        <p:spPr>
          <a:xfrm flipH="1">
            <a:off x="8627504" y="5993092"/>
            <a:ext cx="1366628" cy="257357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政策建议与展望</a:t>
            </a:r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1"/>
            </p:custDataLst>
          </p:nvPr>
        </p:nvSpPr>
        <p:spPr>
          <a:xfrm>
            <a:off x="608400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0" name="矩形 10"/>
          <p:cNvSpPr/>
          <p:nvPr>
            <p:custDataLst>
              <p:tags r:id="rId2"/>
            </p:custDataLst>
          </p:nvPr>
        </p:nvSpPr>
        <p:spPr>
          <a:xfrm>
            <a:off x="963006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TextBox 2"/>
          <p:cNvSpPr txBox="1"/>
          <p:nvPr>
            <p:custDataLst>
              <p:tags r:id="rId3"/>
            </p:custDataLst>
          </p:nvPr>
        </p:nvSpPr>
        <p:spPr>
          <a:xfrm>
            <a:off x="763381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完善心理健康教育政策，加强政策宣传与执行力度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4" name="矩形 6"/>
          <p:cNvSpPr/>
          <p:nvPr>
            <p:custDataLst>
              <p:tags r:id="rId4"/>
            </p:custDataLst>
          </p:nvPr>
        </p:nvSpPr>
        <p:spPr>
          <a:xfrm>
            <a:off x="34069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1"/>
          <p:cNvSpPr/>
          <p:nvPr>
            <p:custDataLst>
              <p:tags r:id="rId5"/>
            </p:custDataLst>
          </p:nvPr>
        </p:nvSpPr>
        <p:spPr>
          <a:xfrm>
            <a:off x="37807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6"/>
            </p:custDataLst>
          </p:nvPr>
        </p:nvSpPr>
        <p:spPr>
          <a:xfrm>
            <a:off x="3561327" y="3040786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增加心理健康教育资源投入，提高教育质量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33"/>
          <p:cNvSpPr/>
          <p:nvPr>
            <p:custDataLst>
              <p:tags r:id="rId7"/>
            </p:custDataLst>
          </p:nvPr>
        </p:nvSpPr>
        <p:spPr>
          <a:xfrm>
            <a:off x="620110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37"/>
          <p:cNvSpPr/>
          <p:nvPr>
            <p:custDataLst>
              <p:tags r:id="rId8"/>
            </p:custDataLst>
          </p:nvPr>
        </p:nvSpPr>
        <p:spPr>
          <a:xfrm>
            <a:off x="6555710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9"/>
            </p:custDataLst>
          </p:nvPr>
        </p:nvSpPr>
        <p:spPr>
          <a:xfrm>
            <a:off x="6356085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建立心理健康教育评价体系，推进教育改革与创新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6" name="矩形 34"/>
          <p:cNvSpPr/>
          <p:nvPr>
            <p:custDataLst>
              <p:tags r:id="rId10"/>
            </p:custDataLst>
          </p:nvPr>
        </p:nvSpPr>
        <p:spPr>
          <a:xfrm>
            <a:off x="8989484" y="2467420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8"/>
          <p:cNvSpPr/>
          <p:nvPr>
            <p:custDataLst>
              <p:tags r:id="rId11"/>
            </p:custDataLst>
          </p:nvPr>
        </p:nvSpPr>
        <p:spPr>
          <a:xfrm>
            <a:off x="9363224" y="2461680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040786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加强心理健康教育与其他学科的融合，促进全面发展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感谢您的耐心观看</a:t>
            </a:r>
            <a:endParaRPr altLang="en-US" lang="zh-CN"/>
          </a:p>
        </p:txBody>
      </p:sp>
      <p:sp>
        <p:nvSpPr>
          <p:cNvPr id="105023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6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 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耐心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33"/>
</p:tagLst>
</file>

<file path=ppt/tags/tag7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33"/>
  <p:tag name="KSO_WM_SPECIAL_SOURCE" val="bdnull"/>
  <p:tag name="KSO_WM_TEMPLATE_THUMBS_INDEX" val="1、1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1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PRESET_TEXT" val="单击添加文档标题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23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3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85&quot;,&quot;top&quot;:&quot;118.65&quot;,&quot;width&quot;:&quot;559.25&quot;,&quot;height&quot;:&quot;270.8&quot;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3_5*b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CONTENTS "/>
</p:tagLst>
</file>

<file path=ppt/tags/tag8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5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custom20230233_5*l_h_i*1_2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2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custom20230233_5*l_h_i*1_4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4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custom20230233_5*l_h_i*1_1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1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custom20230233_5*l_h_i*1_3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3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custom20230233_5*l_h_i*1_5_1"/>
  <p:tag name="KSO_WM_TEMPLATE_CATEGORY" val="custom"/>
  <p:tag name="KSO_WM_TEMPLATE_INDEX" val="20230233"/>
  <p:tag name="KSO_WM_UNIT_LAYERLEVEL" val="1_1_1"/>
  <p:tag name="KSO_WM_TAG_VERSION" val="1.0"/>
  <p:tag name="KSO_WM_DIAGRAM_VERSION" val="3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NDEX" val="1_5_1"/>
  <p:tag name="KSO_WM_TEMPLATE_CATEGORY" val="custom"/>
  <p:tag name="KSO_WM_TEMPLATE_INDEX" val="20230233"/>
  <p:tag name="KSO_WM_UNIT_LAYERLEVEL" val="1_1_1"/>
  <p:tag name="KSO_WM_TAG_VERSION" val="1.0"/>
  <p:tag name="KSO_WM_UNIT_TYPE" val="l_h_a"/>
  <p:tag name="KSO_WM_UNIT_ID" val="custom20230233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425.7,&quot;width&quot;:60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SLIDE_ID" val="custom20230233_5"/>
  <p:tag name="KSO_WM_TEMPLATE_SUBCATEGORY" val="1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33"/>
  <p:tag name="KSO_WM_SLIDE_LAYOUT" val="a_b_l"/>
  <p:tag name="KSO_WM_SLIDE_LAYOUT_CNT" val="1_1_1"/>
  <p:tag name="KSO_WM_TEMPLATE_THUMBS_INDEX" val="1、4、7、12、13、14、15、16、17、18、20、24、25、28、33、36、40、43、44"/>
  <p:tag name="KSO_WM_SPECIAL_SOURCE" val="bdnull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95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2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2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2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2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2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2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2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2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2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2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2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2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2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3_9*e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9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0.xml><?xml version="1.0" encoding="utf-8"?>
<p:tagLst xmlns:p="http://schemas.openxmlformats.org/presentationml/2006/main">
  <p:tag name="KSO_WM_SLIDE_ID" val="custom2023023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3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5.55&quot;,&quot;top&quot;:&quot;89&quot;,&quot;width&quot;:&quot;559.25&quot;,&quot;height&quot;:&quot;318.8&quot;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3_11*a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CONTENT_GROUP_TYPE" val="contentchip"/>
  <p:tag name="KSO_WM_UNIT_PRESET_TEXT" val="感谢您的耐心观看"/>
</p:tagLst>
</file>

<file path=ppt/tags/tag3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3_11*f*1"/>
  <p:tag name="KSO_WM_TEMPLATE_CATEGORY" val="custom"/>
  <p:tag name="KSO_WM_TEMPLATE_INDEX" val="20230233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  <p:tag name="KSO_WM_UNIT_CONTENT_GROUP_TYPE" val="contentchip"/>
  <p:tag name="KSO_WM_UNIT_PRESET_TEXT" val="汇报人：WPS"/>
</p:tagLst>
</file>

<file path=ppt/tags/tag388.xml><?xml version="1.0" encoding="utf-8"?>
<p:tagLst xmlns:p="http://schemas.openxmlformats.org/presentationml/2006/main">
  <p:tag name="KSO_WM_SLIDE_ID" val="custom20230233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3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55.3&quot;,&quot;top&quot;:&quot;113&quot;,&quot;width&quot;:&quot;559.25&quot;,&quot;height&quot;:&quot;270.8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2">
      <a:dk1>
        <a:srgbClr val="000000"/>
      </a:dk1>
      <a:lt1>
        <a:srgbClr val="FFFFFF"/>
      </a:lt1>
      <a:dk2>
        <a:srgbClr val="44546A"/>
      </a:dk2>
      <a:lt2>
        <a:srgbClr val="E2EAFE"/>
      </a:lt2>
      <a:accent1>
        <a:srgbClr val="044AFA"/>
      </a:accent1>
      <a:accent2>
        <a:srgbClr val="0366F7"/>
      </a:accent2>
      <a:accent3>
        <a:srgbClr val="0282F4"/>
      </a:accent3>
      <a:accent4>
        <a:srgbClr val="029FF1"/>
      </a:accent4>
      <a:accent5>
        <a:srgbClr val="01BBEE"/>
      </a:accent5>
      <a:accent6>
        <a:srgbClr val="00D7EB"/>
      </a:accent6>
      <a:hlink>
        <a:srgbClr val="FF0000"/>
      </a:hlink>
      <a:folHlink>
        <a:srgbClr val="E420E2"/>
      </a:folHlink>
    </a:clrScheme>
    <a:fontScheme name="自定义 16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2023-12-31T15:14:09Z</dcterms:created>
  <dcterms:modified xsi:type="dcterms:W3CDTF">2023-12-31T15:14:09Z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71e8eda6f5354748af85d5d0ed5d1415_21</vt:lpwstr>
  </property>
</Properties>
</file>