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551" r:id="rId1"/>
    <p:sldMasterId id="2147493588" r:id="rId2"/>
  </p:sldMasterIdLst>
  <p:notesMasterIdLst>
    <p:notesMasterId r:id="rId3"/>
  </p:notesMasterIdLst>
  <p:sldIdLst>
    <p:sldId id="4705" r:id="rId4"/>
    <p:sldId id="4708" r:id="rId5"/>
    <p:sldId id="4711" r:id="rId6"/>
    <p:sldId id="4714" r:id="rId7"/>
    <p:sldId id="4717" r:id="rId8"/>
    <p:sldId id="4720" r:id="rId9"/>
    <p:sldId id="4723" r:id="rId10"/>
    <p:sldId id="4726" r:id="rId11"/>
    <p:sldId id="4729" r:id="rId12"/>
    <p:sldId id="4732" r:id="rId13"/>
    <p:sldId id="4735" r:id="rId14"/>
    <p:sldId id="4738" r:id="rId15"/>
    <p:sldId id="4741" r:id="rId16"/>
    <p:sldId id="4744" r:id="rId17"/>
    <p:sldId id="4747" r:id="rId18"/>
    <p:sldId id="4750" r:id="rId19"/>
    <p:sldId id="4753" r:id="rId20"/>
    <p:sldId id="4756" r:id="rId21"/>
    <p:sldId id="4759" r:id="rId22"/>
    <p:sldId id="4762" r:id="rId23"/>
    <p:sldId id="4765" r:id="rId24"/>
    <p:sldId id="4768" r:id="rId25"/>
    <p:sldId id="4771" r:id="rId26"/>
    <p:sldId id="4774" r:id="rId27"/>
    <p:sldId id="4777"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552" r:id="rId1"/>
    <p:sldLayoutId id="2147493553" r:id="rId2"/>
    <p:sldLayoutId id="2147493554" r:id="rId3"/>
    <p:sldLayoutId id="2147493555" r:id="rId4"/>
    <p:sldLayoutId id="2147493556" r:id="rId5"/>
    <p:sldLayoutId id="2147493557" r:id="rId6"/>
    <p:sldLayoutId id="2147493558" r:id="rId7"/>
    <p:sldLayoutId id="2147493559" r:id="rId8"/>
    <p:sldLayoutId id="2147493560" r:id="rId9"/>
    <p:sldLayoutId id="2147493561" r:id="rId10"/>
    <p:sldLayoutId id="214749356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3589" r:id="rId1"/>
    <p:sldLayoutId id="2147493590" r:id="rId2"/>
    <p:sldLayoutId id="2147493591" r:id="rId3"/>
    <p:sldLayoutId id="2147493592" r:id="rId4"/>
    <p:sldLayoutId id="2147493593" r:id="rId5"/>
    <p:sldLayoutId id="2147493594" r:id="rId6"/>
    <p:sldLayoutId id="2147493595" r:id="rId7"/>
    <p:sldLayoutId id="2147493596" r:id="rId8"/>
    <p:sldLayoutId id="2147493597" r:id="rId9"/>
    <p:sldLayoutId id="2147493598" r:id="rId10"/>
    <p:sldLayoutId id="2147493599"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tags" Target="../tags/tag97.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tags" Target="../tags/tag142.xml"/><Relationship Id="rId23" Type="http://schemas.openxmlformats.org/officeDocument/2006/relationships/tags" Target="../tags/tag143.xml"/><Relationship Id="rId24" Type="http://schemas.openxmlformats.org/officeDocument/2006/relationships/tags" Target="../tags/tag144.xml"/><Relationship Id="rId25" Type="http://schemas.openxmlformats.org/officeDocument/2006/relationships/tags" Target="../tags/tag145.xml"/><Relationship Id="rId26" Type="http://schemas.openxmlformats.org/officeDocument/2006/relationships/tags" Target="../tags/tag146.xml"/><Relationship Id="rId27" Type="http://schemas.openxmlformats.org/officeDocument/2006/relationships/tags" Target="../tags/tag147.xml"/><Relationship Id="rId28" Type="http://schemas.openxmlformats.org/officeDocument/2006/relationships/tags" Target="../tags/tag148.xml"/><Relationship Id="rId29" Type="http://schemas.openxmlformats.org/officeDocument/2006/relationships/tags" Target="../tags/tag149.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tags" Target="../tags/tag250.xml"/><Relationship Id="rId17" Type="http://schemas.openxmlformats.org/officeDocument/2006/relationships/tags" Target="../tags/tag251.xml"/><Relationship Id="rId18" Type="http://schemas.openxmlformats.org/officeDocument/2006/relationships/tags" Target="../tags/tag252.xml"/><Relationship Id="rId19" Type="http://schemas.openxmlformats.org/officeDocument/2006/relationships/tags" Target="../tags/tag253.xml"/><Relationship Id="rId20" Type="http://schemas.openxmlformats.org/officeDocument/2006/relationships/tags" Target="../tags/tag254.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初中英语教育中听说能力的培养</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初中英语听说能力培养的重要性</a:t>
            </a:r>
            <a:endParaRPr altLang="en-US" b="1" dirty="0" sz="24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初中英语听说能力培养的现状与问题</a:t>
            </a:r>
            <a:endParaRPr altLang="en-US" b="1" dirty="0" sz="24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初中英语听说能力培养的方法与策略</a:t>
            </a:r>
            <a:endParaRPr altLang="en-US" b="1" dirty="0" sz="24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初中英语听说能力培养的实践与案例</a:t>
            </a:r>
            <a:endParaRPr altLang="en-US" b="1" dirty="0" sz="24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初中英语听说能力培养的评估与改进</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初中英语听说能力培养的重要性</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英语听说能力对于学生未来发展的影响</a:t>
            </a:r>
            <a:endParaRPr altLang="en-US" lang="zh-CN"/>
          </a:p>
        </p:txBody>
      </p:sp>
      <p:sp>
        <p:nvSpPr>
          <p:cNvPr id="1048846" name="Rectangle 6"/>
          <p:cNvSpPr/>
          <p:nvPr>
            <p:custDataLst>
              <p:tags r:id="rId1"/>
            </p:custDataLst>
          </p:nvPr>
        </p:nvSpPr>
        <p:spPr>
          <a:xfrm>
            <a:off x="1705168" y="1906904"/>
            <a:ext cx="9648883" cy="675320"/>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848" name="Rectangle 6"/>
          <p:cNvSpPr/>
          <p:nvPr>
            <p:custDataLst>
              <p:tags r:id="rId2"/>
            </p:custDataLst>
          </p:nvPr>
        </p:nvSpPr>
        <p:spPr>
          <a:xfrm>
            <a:off x="1705168" y="2924409"/>
            <a:ext cx="9648883" cy="675320"/>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850" name="Rectangle 6"/>
          <p:cNvSpPr/>
          <p:nvPr>
            <p:custDataLst>
              <p:tags r:id="rId3"/>
            </p:custDataLst>
          </p:nvPr>
        </p:nvSpPr>
        <p:spPr>
          <a:xfrm>
            <a:off x="1705168" y="3942483"/>
            <a:ext cx="9648883" cy="675320"/>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852" name="Rectangle 6"/>
          <p:cNvSpPr/>
          <p:nvPr>
            <p:custDataLst>
              <p:tags r:id="rId4"/>
            </p:custDataLst>
          </p:nvPr>
        </p:nvSpPr>
        <p:spPr>
          <a:xfrm>
            <a:off x="1705168" y="4959988"/>
            <a:ext cx="9648883" cy="675320"/>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854" name="矩形: 圆角 26"/>
          <p:cNvSpPr/>
          <p:nvPr>
            <p:custDataLst>
              <p:tags r:id="rId5"/>
            </p:custDataLst>
          </p:nvPr>
        </p:nvSpPr>
        <p:spPr>
          <a:xfrm>
            <a:off x="1524000" y="2922130"/>
            <a:ext cx="1762875" cy="680707"/>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8856" name="矩形: 圆角 27"/>
          <p:cNvSpPr/>
          <p:nvPr>
            <p:custDataLst>
              <p:tags r:id="rId6"/>
            </p:custDataLst>
          </p:nvPr>
        </p:nvSpPr>
        <p:spPr>
          <a:xfrm>
            <a:off x="1524000" y="1904626"/>
            <a:ext cx="1762875" cy="680707"/>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858" name="矩形: 圆角 28"/>
          <p:cNvSpPr/>
          <p:nvPr>
            <p:custDataLst>
              <p:tags r:id="rId7"/>
            </p:custDataLst>
          </p:nvPr>
        </p:nvSpPr>
        <p:spPr>
          <a:xfrm>
            <a:off x="1524000" y="4957139"/>
            <a:ext cx="1762875" cy="680707"/>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8860" name="矩形: 圆角 29"/>
          <p:cNvSpPr/>
          <p:nvPr>
            <p:custDataLst>
              <p:tags r:id="rId8"/>
            </p:custDataLst>
          </p:nvPr>
        </p:nvSpPr>
        <p:spPr>
          <a:xfrm>
            <a:off x="1524000" y="3939635"/>
            <a:ext cx="1762875" cy="680707"/>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862" name="正文"/>
          <p:cNvSpPr txBox="1"/>
          <p:nvPr>
            <p:custDataLst>
              <p:tags r:id="rId9"/>
            </p:custDataLst>
          </p:nvPr>
        </p:nvSpPr>
        <p:spPr>
          <a:xfrm>
            <a:off x="3482098" y="1910892"/>
            <a:ext cx="7744068" cy="66806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提高就业竞争力：具备流利的英语听说能力可以增加就业机会，尤其在国际化企业或跨国公司中更具竞争力。</a:t>
            </a:r>
            <a:endParaRPr altLang="en-US" sz="1400" lang="zh-CN" spc="150">
              <a:solidFill>
                <a:schemeClr val="tx1">
                  <a:lumMod val="65000"/>
                  <a:lumOff val="35000"/>
                </a:schemeClr>
              </a:solidFill>
              <a:latin typeface="+mn-ea"/>
            </a:endParaRPr>
          </a:p>
        </p:txBody>
      </p:sp>
      <p:sp>
        <p:nvSpPr>
          <p:cNvPr id="1048864" name="标题"/>
          <p:cNvSpPr txBox="1"/>
          <p:nvPr>
            <p:custDataLst>
              <p:tags r:id="rId10"/>
            </p:custDataLst>
          </p:nvPr>
        </p:nvSpPr>
        <p:spPr>
          <a:xfrm>
            <a:off x="1616863" y="1910892"/>
            <a:ext cx="1577786" cy="66806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866" name="正文"/>
          <p:cNvSpPr txBox="1"/>
          <p:nvPr>
            <p:custDataLst>
              <p:tags r:id="rId11"/>
            </p:custDataLst>
          </p:nvPr>
        </p:nvSpPr>
        <p:spPr>
          <a:xfrm>
            <a:off x="3482098" y="2928397"/>
            <a:ext cx="7744068" cy="66806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拓展国际视野：英语作为全球通用语言，具备听说能力有助于了解不同文化背景，拓展国际视野，增强跨文化交流能力。</a:t>
            </a:r>
            <a:endParaRPr altLang="en-US" sz="1400" lang="zh-CN" spc="150">
              <a:solidFill>
                <a:schemeClr val="tx1">
                  <a:lumMod val="65000"/>
                  <a:lumOff val="35000"/>
                </a:schemeClr>
              </a:solidFill>
              <a:latin typeface="+mn-ea"/>
            </a:endParaRPr>
          </a:p>
        </p:txBody>
      </p:sp>
      <p:sp>
        <p:nvSpPr>
          <p:cNvPr id="1048868" name="标题"/>
          <p:cNvSpPr txBox="1"/>
          <p:nvPr>
            <p:custDataLst>
              <p:tags r:id="rId12"/>
            </p:custDataLst>
          </p:nvPr>
        </p:nvSpPr>
        <p:spPr>
          <a:xfrm>
            <a:off x="1616863" y="2928397"/>
            <a:ext cx="1577786" cy="66806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870" name="正文"/>
          <p:cNvSpPr txBox="1"/>
          <p:nvPr>
            <p:custDataLst>
              <p:tags r:id="rId13"/>
            </p:custDataLst>
          </p:nvPr>
        </p:nvSpPr>
        <p:spPr>
          <a:xfrm>
            <a:off x="3482098" y="3945901"/>
            <a:ext cx="7744068" cy="66806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提高学术研究能力：在学术研究领域，英语是许多学科领域的交流语言。具备英语听说能力可以帮助学生及时获取国际前沿研究成果，提高学术研究水平。</a:t>
            </a:r>
            <a:endParaRPr altLang="en-US" sz="1400" lang="zh-CN" spc="150">
              <a:solidFill>
                <a:schemeClr val="tx1">
                  <a:lumMod val="65000"/>
                  <a:lumOff val="35000"/>
                </a:schemeClr>
              </a:solidFill>
              <a:latin typeface="+mn-ea"/>
            </a:endParaRPr>
          </a:p>
        </p:txBody>
      </p:sp>
      <p:sp>
        <p:nvSpPr>
          <p:cNvPr id="1048872" name="标题"/>
          <p:cNvSpPr txBox="1"/>
          <p:nvPr>
            <p:custDataLst>
              <p:tags r:id="rId14"/>
            </p:custDataLst>
          </p:nvPr>
        </p:nvSpPr>
        <p:spPr>
          <a:xfrm>
            <a:off x="1616863" y="3945901"/>
            <a:ext cx="1577786" cy="66806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874" name="正文"/>
          <p:cNvSpPr txBox="1"/>
          <p:nvPr>
            <p:custDataLst>
              <p:tags r:id="rId15"/>
            </p:custDataLst>
          </p:nvPr>
        </p:nvSpPr>
        <p:spPr>
          <a:xfrm>
            <a:off x="3482098" y="4963406"/>
            <a:ext cx="7744068" cy="668063"/>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增强综合素质：英语听说能力的培养有助于提高学生的综合素质，包括语言表达能力、沟通能力和自主学习能力等。</a:t>
            </a:r>
            <a:endParaRPr altLang="en-US" sz="1400" lang="zh-CN" spc="150">
              <a:solidFill>
                <a:schemeClr val="tx1">
                  <a:lumMod val="65000"/>
                  <a:lumOff val="35000"/>
                </a:schemeClr>
              </a:solidFill>
              <a:latin typeface="+mn-ea"/>
            </a:endParaRPr>
          </a:p>
        </p:txBody>
      </p:sp>
      <p:sp>
        <p:nvSpPr>
          <p:cNvPr id="1048876" name="标题"/>
          <p:cNvSpPr txBox="1"/>
          <p:nvPr>
            <p:custDataLst>
              <p:tags r:id="rId16"/>
            </p:custDataLst>
          </p:nvPr>
        </p:nvSpPr>
        <p:spPr>
          <a:xfrm>
            <a:off x="1616863" y="4963406"/>
            <a:ext cx="1577786" cy="668062"/>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0" name="标题 1"/>
          <p:cNvSpPr>
            <a:spLocks noGrp="1"/>
          </p:cNvSpPr>
          <p:nvPr>
            <p:ph type="title"/>
          </p:nvPr>
        </p:nvSpPr>
        <p:spPr/>
        <p:txBody>
          <a:bodyPr/>
          <a:p>
            <a:r>
              <a:rPr altLang="en-US" lang="zh-CN"/>
              <a:t>英语听说能力在全球化背景下的作用</a:t>
            </a:r>
            <a:endParaRPr altLang="en-US" lang="zh-CN"/>
          </a:p>
        </p:txBody>
      </p:sp>
      <p:sp>
        <p:nvSpPr>
          <p:cNvPr id="1048912"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6"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促进跨文化交流与合作</a:t>
            </a:r>
            <a:endParaRPr altLang="en-US" dirty="0" sz="2000" lang="zh-CN" spc="150">
              <a:solidFill>
                <a:schemeClr val="tx1">
                  <a:lumMod val="85000"/>
                  <a:lumOff val="15000"/>
                </a:schemeClr>
              </a:solidFill>
              <a:latin typeface="+mn-ea"/>
              <a:sym typeface="+mn-ea"/>
            </a:endParaRPr>
          </a:p>
        </p:txBody>
      </p:sp>
      <p:sp>
        <p:nvSpPr>
          <p:cNvPr id="1048918"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提高个人综合素质和竞争力</a:t>
            </a:r>
            <a:endParaRPr altLang="en-US" dirty="0" sz="2000" lang="zh-CN" spc="150">
              <a:solidFill>
                <a:schemeClr val="tx1">
                  <a:lumMod val="85000"/>
                  <a:lumOff val="15000"/>
                </a:schemeClr>
              </a:solidFill>
              <a:latin typeface="+mn-ea"/>
              <a:sym typeface="+mn-ea"/>
            </a:endParaRPr>
          </a:p>
        </p:txBody>
      </p:sp>
      <p:sp>
        <p:nvSpPr>
          <p:cNvPr id="1048924"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8"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适应全球化趋势，拓展国际视野</a:t>
            </a:r>
            <a:endParaRPr altLang="en-US" dirty="0" sz="2000" lang="zh-CN" spc="150">
              <a:solidFill>
                <a:schemeClr val="tx1">
                  <a:lumMod val="85000"/>
                  <a:lumOff val="15000"/>
                </a:schemeClr>
              </a:solidFill>
              <a:latin typeface="+mn-ea"/>
              <a:sym typeface="+mn-ea"/>
            </a:endParaRPr>
          </a:p>
        </p:txBody>
      </p:sp>
      <p:sp>
        <p:nvSpPr>
          <p:cNvPr id="1048930"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2"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4"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培养语言实际运用能力和终身学习能力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1"/>
          <p:cNvSpPr>
            <a:spLocks noGrp="1"/>
          </p:cNvSpPr>
          <p:nvPr>
            <p:ph type="title"/>
          </p:nvPr>
        </p:nvSpPr>
        <p:spPr/>
        <p:txBody>
          <a:bodyPr/>
          <a:p>
            <a:r>
              <a:rPr altLang="en-US" lang="zh-CN"/>
              <a:t>英语听说能力与英语综合能力的关系</a:t>
            </a:r>
            <a:endParaRPr altLang="en-US" lang="zh-CN"/>
          </a:p>
        </p:txBody>
      </p:sp>
      <p:sp>
        <p:nvSpPr>
          <p:cNvPr id="1048970"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2"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4"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6"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8"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良好的英语听说能力有助于提高学生的英语交际能力和跨文化交流能力，增强学生的综合素质。</a:t>
            </a:r>
            <a:endParaRPr altLang="en-US" sz="1400" lang="zh-CN" spc="150">
              <a:solidFill>
                <a:schemeClr val="tx1"/>
              </a:solidFill>
              <a:effectLst/>
              <a:latin typeface="+mn-ea"/>
              <a:sym typeface="+mn-ea"/>
            </a:endParaRPr>
          </a:p>
        </p:txBody>
      </p:sp>
      <p:sp>
        <p:nvSpPr>
          <p:cNvPr id="1048980"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英语听说能力是英语综合能力的重要组成部分，对于学生的英语学习和实际应用至关重要。</a:t>
            </a:r>
            <a:endParaRPr altLang="en-US" dirty="0" sz="1400" lang="zh-CN" spc="150">
              <a:solidFill>
                <a:schemeClr val="tx1"/>
              </a:solidFill>
              <a:effectLst/>
              <a:latin typeface="+mn-ea"/>
              <a:sym typeface="+mn-ea"/>
            </a:endParaRPr>
          </a:p>
        </p:txBody>
      </p:sp>
      <p:sp>
        <p:nvSpPr>
          <p:cNvPr id="1048982"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英语听说能力的培养有助于培养学生的语感和语音、语调的准确性，提高学生的英语听力理解和口语表达能力。</a:t>
            </a:r>
            <a:endParaRPr altLang="en-US" sz="1400" lang="zh-CN" spc="150">
              <a:solidFill>
                <a:schemeClr val="tx1"/>
              </a:solidFill>
              <a:effectLst/>
              <a:latin typeface="+mn-ea"/>
              <a:sym typeface="+mn-ea"/>
            </a:endParaRPr>
          </a:p>
        </p:txBody>
      </p:sp>
      <p:sp>
        <p:nvSpPr>
          <p:cNvPr id="1048984"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英语听说能力的培养还有助于学生更好地理解和掌握英语语法和词汇，提高学生的英语阅读和写作能力。</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8" name="标题"/>
          <p:cNvSpPr>
            <a:spLocks noGrp="1"/>
          </p:cNvSpPr>
          <p:nvPr>
            <p:ph type="title"/>
            <p:custDataLst>
              <p:tags r:id="rId1"/>
            </p:custDataLst>
          </p:nvPr>
        </p:nvSpPr>
        <p:spPr>
          <a:xfrm>
            <a:off x="1526400" y="3381109"/>
            <a:ext cx="9144000" cy="1152000"/>
          </a:xfrm>
        </p:spPr>
        <p:txBody>
          <a:bodyPr/>
          <a:p>
            <a:r>
              <a:rPr altLang="en-US" dirty="0" lang="zh-CN"/>
              <a:t>初中英语听说能力培养的现状与问题</a:t>
            </a:r>
            <a:endParaRPr altLang="en-US" dirty="0" lang="zh-CN"/>
          </a:p>
        </p:txBody>
      </p:sp>
      <p:sp>
        <p:nvSpPr>
          <p:cNvPr id="1049020"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6" name="标题 1"/>
          <p:cNvSpPr>
            <a:spLocks noGrp="1"/>
          </p:cNvSpPr>
          <p:nvPr>
            <p:ph type="title"/>
          </p:nvPr>
        </p:nvSpPr>
        <p:spPr/>
        <p:txBody>
          <a:bodyPr/>
          <a:p>
            <a:r>
              <a:rPr altLang="en-US" lang="zh-CN"/>
              <a:t>当前初中英语听说能力培养的现状</a:t>
            </a:r>
            <a:endParaRPr altLang="en-US" lang="zh-CN"/>
          </a:p>
        </p:txBody>
      </p:sp>
      <p:sp>
        <p:nvSpPr>
          <p:cNvPr id="1049048" name="椭圆 262"/>
          <p:cNvSpPr/>
          <p:nvPr>
            <p:custDataLst>
              <p:tags r:id="rId1"/>
            </p:custDataLst>
          </p:nvPr>
        </p:nvSpPr>
        <p:spPr>
          <a:xfrm>
            <a:off x="3142192" y="3997067"/>
            <a:ext cx="6592959" cy="172486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0" name="椭圆 263"/>
          <p:cNvSpPr/>
          <p:nvPr>
            <p:custDataLst>
              <p:tags r:id="rId2"/>
            </p:custDataLst>
          </p:nvPr>
        </p:nvSpPr>
        <p:spPr>
          <a:xfrm>
            <a:off x="3905899" y="4069103"/>
            <a:ext cx="4998681" cy="148125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2" name="椭圆 264"/>
          <p:cNvSpPr/>
          <p:nvPr>
            <p:custDataLst>
              <p:tags r:id="rId3"/>
            </p:custDataLst>
          </p:nvPr>
        </p:nvSpPr>
        <p:spPr>
          <a:xfrm>
            <a:off x="4620996" y="4281114"/>
            <a:ext cx="3567682" cy="105720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4" name="椭圆 265"/>
          <p:cNvSpPr/>
          <p:nvPr>
            <p:custDataLst>
              <p:tags r:id="rId4"/>
            </p:custDataLst>
          </p:nvPr>
        </p:nvSpPr>
        <p:spPr>
          <a:xfrm>
            <a:off x="5225402" y="4460328"/>
            <a:ext cx="2358645" cy="698936"/>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6" name="椭圆 266"/>
          <p:cNvSpPr/>
          <p:nvPr>
            <p:custDataLst>
              <p:tags r:id="rId5"/>
            </p:custDataLst>
          </p:nvPr>
        </p:nvSpPr>
        <p:spPr>
          <a:xfrm>
            <a:off x="5845036" y="4643641"/>
            <a:ext cx="1356704" cy="4020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550401" y="4576875"/>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8" name="椭圆 268"/>
          <p:cNvSpPr/>
          <p:nvPr>
            <p:custDataLst>
              <p:tags r:id="rId7"/>
            </p:custDataLst>
          </p:nvPr>
        </p:nvSpPr>
        <p:spPr>
          <a:xfrm flipV="1">
            <a:off x="3468408" y="4409960"/>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0" name="椭圆 269"/>
          <p:cNvSpPr/>
          <p:nvPr>
            <p:custDataLst>
              <p:tags r:id="rId8"/>
            </p:custDataLst>
          </p:nvPr>
        </p:nvSpPr>
        <p:spPr>
          <a:xfrm flipV="1">
            <a:off x="3505890" y="4448029"/>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2" name="椭圆 270"/>
          <p:cNvSpPr/>
          <p:nvPr>
            <p:custDataLst>
              <p:tags r:id="rId9"/>
            </p:custDataLst>
          </p:nvPr>
        </p:nvSpPr>
        <p:spPr>
          <a:xfrm flipV="1">
            <a:off x="7956943" y="3680222"/>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8004382" y="3783299"/>
            <a:ext cx="0" cy="172486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4" name="椭圆 272"/>
          <p:cNvSpPr/>
          <p:nvPr>
            <p:custDataLst>
              <p:tags r:id="rId11"/>
            </p:custDataLst>
          </p:nvPr>
        </p:nvSpPr>
        <p:spPr>
          <a:xfrm flipV="1">
            <a:off x="4572386" y="3567774"/>
            <a:ext cx="347364" cy="34735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745157" y="3943771"/>
            <a:ext cx="0" cy="91141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368936" y="3663823"/>
            <a:ext cx="0" cy="75943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6" name="椭圆 275"/>
          <p:cNvSpPr/>
          <p:nvPr>
            <p:custDataLst>
              <p:tags r:id="rId14"/>
            </p:custDataLst>
          </p:nvPr>
        </p:nvSpPr>
        <p:spPr>
          <a:xfrm flipV="1">
            <a:off x="7286943" y="3496909"/>
            <a:ext cx="156711" cy="15670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8" name="椭圆 276"/>
          <p:cNvSpPr/>
          <p:nvPr>
            <p:custDataLst>
              <p:tags r:id="rId15"/>
            </p:custDataLst>
          </p:nvPr>
        </p:nvSpPr>
        <p:spPr>
          <a:xfrm flipV="1">
            <a:off x="7324425" y="3534977"/>
            <a:ext cx="81197" cy="8119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0" name="椭圆 277"/>
          <p:cNvSpPr/>
          <p:nvPr>
            <p:custDataLst>
              <p:tags r:id="rId16"/>
            </p:custDataLst>
          </p:nvPr>
        </p:nvSpPr>
        <p:spPr>
          <a:xfrm flipV="1">
            <a:off x="4346905" y="4268229"/>
            <a:ext cx="94338" cy="9433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4394344" y="4371306"/>
            <a:ext cx="0" cy="99735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2" name="椭圆 279"/>
          <p:cNvSpPr/>
          <p:nvPr>
            <p:custDataLst>
              <p:tags r:id="rId18"/>
            </p:custDataLst>
          </p:nvPr>
        </p:nvSpPr>
        <p:spPr>
          <a:xfrm flipV="1">
            <a:off x="8622259" y="4479655"/>
            <a:ext cx="236613" cy="23660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39392" y="4742032"/>
            <a:ext cx="0" cy="37001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81"/>
          <p:cNvSpPr/>
          <p:nvPr>
            <p:custDataLst>
              <p:tags r:id="rId20"/>
            </p:custDataLst>
          </p:nvPr>
        </p:nvSpPr>
        <p:spPr>
          <a:xfrm flipV="1">
            <a:off x="5413986" y="4759017"/>
            <a:ext cx="293089" cy="29307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558060" y="5098702"/>
            <a:ext cx="0" cy="6474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6" name="图形 15"/>
          <p:cNvSpPr/>
          <p:nvPr>
            <p:custDataLst>
              <p:tags r:id="rId22"/>
            </p:custDataLst>
          </p:nvPr>
        </p:nvSpPr>
        <p:spPr>
          <a:xfrm>
            <a:off x="5474310" y="4821683"/>
            <a:ext cx="167589" cy="163298"/>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8" name="图形 19"/>
          <p:cNvSpPr/>
          <p:nvPr>
            <p:custDataLst>
              <p:tags r:id="rId23"/>
            </p:custDataLst>
          </p:nvPr>
        </p:nvSpPr>
        <p:spPr>
          <a:xfrm>
            <a:off x="8683168" y="4545835"/>
            <a:ext cx="114774" cy="10335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0" name="图形 27"/>
          <p:cNvSpPr/>
          <p:nvPr>
            <p:custDataLst>
              <p:tags r:id="rId24"/>
            </p:custDataLst>
          </p:nvPr>
        </p:nvSpPr>
        <p:spPr>
          <a:xfrm>
            <a:off x="4664921" y="3679051"/>
            <a:ext cx="162308" cy="12483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2" name="任意多边形: 形状 286"/>
          <p:cNvSpPr/>
          <p:nvPr>
            <p:custDataLst>
              <p:tags r:id="rId25"/>
            </p:custDataLst>
          </p:nvPr>
        </p:nvSpPr>
        <p:spPr>
          <a:xfrm>
            <a:off x="5836836" y="3633369"/>
            <a:ext cx="1203637" cy="120364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4" name="正文"/>
          <p:cNvSpPr txBox="1"/>
          <p:nvPr>
            <p:custDataLst>
              <p:tags r:id="rId26"/>
            </p:custDataLst>
          </p:nvPr>
        </p:nvSpPr>
        <p:spPr>
          <a:xfrm>
            <a:off x="1524000" y="3698378"/>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缺乏足够的听说训练机会</a:t>
            </a:r>
            <a:endParaRPr altLang="en-US" dirty="0" sz="1200" lang="zh-CN" spc="150">
              <a:solidFill>
                <a:schemeClr val="tx1">
                  <a:lumMod val="65000"/>
                  <a:lumOff val="35000"/>
                </a:schemeClr>
              </a:solidFill>
              <a:latin typeface="+mn-ea"/>
              <a:sym typeface="+mn-ea"/>
            </a:endParaRPr>
          </a:p>
        </p:txBody>
      </p:sp>
      <p:sp>
        <p:nvSpPr>
          <p:cNvPr id="1049086" name="正文"/>
          <p:cNvSpPr txBox="1"/>
          <p:nvPr>
            <p:custDataLst>
              <p:tags r:id="rId27"/>
            </p:custDataLst>
          </p:nvPr>
        </p:nvSpPr>
        <p:spPr>
          <a:xfrm>
            <a:off x="9419934" y="3698378"/>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缺乏有效的听说能力评估机制</a:t>
            </a:r>
            <a:endParaRPr altLang="en-US" dirty="0" sz="1200" lang="zh-CN" spc="150">
              <a:solidFill>
                <a:schemeClr val="tx1">
                  <a:lumMod val="65000"/>
                  <a:lumOff val="35000"/>
                </a:schemeClr>
              </a:solidFill>
              <a:latin typeface="+mn-ea"/>
              <a:sym typeface="+mn-ea"/>
            </a:endParaRPr>
          </a:p>
        </p:txBody>
      </p:sp>
      <p:sp>
        <p:nvSpPr>
          <p:cNvPr id="1049088" name="正文"/>
          <p:cNvSpPr txBox="1"/>
          <p:nvPr>
            <p:custDataLst>
              <p:tags r:id="rId28"/>
            </p:custDataLst>
          </p:nvPr>
        </p:nvSpPr>
        <p:spPr>
          <a:xfrm>
            <a:off x="7308612" y="1795552"/>
            <a:ext cx="1933930" cy="72485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学生英语基础水平参差不齐</a:t>
            </a:r>
            <a:endParaRPr altLang="en-US" dirty="0" sz="1200" lang="zh-CN" spc="150">
              <a:solidFill>
                <a:schemeClr val="tx1">
                  <a:lumMod val="65000"/>
                  <a:lumOff val="35000"/>
                </a:schemeClr>
              </a:solidFill>
              <a:latin typeface="+mn-ea"/>
              <a:sym typeface="+mn-ea"/>
            </a:endParaRPr>
          </a:p>
        </p:txBody>
      </p:sp>
      <p:sp>
        <p:nvSpPr>
          <p:cNvPr id="1049090" name="正文"/>
          <p:cNvSpPr txBox="1"/>
          <p:nvPr>
            <p:custDataLst>
              <p:tags r:id="rId29"/>
            </p:custDataLst>
          </p:nvPr>
        </p:nvSpPr>
        <p:spPr>
          <a:xfrm>
            <a:off x="3635322" y="1795552"/>
            <a:ext cx="1933930" cy="72485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传统教学模式影响听说能力的培养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4" name="标题 1"/>
          <p:cNvSpPr>
            <a:spLocks noGrp="1"/>
          </p:cNvSpPr>
          <p:nvPr>
            <p:ph type="title"/>
          </p:nvPr>
        </p:nvSpPr>
        <p:spPr/>
        <p:txBody>
          <a:bodyPr/>
          <a:p>
            <a:r>
              <a:rPr altLang="en-US" lang="zh-CN"/>
              <a:t>当前初中英语听说能力培养存在的问题</a:t>
            </a:r>
            <a:endParaRPr altLang="en-US" lang="zh-CN"/>
          </a:p>
        </p:txBody>
      </p:sp>
      <p:sp>
        <p:nvSpPr>
          <p:cNvPr id="1049126"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传统应试教育观念影响：过于注重语法和词汇教学，忽视听说能力的培养。</a:t>
            </a:r>
            <a:endParaRPr altLang="en-US" dirty="0" sz="1200" lang="zh-CN" spc="150">
              <a:solidFill>
                <a:schemeClr val="tx1">
                  <a:lumMod val="65000"/>
                  <a:lumOff val="35000"/>
                </a:schemeClr>
              </a:solidFill>
              <a:latin typeface="+mn-ea"/>
              <a:sym typeface="+mn-ea"/>
            </a:endParaRPr>
          </a:p>
        </p:txBody>
      </p:sp>
      <p:sp>
        <p:nvSpPr>
          <p:cNvPr id="1049128"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缺乏英语语境和实际应用机会：学生缺乏真实的英语交流环境和实践机会。</a:t>
            </a:r>
            <a:endParaRPr altLang="en-US" dirty="0" sz="1200" lang="zh-CN" spc="150">
              <a:solidFill>
                <a:schemeClr val="tx1">
                  <a:lumMod val="65000"/>
                  <a:lumOff val="35000"/>
                </a:schemeClr>
              </a:solidFill>
              <a:latin typeface="+mn-ea"/>
              <a:sym typeface="+mn-ea"/>
            </a:endParaRPr>
          </a:p>
        </p:txBody>
      </p:sp>
      <p:sp>
        <p:nvSpPr>
          <p:cNvPr id="1049130"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教师自身素质和教学方法不当：部分教师自身英语水平和教学能力有限，教学方法单一，缺乏创新和趣味性。</a:t>
            </a:r>
            <a:endParaRPr altLang="en-US" dirty="0" sz="1200" lang="zh-CN" spc="150">
              <a:solidFill>
                <a:schemeClr val="tx1">
                  <a:lumMod val="65000"/>
                  <a:lumOff val="35000"/>
                </a:schemeClr>
              </a:solidFill>
              <a:latin typeface="+mn-ea"/>
              <a:sym typeface="+mn-ea"/>
            </a:endParaRPr>
          </a:p>
        </p:txBody>
      </p:sp>
      <p:sp>
        <p:nvSpPr>
          <p:cNvPr id="1049132"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学生英语基础薄弱：部分学生英语基础较差，对英语听说缺乏兴趣和信心。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6" name="标题 1"/>
          <p:cNvSpPr>
            <a:spLocks noGrp="1"/>
          </p:cNvSpPr>
          <p:nvPr>
            <p:ph type="title"/>
          </p:nvPr>
        </p:nvSpPr>
        <p:spPr/>
        <p:txBody>
          <a:bodyPr/>
          <a:p>
            <a:r>
              <a:rPr altLang="en-US" lang="zh-CN"/>
              <a:t>初中英语听说能力培养的挑战与机遇</a:t>
            </a:r>
            <a:endParaRPr altLang="en-US" lang="zh-CN"/>
          </a:p>
        </p:txBody>
      </p:sp>
      <p:sp>
        <p:nvSpPr>
          <p:cNvPr id="1049168"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70"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72"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74"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76"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挑战：部分教师教学方法陈旧，缺乏有效的听说训练</a:t>
            </a:r>
            <a:endParaRPr altLang="en-US" sz="1400" lang="zh-CN" spc="150">
              <a:solidFill>
                <a:schemeClr val="tx1"/>
              </a:solidFill>
              <a:effectLst/>
              <a:latin typeface="+mn-ea"/>
              <a:sym typeface="+mn-ea"/>
            </a:endParaRPr>
          </a:p>
        </p:txBody>
      </p:sp>
      <p:sp>
        <p:nvSpPr>
          <p:cNvPr id="1049178"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挑战：学生英语水平参差不齐，部分学生缺乏自信和口语表达能力</a:t>
            </a:r>
            <a:endParaRPr altLang="en-US" dirty="0" sz="1400" lang="zh-CN" spc="150">
              <a:solidFill>
                <a:schemeClr val="tx1"/>
              </a:solidFill>
              <a:effectLst/>
              <a:latin typeface="+mn-ea"/>
              <a:sym typeface="+mn-ea"/>
            </a:endParaRPr>
          </a:p>
        </p:txBody>
      </p:sp>
      <p:sp>
        <p:nvSpPr>
          <p:cNvPr id="1049180"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机遇：随着全球化的发展，英语听说能力日益重要</a:t>
            </a:r>
            <a:endParaRPr altLang="en-US" sz="1400" lang="zh-CN" spc="150">
              <a:solidFill>
                <a:schemeClr val="tx1"/>
              </a:solidFill>
              <a:effectLst/>
              <a:latin typeface="+mn-ea"/>
              <a:sym typeface="+mn-ea"/>
            </a:endParaRPr>
          </a:p>
        </p:txBody>
      </p:sp>
      <p:sp>
        <p:nvSpPr>
          <p:cNvPr id="1049182"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机遇：新的教育技术的应用为英语听说能力培养提供了更多可能性</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6" name="标题"/>
          <p:cNvSpPr>
            <a:spLocks noGrp="1"/>
          </p:cNvSpPr>
          <p:nvPr>
            <p:ph type="title"/>
            <p:custDataLst>
              <p:tags r:id="rId1"/>
            </p:custDataLst>
          </p:nvPr>
        </p:nvSpPr>
        <p:spPr>
          <a:xfrm>
            <a:off x="1526400" y="3381109"/>
            <a:ext cx="9144000" cy="1152000"/>
          </a:xfrm>
        </p:spPr>
        <p:txBody>
          <a:bodyPr/>
          <a:p>
            <a:r>
              <a:rPr altLang="en-US" dirty="0" lang="zh-CN"/>
              <a:t>初中英语听说能力培养的方法与策略</a:t>
            </a:r>
            <a:endParaRPr altLang="en-US" dirty="0" lang="zh-CN"/>
          </a:p>
        </p:txBody>
      </p:sp>
      <p:sp>
        <p:nvSpPr>
          <p:cNvPr id="1049218"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4" name="标题 1"/>
          <p:cNvSpPr>
            <a:spLocks noGrp="1"/>
          </p:cNvSpPr>
          <p:nvPr>
            <p:ph type="title"/>
          </p:nvPr>
        </p:nvSpPr>
        <p:spPr/>
        <p:txBody>
          <a:bodyPr/>
          <a:p>
            <a:r>
              <a:rPr altLang="en-US" lang="zh-CN"/>
              <a:t>创新英语听说教学方法</a:t>
            </a:r>
            <a:endParaRPr altLang="en-US" lang="zh-CN"/>
          </a:p>
        </p:txBody>
      </p:sp>
      <p:sp>
        <p:nvSpPr>
          <p:cNvPr id="1049246"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利用信息技术辅助教学，提高听说教学的趣味性和实效性。</a:t>
            </a:r>
            <a:endParaRPr altLang="en-US" dirty="0" sz="1200" lang="zh-CN" spc="150">
              <a:solidFill>
                <a:schemeClr val="tx1">
                  <a:lumMod val="85000"/>
                  <a:lumOff val="15000"/>
                </a:schemeClr>
              </a:solidFill>
              <a:latin typeface="+mn-ea"/>
              <a:sym typeface="+mn-ea"/>
            </a:endParaRPr>
          </a:p>
        </p:txBody>
      </p:sp>
      <p:sp>
        <p:nvSpPr>
          <p:cNvPr id="1049248"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0"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2"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引入情境教学，模拟真实语境，提高学生的听说应用能力。</a:t>
            </a:r>
            <a:endParaRPr altLang="en-US" dirty="0" sz="1200" lang="zh-CN" spc="150">
              <a:solidFill>
                <a:schemeClr val="tx1">
                  <a:lumMod val="85000"/>
                  <a:lumOff val="15000"/>
                </a:schemeClr>
              </a:solidFill>
              <a:latin typeface="+mn-ea"/>
              <a:sym typeface="+mn-ea"/>
            </a:endParaRPr>
          </a:p>
        </p:txBody>
      </p:sp>
      <p:sp>
        <p:nvSpPr>
          <p:cNvPr id="1049254"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6"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8"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开展合作学习，通过小组讨论、角色扮演等形式，培养学生的合作精神和听说能力。</a:t>
            </a:r>
            <a:endParaRPr altLang="en-US" dirty="0" sz="1200" lang="zh-CN" spc="150">
              <a:solidFill>
                <a:schemeClr val="tx1">
                  <a:lumMod val="85000"/>
                  <a:lumOff val="15000"/>
                </a:schemeClr>
              </a:solidFill>
              <a:latin typeface="+mn-ea"/>
              <a:sym typeface="+mn-ea"/>
            </a:endParaRPr>
          </a:p>
        </p:txBody>
      </p:sp>
      <p:sp>
        <p:nvSpPr>
          <p:cNvPr id="1049260"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2"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4"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重视跨文化交际教学，培养学生的跨文化意识和听说能力。</a:t>
            </a:r>
            <a:endParaRPr altLang="en-US" dirty="0" sz="1200" lang="zh-CN" spc="150">
              <a:solidFill>
                <a:schemeClr val="tx1">
                  <a:lumMod val="85000"/>
                  <a:lumOff val="15000"/>
                </a:schemeClr>
              </a:solidFill>
              <a:latin typeface="+mn-ea"/>
              <a:sym typeface="+mn-ea"/>
            </a:endParaRPr>
          </a:p>
        </p:txBody>
      </p:sp>
      <p:sp>
        <p:nvSpPr>
          <p:cNvPr id="1049266"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8"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2" name="标题 1"/>
          <p:cNvSpPr>
            <a:spLocks noGrp="1"/>
          </p:cNvSpPr>
          <p:nvPr>
            <p:ph type="title"/>
          </p:nvPr>
        </p:nvSpPr>
        <p:spPr/>
        <p:txBody>
          <a:bodyPr/>
          <a:p>
            <a:r>
              <a:rPr altLang="en-US" lang="zh-CN"/>
              <a:t>强化英语听说训练与实践</a:t>
            </a:r>
            <a:endParaRPr altLang="en-US" lang="zh-CN"/>
          </a:p>
        </p:txBody>
      </p:sp>
      <p:sp>
        <p:nvSpPr>
          <p:cNvPr id="1049304"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创造英语听说环境，提供丰富的听力材料和口语练习机会</a:t>
            </a:r>
            <a:endParaRPr altLang="en-US" dirty="0" sz="1200" lang="zh-CN" spc="150">
              <a:solidFill>
                <a:schemeClr val="tx1">
                  <a:lumMod val="65000"/>
                  <a:lumOff val="35000"/>
                </a:schemeClr>
              </a:solidFill>
              <a:latin typeface="+mn-ea"/>
              <a:sym typeface="+mn-ea"/>
            </a:endParaRPr>
          </a:p>
        </p:txBody>
      </p:sp>
      <p:sp>
        <p:nvSpPr>
          <p:cNvPr id="1049306"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注重语音、语调的准确性和口语表达的流畅性</a:t>
            </a:r>
            <a:endParaRPr altLang="en-US" dirty="0" sz="1200" lang="zh-CN" spc="150">
              <a:solidFill>
                <a:schemeClr val="tx1">
                  <a:lumMod val="65000"/>
                  <a:lumOff val="35000"/>
                </a:schemeClr>
              </a:solidFill>
              <a:latin typeface="+mn-ea"/>
              <a:sym typeface="+mn-ea"/>
            </a:endParaRPr>
          </a:p>
        </p:txBody>
      </p:sp>
      <p:sp>
        <p:nvSpPr>
          <p:cNvPr id="1049308"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开展角色扮演、情景对话等课堂活动，鼓励学生积极参与</a:t>
            </a:r>
            <a:endParaRPr altLang="en-US" dirty="0" sz="1200" lang="zh-CN" spc="150">
              <a:solidFill>
                <a:schemeClr val="tx1">
                  <a:lumMod val="65000"/>
                  <a:lumOff val="35000"/>
                </a:schemeClr>
              </a:solidFill>
              <a:latin typeface="+mn-ea"/>
              <a:sym typeface="+mn-ea"/>
            </a:endParaRPr>
          </a:p>
        </p:txBody>
      </p:sp>
      <p:sp>
        <p:nvSpPr>
          <p:cNvPr id="1049310"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组织英语角、英语演讲比赛等课外活动，提高学生的听说能力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4" name="标题 1"/>
          <p:cNvSpPr>
            <a:spLocks noGrp="1"/>
          </p:cNvSpPr>
          <p:nvPr>
            <p:ph type="title"/>
          </p:nvPr>
        </p:nvSpPr>
        <p:spPr/>
        <p:txBody>
          <a:bodyPr/>
          <a:p>
            <a:r>
              <a:rPr altLang="en-US" lang="zh-CN"/>
              <a:t>提升英语教师的听说教学能力</a:t>
            </a:r>
            <a:endParaRPr altLang="en-US" lang="zh-CN"/>
          </a:p>
        </p:txBody>
      </p:sp>
      <p:sp>
        <p:nvSpPr>
          <p:cNvPr id="1049346"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0"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定期培训：组织英语教师参加听说教学培训，提高教师的专业水平。</a:t>
            </a:r>
            <a:endParaRPr altLang="en-US" dirty="0" sz="2000" lang="zh-CN" spc="150">
              <a:solidFill>
                <a:schemeClr val="tx1">
                  <a:lumMod val="85000"/>
                  <a:lumOff val="15000"/>
                </a:schemeClr>
              </a:solidFill>
              <a:latin typeface="+mn-ea"/>
              <a:sym typeface="+mn-ea"/>
            </a:endParaRPr>
          </a:p>
        </p:txBody>
      </p:sp>
      <p:sp>
        <p:nvSpPr>
          <p:cNvPr id="1049352"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交流经验：开展英语教师之间的听说教学经验交流活动，分享教学心得。</a:t>
            </a:r>
            <a:endParaRPr altLang="en-US" dirty="0" sz="2000" lang="zh-CN" spc="150">
              <a:solidFill>
                <a:schemeClr val="tx1">
                  <a:lumMod val="85000"/>
                  <a:lumOff val="15000"/>
                </a:schemeClr>
              </a:solidFill>
              <a:latin typeface="+mn-ea"/>
              <a:sym typeface="+mn-ea"/>
            </a:endParaRPr>
          </a:p>
        </p:txBody>
      </p:sp>
      <p:sp>
        <p:nvSpPr>
          <p:cNvPr id="1049358"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0"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教学方法：鼓励教师采用多种教学方法，如情境模拟、角色扮演等，以提高学生的听说兴趣。</a:t>
            </a:r>
            <a:endParaRPr altLang="en-US" dirty="0" sz="2000" lang="zh-CN" spc="150">
              <a:solidFill>
                <a:schemeClr val="tx1">
                  <a:lumMod val="85000"/>
                  <a:lumOff val="15000"/>
                </a:schemeClr>
              </a:solidFill>
              <a:latin typeface="+mn-ea"/>
              <a:sym typeface="+mn-ea"/>
            </a:endParaRPr>
          </a:p>
        </p:txBody>
      </p:sp>
      <p:sp>
        <p:nvSpPr>
          <p:cNvPr id="1049364"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6"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评估与反馈：建立有效的评估机制，及时反馈学生的听说表现，帮助教师调整教学策略。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02" name="标题 1"/>
          <p:cNvSpPr>
            <a:spLocks noGrp="1"/>
          </p:cNvSpPr>
          <p:nvPr>
            <p:ph type="title"/>
          </p:nvPr>
        </p:nvSpPr>
        <p:spPr/>
        <p:txBody>
          <a:bodyPr/>
          <a:p>
            <a:r>
              <a:rPr altLang="en-US" lang="zh-CN"/>
              <a:t>激发学生英语听说学习的兴趣与动力</a:t>
            </a:r>
            <a:endParaRPr altLang="en-US" lang="zh-CN"/>
          </a:p>
        </p:txBody>
      </p:sp>
      <p:sp>
        <p:nvSpPr>
          <p:cNvPr id="1049404"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创造良好的英语听说环境，让学生沉浸其中</a:t>
            </a:r>
            <a:endParaRPr altLang="en-US" dirty="0" sz="1200" lang="zh-CN" spc="150">
              <a:solidFill>
                <a:schemeClr val="tx1">
                  <a:lumMod val="65000"/>
                  <a:lumOff val="35000"/>
                </a:schemeClr>
              </a:solidFill>
              <a:latin typeface="+mn-ea"/>
              <a:sym typeface="+mn-ea"/>
            </a:endParaRPr>
          </a:p>
        </p:txBody>
      </p:sp>
      <p:sp>
        <p:nvSpPr>
          <p:cNvPr id="1049406"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利用多媒体资源，如电影、音乐、游戏等，增加学习的趣味性和互动性</a:t>
            </a:r>
            <a:endParaRPr altLang="en-US" dirty="0" sz="1200" lang="zh-CN" spc="150">
              <a:solidFill>
                <a:schemeClr val="tx1">
                  <a:lumMod val="65000"/>
                  <a:lumOff val="35000"/>
                </a:schemeClr>
              </a:solidFill>
              <a:latin typeface="+mn-ea"/>
              <a:sym typeface="+mn-ea"/>
            </a:endParaRPr>
          </a:p>
        </p:txBody>
      </p:sp>
      <p:sp>
        <p:nvSpPr>
          <p:cNvPr id="1049408"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组织英语角、演讲比赛等活动，鼓励学生积极参与和展示自己的英语能力</a:t>
            </a:r>
            <a:endParaRPr altLang="en-US" dirty="0" sz="1200" lang="zh-CN" spc="150">
              <a:solidFill>
                <a:schemeClr val="tx1">
                  <a:lumMod val="65000"/>
                  <a:lumOff val="35000"/>
                </a:schemeClr>
              </a:solidFill>
              <a:latin typeface="+mn-ea"/>
              <a:sym typeface="+mn-ea"/>
            </a:endParaRPr>
          </a:p>
        </p:txBody>
      </p:sp>
      <p:sp>
        <p:nvSpPr>
          <p:cNvPr id="1049410"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结合实际生活，引导学生用英语进行交流和表达，提高他们的实际应用能力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44" name="标题"/>
          <p:cNvSpPr>
            <a:spLocks noGrp="1"/>
          </p:cNvSpPr>
          <p:nvPr>
            <p:ph type="title"/>
            <p:custDataLst>
              <p:tags r:id="rId1"/>
            </p:custDataLst>
          </p:nvPr>
        </p:nvSpPr>
        <p:spPr>
          <a:xfrm>
            <a:off x="1526400" y="3381109"/>
            <a:ext cx="9144000" cy="1152000"/>
          </a:xfrm>
        </p:spPr>
        <p:txBody>
          <a:bodyPr/>
          <a:p>
            <a:r>
              <a:rPr altLang="en-US" dirty="0" lang="zh-CN"/>
              <a:t>初中英语听说能力培养的实践与案例</a:t>
            </a:r>
            <a:endParaRPr altLang="en-US" dirty="0" lang="zh-CN"/>
          </a:p>
        </p:txBody>
      </p:sp>
      <p:sp>
        <p:nvSpPr>
          <p:cNvPr id="1049446"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72" name="标题 1"/>
          <p:cNvSpPr>
            <a:spLocks noGrp="1"/>
          </p:cNvSpPr>
          <p:nvPr>
            <p:ph type="title"/>
          </p:nvPr>
        </p:nvSpPr>
        <p:spPr/>
        <p:txBody>
          <a:bodyPr/>
          <a:p>
            <a:r>
              <a:rPr altLang="en-US" lang="zh-CN"/>
              <a:t>初中英语听说能力培养的典型实践</a:t>
            </a:r>
            <a:endParaRPr altLang="en-US" lang="zh-CN"/>
          </a:p>
        </p:txBody>
      </p:sp>
      <p:sp>
        <p:nvSpPr>
          <p:cNvPr id="1049474" name="正文"/>
          <p:cNvSpPr txBox="1"/>
          <p:nvPr>
            <p:custDataLst>
              <p:tags r:id="rId1"/>
            </p:custDataLst>
          </p:nvPr>
        </p:nvSpPr>
        <p:spPr>
          <a:xfrm>
            <a:off x="27260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听力训练：通过多听英语音频、视频等材料，提高学生的听力理解能力。</a:t>
            </a:r>
            <a:endParaRPr altLang="en-US" dirty="0" sz="1200" lang="zh-CN" spc="150">
              <a:solidFill>
                <a:schemeClr val="tx1">
                  <a:lumMod val="65000"/>
                  <a:lumOff val="35000"/>
                </a:schemeClr>
              </a:solidFill>
              <a:latin typeface="+mn-ea"/>
              <a:sym typeface="+mn-ea"/>
            </a:endParaRPr>
          </a:p>
        </p:txBody>
      </p:sp>
      <p:sp>
        <p:nvSpPr>
          <p:cNvPr id="1049476" name="正文"/>
          <p:cNvSpPr txBox="1"/>
          <p:nvPr>
            <p:custDataLst>
              <p:tags r:id="rId2"/>
            </p:custDataLst>
          </p:nvPr>
        </p:nvSpPr>
        <p:spPr>
          <a:xfrm>
            <a:off x="27260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口语练习：组织英语角、角色扮演等活动，鼓励学生开口说英语，提高口语表达能力。</a:t>
            </a:r>
            <a:endParaRPr altLang="en-US" dirty="0" sz="1200" lang="zh-CN" spc="150">
              <a:solidFill>
                <a:schemeClr val="tx1">
                  <a:lumMod val="65000"/>
                  <a:lumOff val="35000"/>
                </a:schemeClr>
              </a:solidFill>
              <a:latin typeface="+mn-ea"/>
              <a:sym typeface="+mn-ea"/>
            </a:endParaRPr>
          </a:p>
        </p:txBody>
      </p:sp>
      <p:sp>
        <p:nvSpPr>
          <p:cNvPr id="1049478" name="正文"/>
          <p:cNvSpPr txBox="1"/>
          <p:nvPr>
            <p:custDataLst>
              <p:tags r:id="rId3"/>
            </p:custDataLst>
          </p:nvPr>
        </p:nvSpPr>
        <p:spPr>
          <a:xfrm>
            <a:off x="27260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课堂互动：运用游戏、歌曲、故事等形式，增加课堂互动，提高学生的听说兴趣。</a:t>
            </a:r>
            <a:endParaRPr altLang="en-US" dirty="0" sz="1200" lang="zh-CN" spc="150">
              <a:solidFill>
                <a:schemeClr val="tx1">
                  <a:lumMod val="65000"/>
                  <a:lumOff val="35000"/>
                </a:schemeClr>
              </a:solidFill>
              <a:latin typeface="+mn-ea"/>
              <a:sym typeface="+mn-ea"/>
            </a:endParaRPr>
          </a:p>
        </p:txBody>
      </p:sp>
      <p:sp>
        <p:nvSpPr>
          <p:cNvPr id="1049480" name="正文"/>
          <p:cNvSpPr txBox="1"/>
          <p:nvPr>
            <p:custDataLst>
              <p:tags r:id="rId4"/>
            </p:custDataLst>
          </p:nvPr>
        </p:nvSpPr>
        <p:spPr>
          <a:xfrm>
            <a:off x="27260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家校合作：通过家长会、家访等形式，加强与家长的沟通与合作，共同促进学生的英语听说能力发展。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14" name="标题 1"/>
          <p:cNvSpPr>
            <a:spLocks noGrp="1"/>
          </p:cNvSpPr>
          <p:nvPr>
            <p:ph type="title"/>
          </p:nvPr>
        </p:nvSpPr>
        <p:spPr/>
        <p:txBody>
          <a:bodyPr/>
          <a:p>
            <a:r>
              <a:rPr altLang="en-US" lang="zh-CN"/>
              <a:t>初中英语听说能力培养的成功案例分析</a:t>
            </a:r>
            <a:endParaRPr altLang="en-US" lang="zh-CN"/>
          </a:p>
        </p:txBody>
      </p:sp>
      <p:sp>
        <p:nvSpPr>
          <p:cNvPr id="1049516"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8"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案例一：某初中英语课堂采用情景模拟教学方法，通过角色扮演、模拟对话等方式提高学生的听说能力，取得了显著效果。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2"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4"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案例二：某初中英语教师利用课余时间组织英语角和听力训练活动，鼓励学生积极参与，有效提高了学生的听说水平。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28"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30"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案例三：某初中采用多媒体教学，利用英语电影、音乐等资源，培养学生的英语语感和听说能力，取得了良好的教学效果。</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32"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4"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6"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案例四：某初中开展英语演讲比赛和辩论活动，通过实战演练提高学生的听说能力和自信心，取得了丰硕的成果。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72" name="标题 1"/>
          <p:cNvSpPr>
            <a:spLocks noGrp="1"/>
          </p:cNvSpPr>
          <p:nvPr>
            <p:ph type="title"/>
          </p:nvPr>
        </p:nvSpPr>
        <p:spPr/>
        <p:txBody>
          <a:bodyPr/>
          <a:p>
            <a:r>
              <a:rPr altLang="en-US" lang="zh-CN"/>
              <a:t>从实践中总结经验教训</a:t>
            </a:r>
            <a:endParaRPr altLang="en-US" lang="zh-CN"/>
          </a:p>
        </p:txBody>
      </p:sp>
      <p:sp>
        <p:nvSpPr>
          <p:cNvPr id="1049574"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6"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结合实际教学情况，分析听说能力培养的难点和问题</a:t>
            </a:r>
            <a:endParaRPr altLang="en-US" dirty="0" sz="2000" lang="zh-CN" spc="150">
              <a:solidFill>
                <a:schemeClr val="tx1">
                  <a:lumMod val="75000"/>
                  <a:lumOff val="25000"/>
                </a:schemeClr>
              </a:solidFill>
              <a:latin typeface="+mn-ea"/>
              <a:sym typeface="+mn-ea"/>
            </a:endParaRPr>
          </a:p>
        </p:txBody>
      </p:sp>
      <p:sp>
        <p:nvSpPr>
          <p:cNvPr id="1049578"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0"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2"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分享成功的教学案例，提炼有效的培养方法</a:t>
            </a:r>
            <a:endParaRPr altLang="en-US" dirty="0" sz="2000" lang="zh-CN" spc="150">
              <a:solidFill>
                <a:schemeClr val="tx1">
                  <a:lumMod val="75000"/>
                  <a:lumOff val="25000"/>
                </a:schemeClr>
              </a:solidFill>
              <a:latin typeface="+mn-ea"/>
              <a:sym typeface="+mn-ea"/>
            </a:endParaRPr>
          </a:p>
        </p:txBody>
      </p:sp>
      <p:sp>
        <p:nvSpPr>
          <p:cNvPr id="1049584"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6"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8"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总结实践中的经验教训，为未来的教学提供借鉴和参考</a:t>
            </a:r>
            <a:endParaRPr altLang="en-US" dirty="0" sz="2000" lang="zh-CN" spc="150">
              <a:solidFill>
                <a:schemeClr val="tx1">
                  <a:lumMod val="75000"/>
                  <a:lumOff val="25000"/>
                </a:schemeClr>
              </a:solidFill>
              <a:latin typeface="+mn-ea"/>
              <a:sym typeface="+mn-ea"/>
            </a:endParaRPr>
          </a:p>
        </p:txBody>
      </p:sp>
      <p:sp>
        <p:nvSpPr>
          <p:cNvPr id="1049590"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2"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分析听说能力培养的未来发展趋势，为教学实践提供指导方向</a:t>
            </a:r>
            <a:endParaRPr altLang="en-US" dirty="0" sz="2000" lang="zh-CN" spc="150">
              <a:solidFill>
                <a:schemeClr val="tx1">
                  <a:lumMod val="75000"/>
                  <a:lumOff val="25000"/>
                </a:schemeClr>
              </a:solidFill>
              <a:latin typeface="+mn-ea"/>
              <a:sym typeface="+mn-ea"/>
            </a:endParaRPr>
          </a:p>
        </p:txBody>
      </p:sp>
      <p:sp>
        <p:nvSpPr>
          <p:cNvPr id="1049596"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30" name="标题"/>
          <p:cNvSpPr>
            <a:spLocks noGrp="1"/>
          </p:cNvSpPr>
          <p:nvPr>
            <p:ph type="title"/>
            <p:custDataLst>
              <p:tags r:id="rId1"/>
            </p:custDataLst>
          </p:nvPr>
        </p:nvSpPr>
        <p:spPr>
          <a:xfrm>
            <a:off x="1526400" y="3381109"/>
            <a:ext cx="9144000" cy="1152000"/>
          </a:xfrm>
        </p:spPr>
        <p:txBody>
          <a:bodyPr/>
          <a:p>
            <a:r>
              <a:rPr altLang="en-US" dirty="0" lang="zh-CN"/>
              <a:t>初中英语听说能力培养的评估与改进</a:t>
            </a:r>
            <a:endParaRPr altLang="en-US" dirty="0" lang="zh-CN"/>
          </a:p>
        </p:txBody>
      </p:sp>
      <p:sp>
        <p:nvSpPr>
          <p:cNvPr id="1049632"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58" name="标题 1"/>
          <p:cNvSpPr>
            <a:spLocks noGrp="1"/>
          </p:cNvSpPr>
          <p:nvPr>
            <p:ph type="title"/>
          </p:nvPr>
        </p:nvSpPr>
        <p:spPr/>
        <p:txBody>
          <a:bodyPr/>
          <a:p>
            <a:r>
              <a:rPr altLang="en-US" lang="zh-CN"/>
              <a:t>建立有效的英语听说能力评估体系</a:t>
            </a:r>
            <a:endParaRPr altLang="en-US" lang="zh-CN"/>
          </a:p>
        </p:txBody>
      </p:sp>
      <p:sp>
        <p:nvSpPr>
          <p:cNvPr id="1049660"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评估内容：包括语音、语调、词汇、语法等方面</a:t>
            </a:r>
            <a:endParaRPr altLang="en-US" dirty="0" sz="1200" lang="zh-CN" spc="150">
              <a:solidFill>
                <a:schemeClr val="tx1">
                  <a:lumMod val="65000"/>
                  <a:lumOff val="35000"/>
                </a:schemeClr>
              </a:solidFill>
              <a:latin typeface="+mn-ea"/>
              <a:sym typeface="+mn-ea"/>
            </a:endParaRPr>
          </a:p>
        </p:txBody>
      </p:sp>
      <p:sp>
        <p:nvSpPr>
          <p:cNvPr id="1049662"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评估方式：采用多种形式，如考试、课堂表现、口头报告等</a:t>
            </a:r>
            <a:endParaRPr altLang="en-US" dirty="0" sz="1200" lang="zh-CN" spc="150">
              <a:solidFill>
                <a:schemeClr val="tx1">
                  <a:lumMod val="65000"/>
                  <a:lumOff val="35000"/>
                </a:schemeClr>
              </a:solidFill>
              <a:latin typeface="+mn-ea"/>
              <a:sym typeface="+mn-ea"/>
            </a:endParaRPr>
          </a:p>
        </p:txBody>
      </p:sp>
      <p:sp>
        <p:nvSpPr>
          <p:cNvPr id="1049664"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评估标准：制定明确的评分标准和等级，确保评估的客观性和公正性</a:t>
            </a:r>
            <a:endParaRPr altLang="en-US" dirty="0" sz="1200" lang="zh-CN" spc="150">
              <a:solidFill>
                <a:schemeClr val="tx1">
                  <a:lumMod val="65000"/>
                  <a:lumOff val="35000"/>
                </a:schemeClr>
              </a:solidFill>
              <a:latin typeface="+mn-ea"/>
              <a:sym typeface="+mn-ea"/>
            </a:endParaRPr>
          </a:p>
        </p:txBody>
      </p:sp>
      <p:sp>
        <p:nvSpPr>
          <p:cNvPr id="1049666"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反馈与改进：根据评估结果，为学生提供有针对性的反馈和指导，帮助他们改进和提高英语听说能力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00" name="标题 1"/>
          <p:cNvSpPr>
            <a:spLocks noGrp="1"/>
          </p:cNvSpPr>
          <p:nvPr>
            <p:ph type="title"/>
          </p:nvPr>
        </p:nvSpPr>
        <p:spPr/>
        <p:txBody>
          <a:bodyPr/>
          <a:p>
            <a:r>
              <a:rPr altLang="en-US" lang="zh-CN"/>
              <a:t>对英语听说教学进行定期评估与反馈</a:t>
            </a:r>
            <a:endParaRPr altLang="en-US" lang="zh-CN"/>
          </a:p>
        </p:txBody>
      </p:sp>
      <p:sp>
        <p:nvSpPr>
          <p:cNvPr id="1049702"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评估目的：了解学生听说能力的水平，发现教学中存在的问题</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反馈内容：根据评估结果，及时调整教学策略，改进教学方法</a:t>
            </a:r>
            <a:endParaRPr dirty="0" sz="2000" err="1">
              <a:solidFill>
                <a:schemeClr val="tx1">
                  <a:lumMod val="75000"/>
                  <a:lumOff val="25000"/>
                </a:schemeClr>
              </a:solidFill>
              <a:latin typeface="+mn-ea"/>
              <a:ea typeface="+mn-ea"/>
              <a:cs typeface="+mn-ea"/>
              <a:sym typeface="+mn-lt"/>
            </a:endParaRPr>
          </a:p>
        </p:txBody>
      </p:sp>
      <p:sp>
        <p:nvSpPr>
          <p:cNvPr id="1049722"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28"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持续改进：定期进行评估与反馈，不断完善教学计划和方案</a:t>
            </a:r>
            <a:endParaRPr dirty="0" sz="2000" err="1">
              <a:solidFill>
                <a:schemeClr val="tx1">
                  <a:lumMod val="75000"/>
                  <a:lumOff val="25000"/>
                </a:schemeClr>
              </a:solidFill>
              <a:latin typeface="+mn-ea"/>
              <a:ea typeface="+mn-ea"/>
              <a:cs typeface="+mn-ea"/>
              <a:sym typeface="+mn-lt"/>
            </a:endParaRPr>
          </a:p>
        </p:txBody>
      </p:sp>
      <p:sp>
        <p:nvSpPr>
          <p:cNvPr id="10497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评估方式：采用多种评估方式，如考试、课堂表现、口头表达等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根据评估结果调整教学策略与方法</a:t>
            </a:r>
            <a:endParaRPr altLang="en-US" lang="zh-CN"/>
          </a:p>
        </p:txBody>
      </p:sp>
      <p:sp>
        <p:nvSpPr>
          <p:cNvPr id="1049776"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78"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0"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2"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4"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分析评估结果，找出学生听说能力的薄弱环节</a:t>
            </a:r>
            <a:endParaRPr altLang="en-US" sz="1400" lang="zh-CN" spc="150">
              <a:solidFill>
                <a:schemeClr val="tx1"/>
              </a:solidFill>
              <a:effectLst/>
              <a:latin typeface="+mn-ea"/>
              <a:sym typeface="+mn-ea"/>
            </a:endParaRPr>
          </a:p>
        </p:txBody>
      </p:sp>
      <p:sp>
        <p:nvSpPr>
          <p:cNvPr id="1049786"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定期进行听说能力评估，了解学生的实际水平</a:t>
            </a:r>
            <a:endParaRPr altLang="en-US" dirty="0" sz="1400" lang="zh-CN" spc="150">
              <a:solidFill>
                <a:schemeClr val="tx1"/>
              </a:solidFill>
              <a:effectLst/>
              <a:latin typeface="+mn-ea"/>
              <a:sym typeface="+mn-ea"/>
            </a:endParaRPr>
          </a:p>
        </p:txBody>
      </p:sp>
      <p:sp>
        <p:nvSpPr>
          <p:cNvPr id="1049788"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根据分析结果，调整教学策略和方法，强化薄弱环节</a:t>
            </a:r>
            <a:endParaRPr altLang="en-US" sz="1400" lang="zh-CN" spc="150">
              <a:solidFill>
                <a:schemeClr val="tx1"/>
              </a:solidFill>
              <a:effectLst/>
              <a:latin typeface="+mn-ea"/>
              <a:sym typeface="+mn-ea"/>
            </a:endParaRPr>
          </a:p>
        </p:txBody>
      </p:sp>
      <p:sp>
        <p:nvSpPr>
          <p:cNvPr id="1049790"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实施新的教学策略和方法后，再次评估学生的听说能力</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4" name="标题 1"/>
          <p:cNvSpPr>
            <a:spLocks noGrp="1"/>
          </p:cNvSpPr>
          <p:nvPr>
            <p:ph type="title"/>
          </p:nvPr>
        </p:nvSpPr>
        <p:spPr/>
        <p:txBody>
          <a:bodyPr/>
          <a:p>
            <a:r>
              <a:rPr altLang="en-US" lang="zh-CN"/>
              <a:t>不断推进英语听说教学的改革与创新</a:t>
            </a:r>
            <a:endParaRPr altLang="en-US" lang="zh-CN"/>
          </a:p>
        </p:txBody>
      </p:sp>
      <p:sp>
        <p:nvSpPr>
          <p:cNvPr id="1049826" name="矩形 15"/>
          <p:cNvSpPr/>
          <p:nvPr>
            <p:custDataLst>
              <p:tags r:id="rId1"/>
            </p:custDataLst>
          </p:nvPr>
        </p:nvSpPr>
        <p:spPr>
          <a:xfrm>
            <a:off x="27276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评估学生听说能力：采用多种评估方式，如口语考试、课堂表现等，全面了解学生的听说水平。</a:t>
            </a:r>
            <a:endParaRPr altLang="en-US" dirty="0" sz="1200" lang="zh-CN" spc="150">
              <a:solidFill>
                <a:schemeClr val="tx1">
                  <a:lumMod val="85000"/>
                  <a:lumOff val="15000"/>
                </a:schemeClr>
              </a:solidFill>
              <a:latin typeface="+mn-ea"/>
              <a:sym typeface="+mn-ea"/>
            </a:endParaRPr>
          </a:p>
        </p:txBody>
      </p:sp>
      <p:sp>
        <p:nvSpPr>
          <p:cNvPr id="1049828" name="任意多边形 17"/>
          <p:cNvSpPr/>
          <p:nvPr>
            <p:custDataLst>
              <p:tags r:id="rId2"/>
            </p:custDataLst>
          </p:nvPr>
        </p:nvSpPr>
        <p:spPr>
          <a:xfrm flipV="1">
            <a:off x="26484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0" name="任意多边形 18"/>
          <p:cNvSpPr/>
          <p:nvPr>
            <p:custDataLst>
              <p:tags r:id="rId3"/>
            </p:custDataLst>
          </p:nvPr>
        </p:nvSpPr>
        <p:spPr>
          <a:xfrm flipH="1">
            <a:off x="89020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2" name="矩形 27"/>
          <p:cNvSpPr/>
          <p:nvPr>
            <p:custDataLst>
              <p:tags r:id="rId4"/>
            </p:custDataLst>
          </p:nvPr>
        </p:nvSpPr>
        <p:spPr>
          <a:xfrm>
            <a:off x="27276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调整教学方法：根据评估结果，调整教学方法和策略，注重培养学生的实际语言运用能力。</a:t>
            </a:r>
            <a:endParaRPr altLang="en-US" dirty="0" sz="1200" lang="zh-CN" spc="150">
              <a:solidFill>
                <a:schemeClr val="tx1">
                  <a:lumMod val="85000"/>
                  <a:lumOff val="15000"/>
                </a:schemeClr>
              </a:solidFill>
              <a:latin typeface="+mn-ea"/>
              <a:sym typeface="+mn-ea"/>
            </a:endParaRPr>
          </a:p>
        </p:txBody>
      </p:sp>
      <p:sp>
        <p:nvSpPr>
          <p:cNvPr id="1049834" name="任意多边形 29"/>
          <p:cNvSpPr/>
          <p:nvPr>
            <p:custDataLst>
              <p:tags r:id="rId5"/>
            </p:custDataLst>
          </p:nvPr>
        </p:nvSpPr>
        <p:spPr>
          <a:xfrm flipV="1">
            <a:off x="26484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6" name="任意多边形 30"/>
          <p:cNvSpPr/>
          <p:nvPr>
            <p:custDataLst>
              <p:tags r:id="rId6"/>
            </p:custDataLst>
          </p:nvPr>
        </p:nvSpPr>
        <p:spPr>
          <a:xfrm flipH="1">
            <a:off x="89020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8" name="矩形 5"/>
          <p:cNvSpPr/>
          <p:nvPr>
            <p:custDataLst>
              <p:tags r:id="rId7"/>
            </p:custDataLst>
          </p:nvPr>
        </p:nvSpPr>
        <p:spPr>
          <a:xfrm>
            <a:off x="27276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引入先进技术：利用现代信息技术手段，如语音识别、智能教学等，提高听说教学的效果和效率。</a:t>
            </a:r>
            <a:endParaRPr altLang="en-US" dirty="0" sz="1200" lang="zh-CN" spc="150">
              <a:solidFill>
                <a:schemeClr val="tx1">
                  <a:lumMod val="85000"/>
                  <a:lumOff val="15000"/>
                </a:schemeClr>
              </a:solidFill>
              <a:latin typeface="+mn-ea"/>
              <a:sym typeface="+mn-ea"/>
            </a:endParaRPr>
          </a:p>
        </p:txBody>
      </p:sp>
      <p:sp>
        <p:nvSpPr>
          <p:cNvPr id="1049840" name="任意多边形 7"/>
          <p:cNvSpPr/>
          <p:nvPr>
            <p:custDataLst>
              <p:tags r:id="rId8"/>
            </p:custDataLst>
          </p:nvPr>
        </p:nvSpPr>
        <p:spPr>
          <a:xfrm flipV="1">
            <a:off x="26484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2" name="任意多边形 8"/>
          <p:cNvSpPr/>
          <p:nvPr>
            <p:custDataLst>
              <p:tags r:id="rId9"/>
            </p:custDataLst>
          </p:nvPr>
        </p:nvSpPr>
        <p:spPr>
          <a:xfrm flipH="1">
            <a:off x="89020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4" name="矩形 10"/>
          <p:cNvSpPr/>
          <p:nvPr>
            <p:custDataLst>
              <p:tags r:id="rId10"/>
            </p:custDataLst>
          </p:nvPr>
        </p:nvSpPr>
        <p:spPr>
          <a:xfrm>
            <a:off x="27276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开展课外活动：组织英语角、演讲比赛等活动，鼓励学生积极参与，提高英语听说兴趣和能力。</a:t>
            </a:r>
            <a:endParaRPr altLang="en-US" dirty="0" sz="1200" lang="zh-CN" spc="150">
              <a:solidFill>
                <a:schemeClr val="tx1">
                  <a:lumMod val="85000"/>
                  <a:lumOff val="15000"/>
                </a:schemeClr>
              </a:solidFill>
              <a:latin typeface="+mn-ea"/>
              <a:sym typeface="+mn-ea"/>
            </a:endParaRPr>
          </a:p>
        </p:txBody>
      </p:sp>
      <p:sp>
        <p:nvSpPr>
          <p:cNvPr id="1049846" name="任意多边形 12"/>
          <p:cNvSpPr/>
          <p:nvPr>
            <p:custDataLst>
              <p:tags r:id="rId11"/>
            </p:custDataLst>
          </p:nvPr>
        </p:nvSpPr>
        <p:spPr>
          <a:xfrm flipV="1">
            <a:off x="26484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8" name="任意多边形 13"/>
          <p:cNvSpPr/>
          <p:nvPr>
            <p:custDataLst>
              <p:tags r:id="rId12"/>
            </p:custDataLst>
          </p:nvPr>
        </p:nvSpPr>
        <p:spPr>
          <a:xfrm flipH="1">
            <a:off x="89020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82"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49884"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00109863281,&quot;width&quot;:862.716552734375}"/>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00109863281,&quot;width&quot;:862.716552734375}"/>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00109863281,&quot;width&quot;:862.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4.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9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3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277.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2023-12-31T14:19:21Z</dcterms:created>
  <dcterms:modified xsi:type="dcterms:W3CDTF">2023-12-31T14:19:21Z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db2e82f79d864c79a337adf39624c4dd_21</vt:lpwstr>
  </property>
</Properties>
</file>