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618" r:id="rId1"/>
    <p:sldMasterId id="2147487655" r:id="rId2"/>
  </p:sldMasterIdLst>
  <p:notesMasterIdLst>
    <p:notesMasterId r:id="rId3"/>
  </p:notesMasterIdLst>
  <p:sldIdLst>
    <p:sldId id="1970" r:id="rId4"/>
    <p:sldId id="1973" r:id="rId5"/>
    <p:sldId id="1976" r:id="rId6"/>
    <p:sldId id="1979" r:id="rId7"/>
    <p:sldId id="1982" r:id="rId8"/>
    <p:sldId id="1985" r:id="rId9"/>
    <p:sldId id="1988" r:id="rId10"/>
    <p:sldId id="1991" r:id="rId11"/>
    <p:sldId id="1994" r:id="rId12"/>
    <p:sldId id="1997" r:id="rId13"/>
    <p:sldId id="2000" r:id="rId14"/>
    <p:sldId id="2003" r:id="rId15"/>
    <p:sldId id="2006" r:id="rId16"/>
    <p:sldId id="2009" r:id="rId17"/>
    <p:sldId id="2012" r:id="rId18"/>
    <p:sldId id="2015" r:id="rId19"/>
    <p:sldId id="2018" r:id="rId20"/>
    <p:sldId id="2021" r:id="rId21"/>
    <p:sldId id="2024" r:id="rId22"/>
    <p:sldId id="2027" r:id="rId23"/>
    <p:sldId id="2030" r:id="rId24"/>
    <p:sldId id="2033" r:id="rId25"/>
    <p:sldId id="2036" r:id="rId26"/>
    <p:sldId id="2039" r:id="rId27"/>
    <p:sldId id="2042" r:id="rId28"/>
    <p:sldId id="2045" r:id="rId29"/>
    <p:sldId id="2048" r:id="rId30"/>
    <p:sldId id="205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19" r:id="rId1"/>
    <p:sldLayoutId id="2147487620" r:id="rId2"/>
    <p:sldLayoutId id="2147487621" r:id="rId3"/>
    <p:sldLayoutId id="2147487622" r:id="rId4"/>
    <p:sldLayoutId id="2147487623" r:id="rId5"/>
    <p:sldLayoutId id="2147487624" r:id="rId6"/>
    <p:sldLayoutId id="2147487625" r:id="rId7"/>
    <p:sldLayoutId id="2147487626" r:id="rId8"/>
    <p:sldLayoutId id="2147487627" r:id="rId9"/>
    <p:sldLayoutId id="2147487628" r:id="rId10"/>
    <p:sldLayoutId id="214748762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56" r:id="rId1"/>
    <p:sldLayoutId id="2147487657" r:id="rId2"/>
    <p:sldLayoutId id="2147487658" r:id="rId3"/>
    <p:sldLayoutId id="2147487659" r:id="rId4"/>
    <p:sldLayoutId id="2147487660" r:id="rId5"/>
    <p:sldLayoutId id="2147487661" r:id="rId6"/>
    <p:sldLayoutId id="2147487662" r:id="rId7"/>
    <p:sldLayoutId id="2147487663" r:id="rId8"/>
    <p:sldLayoutId id="2147487664" r:id="rId9"/>
    <p:sldLayoutId id="2147487665" r:id="rId10"/>
    <p:sldLayoutId id="214748766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小学生学习乐器的意义与方法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小学生学习乐器的意义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小学生学习乐器的方法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如何激发小学生的学习兴趣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如何帮助小学生克服学习困难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如何评估小学生的学习成果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小学生学习乐器的意义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培养兴趣爱好</a:t>
            </a:r>
            <a:endParaRPr altLang="en-US" lang="zh-CN"/>
          </a:p>
        </p:txBody>
      </p:sp>
      <p:sp>
        <p:nvSpPr>
          <p:cNvPr id="10488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学习乐器需要耐心和毅力，有助于培养小学生的意志品质和团队协作能力。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小学生学习乐器可以培养对音乐的兴趣和爱好，提高审美意识和艺术修养。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通过学习乐器，小学生可以更好地理解音乐和乐理知识，提高音乐素养和创作能力。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学习乐器可以丰富小学生的课余生活，缓解学习压力，促进身心健康。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提高音乐素养</a:t>
            </a:r>
            <a:endParaRPr altLang="en-US" lang="zh-CN"/>
          </a:p>
        </p:txBody>
      </p:sp>
      <p:sp>
        <p:nvSpPr>
          <p:cNvPr id="104895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提高小学生的注意力和记忆力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6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促进小学生左右脑的平衡发展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增强小学生的创造力和表现力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7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培养小学生的音乐审美能力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增强协调能力</a:t>
            </a:r>
            <a:endParaRPr altLang="en-US" lang="zh-CN"/>
          </a:p>
        </p:txBody>
      </p:sp>
      <p:sp>
        <p:nvSpPr>
          <p:cNvPr id="10490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乐器学习有助于提高手眼协调能力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演奏乐器有助于锻炼大脑的反应能力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学习乐器可以培养小学生的音乐素养和艺术气质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乐器演奏有助于增强自信心和创造力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拓展艺术视野</a:t>
            </a:r>
            <a:endParaRPr altLang="en-US" lang="zh-CN"/>
          </a:p>
        </p:txBody>
      </p:sp>
      <p:sp>
        <p:nvSpPr>
          <p:cNvPr id="10490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提高文化素养：乐器学习不仅是技能掌握，更是对音乐文化的传承和弘扬，有助于提高小学生的文化素养。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培养审美意识：学习乐器有助于培养小学生的音乐审美意识，让他们更加欣赏和感受音乐的美妙。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拓展艺术视野：通过学习乐器，小学生可以接触到更多的音乐作品和艺术形式，拓展他们的艺术视野，增强艺术修养。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促进全面发展：乐器学习需要耐心、毅力和创造力，有助于培养小学生的非智力因素，促进他们的全面发展。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4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小学生学习乐器的方法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选择合适的乐器</a:t>
            </a:r>
            <a:endParaRPr altLang="en-US" lang="zh-CN"/>
          </a:p>
        </p:txBody>
      </p:sp>
      <p:sp>
        <p:nvSpPr>
          <p:cNvPr id="10491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根据孩子的兴趣和喜好选择乐器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参考专业人士的建议和意见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尝试不同的乐器，让孩子自己做出选择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考虑乐器的实用性和适用性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寻找专业指导</a:t>
            </a:r>
            <a:endParaRPr altLang="en-US" lang="zh-CN"/>
          </a:p>
        </p:txBody>
      </p:sp>
      <p:sp>
        <p:nvSpPr>
          <p:cNvPr id="10492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寻找专业音乐教师或机构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参加乐器培训班或集体课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参加音乐学校或艺术团体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参加线上乐器教学平台或APP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制定学习计划</a:t>
            </a:r>
            <a:endParaRPr altLang="en-US" lang="zh-CN"/>
          </a:p>
        </p:txBody>
      </p:sp>
      <p:sp>
        <p:nvSpPr>
          <p:cNvPr id="10493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选择合适的学习方式：可以选择线上或线下的课程，或者找一位经验丰富的老师进行一对一辅导。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制定学习计划表：将学习时间和练习时间进行规划，并按照计划执行。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确定学习目标：明确想要学习的乐器和想要达到的水平。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安排学习时间：根据小学生的时间和精力，合理安排每周的学习时间和练习时间。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坚持练习与复习</a:t>
            </a:r>
            <a:endParaRPr altLang="en-US" lang="zh-CN"/>
          </a:p>
        </p:txBody>
      </p:sp>
      <p:sp>
        <p:nvSpPr>
          <p:cNvPr id="104938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每天固定时间练习，形成良好习惯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练习前做好规划，确保练习质量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练习后及时复习，巩固所学内容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遇到困难时，积极寻求帮助并克服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3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如何激发小学生的学习兴趣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创造良好的学习环境</a:t>
            </a:r>
            <a:endParaRPr altLang="en-US" lang="zh-CN"/>
          </a:p>
        </p:txBody>
      </p:sp>
      <p:sp>
        <p:nvSpPr>
          <p:cNvPr id="104947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提供适合年龄的乐器和教材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创造音乐氛围，如播放音乐、参加音乐会等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鼓励孩子自由探索，不强迫学习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培养孩子的兴趣和爱好，让其自主选择学习的乐器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培养孩子的自信心</a:t>
            </a:r>
            <a:endParaRPr altLang="en-US" lang="zh-CN"/>
          </a:p>
        </p:txBody>
      </p:sp>
      <p:sp>
        <p:nvSpPr>
          <p:cNvPr id="104952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2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鼓励孩子尝试：让孩子接触不同的乐器，发现自己的兴趣和优势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表扬和奖励：及时肯定孩子的进步和努力，增强自信心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创造表演机会：让孩子在舞台上展示自己的才艺，锻炼自信和勇气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培养耐心和毅力：学习乐器需要长时间的练习，培养孩子的耐心和毅力，提高自信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鼓励孩子表现自己</a:t>
            </a:r>
            <a:endParaRPr altLang="en-US" lang="zh-CN"/>
          </a:p>
        </p:txBody>
      </p:sp>
      <p:sp>
        <p:nvSpPr>
          <p:cNvPr id="104958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引导孩子积极参与集体活动和社交场合，培养他们的团队协作和沟通能力。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给予孩子充分的肯定和鼓励，让他们感受到自己的价值和成就感。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创造机会让孩子展示自己的才艺，增强自信心和表现欲望。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鼓励孩子尝试不同的表现形式，如表演、演讲、写作等，提高他们的创造力和表达能力。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培养孩子的耐心与毅力</a:t>
            </a:r>
            <a:endParaRPr altLang="en-US" lang="zh-CN"/>
          </a:p>
        </p:txBody>
      </p:sp>
      <p:sp>
        <p:nvSpPr>
          <p:cNvPr id="10496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设定明确目标：与孩子共同制定学习目标，使他们明确了解学习的意义和目的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分解任务：将学习任务分解为小目标，逐步完成，让孩子体验到成就感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鼓励与奖励：在孩子完成学习任务后给予及时的鼓励和奖励，增强他们的自信心和动力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培养兴趣：引导孩子发现学习乐器的乐趣，让他们在快乐中学习，提高学习效率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2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如何帮助小学生克服学习困难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分析困难原因</a:t>
            </a:r>
            <a:endParaRPr altLang="en-US" lang="zh-CN"/>
          </a:p>
        </p:txBody>
      </p:sp>
      <p:sp>
        <p:nvSpPr>
          <p:cNvPr id="1049760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缺乏兴趣和动力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764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自信心不足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768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练习时间和精力不足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772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74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技巧难度过高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调整学习方式</a:t>
            </a:r>
            <a:endParaRPr altLang="en-US" lang="zh-CN"/>
          </a:p>
        </p:txBody>
      </p:sp>
      <p:sp>
        <p:nvSpPr>
          <p:cNvPr id="104981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制定合理的学习计划：根据小学生的实际情况，制定科学、合理的学习计划，帮助他们更好地安排学习时间。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多样化教学方式：采用多种教学方式，如游戏化教学、情境教学等，激发小学生的学习兴趣，提高学习效果。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鼓励与支持：给予小学生足够的鼓励和支持，让他们树立信心，克服学习困难。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及时反馈与调整：及时了解小学生的学习情况，根据反馈进行调整，确保学习效果。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寻求专业帮助</a:t>
            </a:r>
            <a:endParaRPr altLang="en-US" lang="zh-CN"/>
          </a:p>
        </p:txBody>
      </p:sp>
      <p:sp>
        <p:nvSpPr>
          <p:cNvPr id="104988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参加培训班：参加针对小学生的乐器培训班，与其他孩子一起学习和交流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寻找专业教师：寻找经验丰富的乐器教师，提供个性化教学方案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参加音乐学校：选择有良好教学环境和师资力量的音乐学校，系统学习乐器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寻求家长帮助：与家长沟通，共同关注孩子学习情况，鼓励孩子坚持学习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鼓励孩子坚持不懈</a:t>
            </a:r>
            <a:endParaRPr altLang="en-US" lang="zh-CN"/>
          </a:p>
        </p:txBody>
      </p:sp>
      <p:sp>
        <p:nvSpPr>
          <p:cNvPr id="10499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帮助孩子制定合理的学习计划，培养他们的学习习惯和自主性。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给予孩子足够的支持和鼓励，让他们有信心面对学习困难。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鼓励孩子尝试不同的学习方法，找到适合自己的学习方式。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培养孩子的兴趣和爱好，让他们在学习中获得乐趣和动力。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9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如何评估小学生的学习成果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观察孩子的进步</a:t>
            </a:r>
            <a:endParaRPr altLang="en-US" lang="zh-CN"/>
          </a:p>
        </p:txBody>
      </p:sp>
      <p:sp>
        <p:nvSpPr>
          <p:cNvPr id="10500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观察孩子的兴趣和热情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3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评估孩子的技能和表现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定期与孩子沟通交流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鼓励孩子自我评价和反思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定期进行考核</a:t>
            </a:r>
            <a:endParaRPr altLang="en-US" lang="zh-CN"/>
          </a:p>
        </p:txBody>
      </p:sp>
      <p:sp>
        <p:nvSpPr>
          <p:cNvPr id="10500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评估方式：考试、表演、自评与互评等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评估内容：演奏技巧、理论知识、音乐感受力等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评估周期：每月、每学期或每年进行一次评估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评估目的：了解学生的学习进度和成果，及时调整教学方法和进度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鼓励孩子参加演出和比赛</a:t>
            </a:r>
            <a:endParaRPr altLang="en-US" lang="zh-CN"/>
          </a:p>
        </p:txBody>
      </p:sp>
      <p:sp>
        <p:nvSpPr>
          <p:cNvPr id="10501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增强自信心和表现力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锻炼舞台表现力和应变能力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结识更多志同道合的朋友，拓展人际关系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培养竞争意识和团队协作能力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培养孩子的自我评价能力</a:t>
            </a:r>
            <a:endParaRPr altLang="en-US" lang="zh-CN"/>
          </a:p>
        </p:txBody>
      </p:sp>
      <p:sp>
        <p:nvSpPr>
          <p:cNvPr id="105021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鼓励孩子表达自己的感受和想法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引导孩子客观地看待自己的表现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培养孩子的批判性思维和判断力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帮助孩子建立自信心和自尊心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7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5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7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2024-01-05T11:13:45Z</dcterms:created>
  <dcterms:modified xsi:type="dcterms:W3CDTF">2024-01-05T11:13:45Z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b7129d5f72d14c50b2fe3f71d0f86134_21</vt:lpwstr>
  </property>
</Properties>
</file>