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749" r:id="rId1"/>
    <p:sldMasterId id="2147486786" r:id="rId2"/>
  </p:sldMasterIdLst>
  <p:notesMasterIdLst>
    <p:notesMasterId r:id="rId3"/>
  </p:notesMasterIdLst>
  <p:sldIdLst>
    <p:sldId id="1710" r:id="rId4"/>
    <p:sldId id="1715" r:id="rId5"/>
    <p:sldId id="1719" r:id="rId6"/>
    <p:sldId id="1722" r:id="rId7"/>
    <p:sldId id="1728" r:id="rId9"/>
    <p:sldId id="1731" r:id="rId10"/>
    <p:sldId id="1734" r:id="rId11"/>
    <p:sldId id="1737" r:id="rId12"/>
    <p:sldId id="1740" r:id="rId13"/>
    <p:sldId id="1746" r:id="rId15"/>
    <p:sldId id="1749" r:id="rId16"/>
    <p:sldId id="1752" r:id="rId17"/>
    <p:sldId id="1755" r:id="rId18"/>
    <p:sldId id="1758" r:id="rId19"/>
    <p:sldId id="1764" r:id="rId21"/>
    <p:sldId id="1767" r:id="rId22"/>
    <p:sldId id="1770" r:id="rId23"/>
    <p:sldId id="1773" r:id="rId24"/>
    <p:sldId id="1776" r:id="rId25"/>
    <p:sldId id="1782" r:id="rId27"/>
    <p:sldId id="1785" r:id="rId28"/>
    <p:sldId id="1788" r:id="rId29"/>
    <p:sldId id="1791" r:id="rId30"/>
    <p:sldId id="1794" r:id="rId31"/>
    <p:sldId id="1800" r:id="rId33"/>
    <p:sldId id="1803" r:id="rId34"/>
    <p:sldId id="1806" r:id="rId35"/>
    <p:sldId id="1809" r:id="rId36"/>
    <p:sldId id="1813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750" r:id="rId1"/>
    <p:sldLayoutId id="2147486751" r:id="rId2"/>
    <p:sldLayoutId id="2147486752" r:id="rId3"/>
    <p:sldLayoutId id="2147486753" r:id="rId4"/>
    <p:sldLayoutId id="2147486754" r:id="rId5"/>
    <p:sldLayoutId id="2147486755" r:id="rId6"/>
    <p:sldLayoutId id="2147486756" r:id="rId7"/>
    <p:sldLayoutId id="2147486757" r:id="rId8"/>
    <p:sldLayoutId id="2147486758" r:id="rId9"/>
    <p:sldLayoutId id="2147486759" r:id="rId10"/>
    <p:sldLayoutId id="214748676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787" r:id="rId1"/>
    <p:sldLayoutId id="2147486788" r:id="rId2"/>
    <p:sldLayoutId id="2147486789" r:id="rId3"/>
    <p:sldLayoutId id="2147486790" r:id="rId4"/>
    <p:sldLayoutId id="2147486791" r:id="rId5"/>
    <p:sldLayoutId id="2147486792" r:id="rId6"/>
    <p:sldLayoutId id="2147486793" r:id="rId7"/>
    <p:sldLayoutId id="2147486794" r:id="rId8"/>
    <p:sldLayoutId id="2147486795" r:id="rId9"/>
    <p:sldLayoutId id="2147486796" r:id="rId10"/>
    <p:sldLayoutId id="214748679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ags" Target="../tags/tag139.xml"/><Relationship Id="rId24" Type="http://schemas.openxmlformats.org/officeDocument/2006/relationships/tags" Target="../tags/tag140.xml"/><Relationship Id="rId25" Type="http://schemas.openxmlformats.org/officeDocument/2006/relationships/tags" Target="../tags/tag141.xml"/><Relationship Id="rId26" Type="http://schemas.openxmlformats.org/officeDocument/2006/relationships/tags" Target="../tags/tag142.xml"/><Relationship Id="rId27" Type="http://schemas.openxmlformats.org/officeDocument/2006/relationships/tags" Target="../tags/tag143.xml"/><Relationship Id="rId28" Type="http://schemas.openxmlformats.org/officeDocument/2006/relationships/tags" Target="../tags/tag144.xml"/><Relationship Id="rId29" Type="http://schemas.openxmlformats.org/officeDocument/2006/relationships/tags" Target="../tags/tag145.xml"/><Relationship Id="rId30" Type="http://schemas.openxmlformats.org/officeDocument/2006/relationships/tags" Target="../tags/tag146.xml"/><Relationship Id="rId31" Type="http://schemas.openxmlformats.org/officeDocument/2006/relationships/tags" Target="../tags/tag147.xml"/><Relationship Id="rId32" Type="http://schemas.openxmlformats.org/officeDocument/2006/relationships/tags" Target="../tags/tag148.xml"/><Relationship Id="rId33" Type="http://schemas.openxmlformats.org/officeDocument/2006/relationships/tags" Target="../tags/tag149.xml"/><Relationship Id="rId34" Type="http://schemas.openxmlformats.org/officeDocument/2006/relationships/tags" Target="../tags/tag150.xml"/><Relationship Id="rId35" Type="http://schemas.openxmlformats.org/officeDocument/2006/relationships/tags" Target="../tags/tag151.xml"/><Relationship Id="rId36" Type="http://schemas.openxmlformats.org/officeDocument/2006/relationships/tags" Target="../tags/tag152.xml"/><Relationship Id="rId37" Type="http://schemas.openxmlformats.org/officeDocument/2006/relationships/tags" Target="../tags/tag153.xml"/><Relationship Id="rId38" Type="http://schemas.openxmlformats.org/officeDocument/2006/relationships/tags" Target="../tags/tag154.xml"/><Relationship Id="rId39" Type="http://schemas.openxmlformats.org/officeDocument/2006/relationships/tags" Target="../tags/tag155.xml"/><Relationship Id="rId40" Type="http://schemas.openxmlformats.org/officeDocument/2006/relationships/tags" Target="../tags/tag156.xml"/><Relationship Id="rId4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tags" Target="../tags/tag263.xml"/><Relationship Id="rId18" Type="http://schemas.openxmlformats.org/officeDocument/2006/relationships/tags" Target="../tags/tag264.xml"/><Relationship Id="rId19" Type="http://schemas.openxmlformats.org/officeDocument/2006/relationships/tags" Target="../tags/tag265.xml"/><Relationship Id="rId20" Type="http://schemas.openxmlformats.org/officeDocument/2006/relationships/tags" Target="../tags/tag266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tags" Target="../tags/tag310.xml"/><Relationship Id="rId18" Type="http://schemas.openxmlformats.org/officeDocument/2006/relationships/tags" Target="../tags/tag311.xml"/><Relationship Id="rId19" Type="http://schemas.openxmlformats.org/officeDocument/2006/relationships/tags" Target="../tags/tag312.xml"/><Relationship Id="rId20" Type="http://schemas.openxmlformats.org/officeDocument/2006/relationships/tags" Target="../tags/tag313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人工智能行业工作总结及工作展望2024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人工智能技术应用现状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人工智能行业主要挑战与机遇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人工智能行业未来发展趋势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人工智能行业工作展望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人工智能行业工作总结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人工智能行业工作总结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行业发展概况</a:t>
            </a:r>
            <a:endParaRPr altLang="en-US" lang="zh-CN"/>
          </a:p>
        </p:txBody>
      </p:sp>
      <p:sp>
        <p:nvSpPr>
          <p:cNvPr id="10489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人工智能行业的发展历程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当前人工智能行业的主要应用领域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人工智能行业的技术发展现状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人工智能行业未来的发展趋势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人工智能技术应用现状</a:t>
            </a:r>
            <a:endParaRPr altLang="en-US" lang="zh-CN"/>
          </a:p>
        </p:txBody>
      </p:sp>
      <p:sp>
        <p:nvSpPr>
          <p:cNvPr id="10489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人工智能技术在各行业的应用情况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人工智能技术的主要应用场景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人工智能技术应用带来的影响和效益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人工智能技术应用面临的挑战和未来发展趋势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行业主要挑战与机遇</a:t>
            </a:r>
            <a:endParaRPr altLang="en-US" lang="zh-CN"/>
          </a:p>
        </p:txBody>
      </p:sp>
      <p:sp>
        <p:nvSpPr>
          <p:cNvPr id="1049050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56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挑战：数据安全与隐私保护、技术成熟度与成本、法规与政策限制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58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6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2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066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68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07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74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6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8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80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2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08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86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8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0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92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4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09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98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0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2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机遇：新应用场景与商业模式、跨界融合与创新、人才需求与培养  行业主要挑战与机遇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04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行业主要挑战与机遇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06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挑战：技术更新换代速度快、数据安全与隐私保护问题突出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08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10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机遇：政策支持与推动、市场需求增长、跨界融合与创新机会涌现  行业主要挑战与机遇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12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行业主要挑战与机遇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14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挑战：技术瓶颈、数据安全与隐私保护问题、法规与政策限制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16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18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000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机遇：新应用场景与商业模式、跨界融合与创新、人才需求与培养  行业主要挑战与机遇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20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行业主要挑战与机遇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22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挑战：技术成熟度与成本、数据安全与隐私保护问题、法规与政策限制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24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26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机遇：新应用场景与商业模式、跨界融合与创新、人才需求与培养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28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人工智能行业未来发展趋势</a:t>
            </a:r>
            <a:endParaRPr altLang="en-US" lang="zh-CN"/>
          </a:p>
        </p:txBody>
      </p:sp>
      <p:sp>
        <p:nvSpPr>
          <p:cNvPr id="10491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人工智能技术不断升级，推动行业快速发展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人工智能技术将与物联网、大数据等技术融合，形成更强大的应用能力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人工智能行业将面临更多的挑战和机遇，需要不断创新和突破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人工智能应用场景不断拓展，助力各行业数字化转型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人工智能技术应用现状</a:t>
            </a:r>
            <a:endParaRPr altLang="en-US" dirty="0" lang="zh-CN"/>
          </a:p>
        </p:txBody>
      </p:sp>
      <p:sp>
        <p:nvSpPr>
          <p:cNvPr id="10492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自然语言处理技术应用</a:t>
            </a:r>
            <a:endParaRPr altLang="en-US" lang="zh-CN"/>
          </a:p>
        </p:txBody>
      </p:sp>
      <p:sp>
        <p:nvSpPr>
          <p:cNvPr id="104930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0000"/>
          </a:bodyPr>
          <a:p>
            <a:r>
              <a:rPr altLang="en-US" lang="zh-CN"/>
              <a:t>自然语言处理技术概述  自然语言处理技术是人工智能领域的一个重要分支，它涵盖了机器翻译、文本生成、情感分析、问答系统等多个方面。</a:t>
            </a:r>
            <a:endParaRPr altLang="en-US" lang="zh-CN"/>
          </a:p>
          <a:p>
            <a:pPr lvl="1"/>
            <a:r>
              <a:rPr altLang="en-US" lang="zh-CN"/>
              <a:t>自然语言处理技术是人工智能领域的一个重要分支，它涵盖了机器翻译、文本生成、情感分析、问答系统等多个方面。</a:t>
            </a:r>
            <a:endParaRPr altLang="en-US" lang="zh-CN"/>
          </a:p>
          <a:p>
            <a:r>
              <a:rPr altLang="en-US" lang="zh-CN"/>
              <a:t>自然语言处理技术在语音识别领域的应用  自然语言处理技术在语音识别领域的应用已经取得了很大的进展。通过语音识别技术，人们可以方便地与计算机进行交互，实现语音输入和输出。</a:t>
            </a:r>
            <a:endParaRPr altLang="en-US" lang="zh-CN"/>
          </a:p>
          <a:p>
            <a:pPr lvl="1"/>
            <a:r>
              <a:rPr altLang="en-US" lang="zh-CN"/>
              <a:t>自然语言处理技术在语音识别领域的应用已经取得了很大的进展。通过语音识别技术，人们可以方便地与计算机进行交互，实现语音输入和输出。</a:t>
            </a:r>
            <a:endParaRPr altLang="en-US" lang="zh-CN"/>
          </a:p>
          <a:p>
            <a:r>
              <a:rPr altLang="en-US" lang="zh-CN"/>
              <a:t>自然语言处理技术在机器翻译领域的应用  自然语言处理技术在机器翻译领域的应用已经逐渐成熟。通过机器翻译技术，人们可以快速地将一种语言翻译成另一种语言，从而方便了国际交流和跨国合作。</a:t>
            </a:r>
            <a:endParaRPr altLang="en-US" lang="zh-CN"/>
          </a:p>
          <a:p>
            <a:pPr lvl="1"/>
            <a:r>
              <a:rPr altLang="en-US" lang="zh-CN"/>
              <a:t>自然语言处理技术在机器翻译领域的应用已经逐渐成熟。通过机器翻译技术，人们可以快速地将一种语言翻译成另一种语言，从而方便了国际交流和跨国合作。</a:t>
            </a:r>
            <a:endParaRPr altLang="en-US" lang="zh-CN"/>
          </a:p>
          <a:p>
            <a:r>
              <a:rPr altLang="en-US" lang="zh-CN"/>
              <a:t>自然语言处理技术在情感分析领域的应用  情感分析是自然语言处理技术的一个重要应用领域。通过情感分析技术，人们可以对文本进行情感分类和情感倾向性分析，从而了解文本所表达的情感和态度。</a:t>
            </a:r>
            <a:endParaRPr altLang="en-US" lang="zh-CN"/>
          </a:p>
          <a:p>
            <a:pPr lvl="1"/>
            <a:r>
              <a:rPr altLang="en-US" lang="zh-CN"/>
              <a:t>情感分析是自然语言处理技术的一个重要应用领域。通过情感分析技术，人们可以对文本进行情感分类和情感倾向性分析，从而了解文本所表达的情感和态度。</a:t>
            </a:r>
            <a:endParaRPr altLang="en-US" lang="zh-CN"/>
          </a:p>
          <a:p>
            <a:r>
              <a:rPr altLang="en-US" lang="zh-CN"/>
              <a:t>自然语言处理技术在问答系统领域的应用  问答系统是自然语言处理技术的另一个重要应用领域。通过问答系统技术，人们可以方便地与计算机进行问答交互，获取所需的信息和答案。</a:t>
            </a:r>
            <a:endParaRPr altLang="en-US" lang="zh-CN"/>
          </a:p>
          <a:p>
            <a:pPr lvl="1"/>
            <a:r>
              <a:rPr altLang="en-US" lang="zh-CN"/>
              <a:t>问答系统是自然语言处理技术的另一个重要应用领域。通过问答系统技术，人们可以方便地与计算机进行问答交互，获取所需的信息和答案。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计算机视觉技术应用</a:t>
            </a:r>
            <a:endParaRPr altLang="en-US" lang="zh-CN"/>
          </a:p>
        </p:txBody>
      </p:sp>
      <p:sp>
        <p:nvSpPr>
          <p:cNvPr id="10493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计算机视觉技术概述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计算机视觉技术在不同领域的应用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5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计算机视觉技术的优势与局限性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计算机视觉技术的发展趋势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机器学习技术应用</a:t>
            </a:r>
            <a:endParaRPr altLang="en-US" lang="zh-CN"/>
          </a:p>
        </p:txBody>
      </p:sp>
      <p:sp>
        <p:nvSpPr>
          <p:cNvPr id="10493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机器学习技术定义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机器学习技术应用领域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机器学习技术应用案例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机器学习技术应用前景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深度学习技术应用</a:t>
            </a:r>
            <a:endParaRPr altLang="en-US" lang="zh-CN"/>
          </a:p>
        </p:txBody>
      </p:sp>
      <p:sp>
        <p:nvSpPr>
          <p:cNvPr id="10494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深度学习在自然语言处理领域的应用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深度学习技术概述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深度学习在计算机视觉领域的应用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深度学习在语音识别领域的应用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人工智能行业主要挑战与机遇</a:t>
            </a:r>
            <a:endParaRPr altLang="en-US" dirty="0" lang="zh-CN"/>
          </a:p>
        </p:txBody>
      </p:sp>
      <p:sp>
        <p:nvSpPr>
          <p:cNvPr id="10495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数据隐私与安全问题</a:t>
            </a:r>
            <a:endParaRPr altLang="en-US" lang="zh-CN"/>
          </a:p>
        </p:txBody>
      </p:sp>
      <p:sp>
        <p:nvSpPr>
          <p:cNvPr id="104958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数据安全问题：人工智能技术涉及大量数据处理和分析，数据安全问题不容忽视。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数据隐私保护：随着人工智能技术的广泛应用，数据隐私保护成为行业的重要挑战。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法律法规与监管：需要加强相关法律法规的制定和执行，确保人工智能技术的合规性。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技术创新与解决方案：需要加强技术创新和研发，提出有效的解决方案，以应对数据隐私与安全问题。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技术发展与应用瓶颈</a:t>
            </a:r>
            <a:endParaRPr altLang="en-US" lang="zh-CN"/>
          </a:p>
        </p:txBody>
      </p:sp>
      <p:sp>
        <p:nvSpPr>
          <p:cNvPr id="10496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缺乏标准化和互操作性的问题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技术发展迅速，但应用瓶颈仍然存在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人工智能技术在实际应用中的局限性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需要更多的创新和突破来克服应用瓶颈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跨界融合与创新发展</a:t>
            </a:r>
            <a:endParaRPr altLang="en-US" lang="zh-CN"/>
          </a:p>
        </p:txBody>
      </p:sp>
      <p:sp>
        <p:nvSpPr>
          <p:cNvPr id="10497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人工智能与各行业的融合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创新技术驱动行业变革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未来发展趋势与机遇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跨界合作推动人工智能发展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政策法规与监管措施</a:t>
            </a:r>
            <a:endParaRPr altLang="en-US" lang="zh-CN"/>
          </a:p>
        </p:txBody>
      </p:sp>
      <p:sp>
        <p:nvSpPr>
          <p:cNvPr id="104977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政策法规：人工智能行业的政策法规和监管措施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监管措施：对人工智能行业的监管和规范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挑战：政策法规与监管措施对人工智能行业的影响和挑战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机遇：政策法规与监管措施为人工智能行业带来的机遇和发展空间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人工智能行业未来发展趋势</a:t>
            </a:r>
            <a:endParaRPr altLang="en-US" dirty="0" lang="zh-CN"/>
          </a:p>
        </p:txBody>
      </p:sp>
      <p:sp>
        <p:nvSpPr>
          <p:cNvPr id="10498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人工智能与实体经济深度融合</a:t>
            </a:r>
            <a:endParaRPr altLang="en-US" lang="zh-CN"/>
          </a:p>
        </p:txBody>
      </p:sp>
      <p:sp>
        <p:nvSpPr>
          <p:cNvPr id="10498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人工智能技术不断成熟，为实体经济深度融合提供技术支持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实体经济转型升级需求迫切，需要人工智能技术助力提升效率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政策推动人工智能与实体经济深度融合，促进产业升级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人工智能与实体经济深度融合的案例分析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人工智能技术不断创新与发展</a:t>
            </a:r>
            <a:endParaRPr altLang="en-US" lang="zh-CN"/>
          </a:p>
        </p:txBody>
      </p:sp>
      <p:sp>
        <p:nvSpPr>
          <p:cNvPr id="104995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深度学习技术的不断突破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自然语言处理技术的进步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人工智能与物联网的融合发展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计算机视觉技术的广泛应用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跨界融合与创新发展成为新趋势</a:t>
            </a:r>
            <a:endParaRPr altLang="en-US" lang="zh-CN"/>
          </a:p>
        </p:txBody>
      </p:sp>
      <p:sp>
        <p:nvSpPr>
          <p:cNvPr id="10500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人工智能与各行业融合发展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跨界合作推动技术创新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创新应用场景拓展人工智能应用领域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人工智能技术助力可持续发展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人工智能行业未来发展前景展望</a:t>
            </a:r>
            <a:endParaRPr altLang="en-US" lang="zh-CN"/>
          </a:p>
        </p:txBody>
      </p:sp>
      <p:sp>
        <p:nvSpPr>
          <p:cNvPr id="105007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人才培养助力行业发展：随着人工智能行业的快速发展，对人才的需求也越来越大。未来将需要更多的高素质人才来推动行业的发展。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政策支持推动行业发展：政府对人工智能行业的支持力度不断加大，未来将有更多的政策出台，为人工智能行业的发展提供有力保障。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技术创新推动行业发展：随着人工智能技术的不断进步，未来将有更多的应用场景和商业模式出现，推动人工智能行业的快速发展。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跨界融合拓展应用领域：人工智能技术将与各行各业进行跨界融合，拓展应用领域，为各行业带来更多的创新和变革。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人工智能行业工作展望</a:t>
            </a:r>
            <a:endParaRPr altLang="en-US" dirty="0" lang="zh-CN"/>
          </a:p>
        </p:txBody>
      </p:sp>
      <p:sp>
        <p:nvSpPr>
          <p:cNvPr id="10501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加强技术创新与应用研究</a:t>
            </a:r>
            <a:endParaRPr altLang="en-US" lang="zh-CN"/>
          </a:p>
        </p:txBody>
      </p:sp>
      <p:sp>
        <p:nvSpPr>
          <p:cNvPr id="10501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人工智能技术不断创新，推动行业快速发展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加强应用研究，拓展人工智能在各领域的应用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培养人才，提高技术研发水平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加强国际合作，推动人工智能技术的全球发展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推动跨界融合与创新发展</a:t>
            </a:r>
            <a:endParaRPr altLang="en-US" lang="zh-CN"/>
          </a:p>
        </p:txBody>
      </p:sp>
      <p:sp>
        <p:nvSpPr>
          <p:cNvPr id="10502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创新发展：人工智能技术的不断创新，如深度学习、自然语言处理等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跨界融合：人工智能与各行业的融合，如医疗、教育、交通等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未来趋势：人工智能在未来的发展趋势，如智能家居、智能城市等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挑战与机遇：人工智能面临的挑战和机遇，如数据安全、隐私保护等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加强人才培养与引进力度</a:t>
            </a:r>
            <a:endParaRPr altLang="en-US" lang="zh-CN"/>
          </a:p>
        </p:txBody>
      </p:sp>
      <p:sp>
        <p:nvSpPr>
          <p:cNvPr id="10503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建立人才库：建立AI人才库，为行业发展提供人才保障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激励措施：制定激励措施，鼓励企业和个人积极投入AI人才培养与引进工作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培养AI人才：加强AI专业教育，提高人才培养质量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引进海外人才：吸引海外AI人才回国发展，促进国际交流与合作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完善政策法规与监管措施</a:t>
            </a:r>
            <a:endParaRPr altLang="en-US" lang="zh-CN"/>
          </a:p>
        </p:txBody>
      </p:sp>
      <p:sp>
        <p:nvSpPr>
          <p:cNvPr id="105035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6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6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6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6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监管措施的加强：加强对人工智能行业的监管，确保人工智能技术的安全、可靠和可控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政策法规的完善：制定和完善人工智能相关的法律法规，明确人工智能的监管职责和权限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7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行业标准的制定：制定人工智能行业标准，规范人工智能技术的发展和应用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7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人才培养与引进：加强人工智能领域的人才培养和引进，为人工智能技术的发展提供人才保障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0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4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76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2023-12-17T20:28:17Z</dcterms:created>
  <dcterms:modified xsi:type="dcterms:W3CDTF">2023-12-17T20:28:17Z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4e2c14b9a0024e97aee690fc062613ee_21</vt:lpwstr>
  </property>
</Properties>
</file>