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86" r:id="rId4"/>
    <p:sldId id="289" r:id="rId5"/>
    <p:sldId id="292" r:id="rId6"/>
    <p:sldId id="295" r:id="rId7"/>
    <p:sldId id="298" r:id="rId8"/>
    <p:sldId id="301" r:id="rId9"/>
    <p:sldId id="304" r:id="rId10"/>
    <p:sldId id="307" r:id="rId11"/>
    <p:sldId id="310" r:id="rId12"/>
    <p:sldId id="313" r:id="rId13"/>
    <p:sldId id="316" r:id="rId14"/>
    <p:sldId id="319" r:id="rId15"/>
    <p:sldId id="322" r:id="rId16"/>
    <p:sldId id="325" r:id="rId17"/>
    <p:sldId id="328" r:id="rId18"/>
    <p:sldId id="331" r:id="rId19"/>
    <p:sldId id="334" r:id="rId20"/>
    <p:sldId id="337" r:id="rId21"/>
    <p:sldId id="340" r:id="rId22"/>
    <p:sldId id="343" r:id="rId23"/>
    <p:sldId id="346" r:id="rId24"/>
    <p:sldId id="349" r:id="rId25"/>
    <p:sldId id="352" r:id="rId26"/>
    <p:sldId id="355" r:id="rId27"/>
    <p:sldId id="358" r:id="rId28"/>
    <p:sldId id="361" r:id="rId29"/>
    <p:sldId id="364" r:id="rId30"/>
    <p:sldId id="367" r:id="rId31"/>
    <p:sldId id="370" r:id="rId32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53"/>
        <p:guide pos="383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handoutMaster" Target="handoutMasters/handout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tags" Target="tags/tag28.xml" /><Relationship Id="rId34" Type="http://schemas.openxmlformats.org/officeDocument/2006/relationships/presProps" Target="presProps.xml" /><Relationship Id="rId35" Type="http://schemas.openxmlformats.org/officeDocument/2006/relationships/viewProps" Target="viewProps.xml" /><Relationship Id="rId36" Type="http://schemas.openxmlformats.org/officeDocument/2006/relationships/theme" Target="theme/theme1.xml" /><Relationship Id="rId37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9.wmf" /><Relationship Id="rId2" Type="http://schemas.openxmlformats.org/officeDocument/2006/relationships/image" Target="../media/image20.wmf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3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5.xml" /><Relationship Id="rId2" Type="http://schemas.openxmlformats.org/officeDocument/2006/relationships/notesMaster" Target="../notesMasters/notesMaster1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6.xml" /><Relationship Id="rId2" Type="http://schemas.openxmlformats.org/officeDocument/2006/relationships/notesMaster" Target="../notesMasters/notesMaster1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7.xml" /><Relationship Id="rId2" Type="http://schemas.openxmlformats.org/officeDocument/2006/relationships/notesMaster" Target="../notesMasters/notesMaster1.xml" /></Relationships>
</file>

<file path=ppt/notesSlides/_rels/notesSlide1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8.xml" /><Relationship Id="rId2" Type="http://schemas.openxmlformats.org/officeDocument/2006/relationships/notesMaster" Target="../notesMasters/notesMaster1.xml" /></Relationships>
</file>

<file path=ppt/notesSlides/_rels/notesSlide2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32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5325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53252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3</a:t>
            </a:fld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427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5427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54276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5</a:t>
            </a:fld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52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5529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55300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6</a:t>
            </a:fld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632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5632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56324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7</a:t>
            </a:fld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73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5734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57348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9</a:t>
            </a:fld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83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5837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58372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10</a:t>
            </a:fld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93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5939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59396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11</a:t>
            </a:fld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04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6041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60420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12</a:t>
            </a:fld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6144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61444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14</a:t>
            </a:fld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246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6246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62468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16</a:t>
            </a:fld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34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6349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63492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18</a:t>
            </a:fld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451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6451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64516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20</a:t>
            </a:fld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55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6553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65540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21</a:t>
            </a:fld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5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6656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66564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22</a:t>
            </a:fld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75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6758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67588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23</a:t>
            </a:fld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86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6861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68612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25</a:t>
            </a:fld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96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6963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69636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26</a:t>
            </a:fld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06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7065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70660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27</a:t>
            </a:fld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6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7168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71684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28</a:t>
            </a:fld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7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7270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72708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29</a:t>
            </a:fld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339768B-176A-46AB-8089-B7B4214B392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6" name="MH_Others_1"/>
          <p:cNvSpPr/>
          <p:nvPr userDrawn="1">
            <p:custDataLst>
              <p:tags r:id="rId1"/>
            </p:custDataLst>
          </p:nvPr>
        </p:nvSpPr>
        <p:spPr>
          <a:xfrm>
            <a:off x="9520851" y="0"/>
            <a:ext cx="26711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7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sp>
        <p:nvSpPr>
          <p:cNvPr id="17" name="MH_Others_2"/>
          <p:cNvSpPr/>
          <p:nvPr userDrawn="1">
            <p:custDataLst>
              <p:tags r:id="rId2"/>
            </p:custDataLst>
          </p:nvPr>
        </p:nvSpPr>
        <p:spPr>
          <a:xfrm>
            <a:off x="9283700" y="-14513"/>
            <a:ext cx="180000" cy="687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Freeform 5"/>
          <p:cNvSpPr>
            <a:spLocks noEditPoints="1"/>
          </p:cNvSpPr>
          <p:nvPr userDrawn="1"/>
        </p:nvSpPr>
        <p:spPr bwMode="auto">
          <a:xfrm rot="169628">
            <a:off x="683097" y="331809"/>
            <a:ext cx="1198767" cy="1216307"/>
          </a:xfrm>
          <a:custGeom>
            <a:gdLst>
              <a:gd name="T0" fmla="*/ 215 w 218"/>
              <a:gd name="T1" fmla="*/ 61 h 226"/>
              <a:gd name="T2" fmla="*/ 205 w 218"/>
              <a:gd name="T3" fmla="*/ 44 h 226"/>
              <a:gd name="T4" fmla="*/ 202 w 218"/>
              <a:gd name="T5" fmla="*/ 40 h 226"/>
              <a:gd name="T6" fmla="*/ 158 w 218"/>
              <a:gd name="T7" fmla="*/ 13 h 226"/>
              <a:gd name="T8" fmla="*/ 156 w 218"/>
              <a:gd name="T9" fmla="*/ 8 h 226"/>
              <a:gd name="T10" fmla="*/ 116 w 218"/>
              <a:gd name="T11" fmla="*/ 2 h 226"/>
              <a:gd name="T12" fmla="*/ 51 w 218"/>
              <a:gd name="T13" fmla="*/ 26 h 226"/>
              <a:gd name="T14" fmla="*/ 46 w 218"/>
              <a:gd name="T15" fmla="*/ 28 h 226"/>
              <a:gd name="T16" fmla="*/ 0 w 218"/>
              <a:gd name="T17" fmla="*/ 186 h 226"/>
              <a:gd name="T18" fmla="*/ 16 w 218"/>
              <a:gd name="T19" fmla="*/ 187 h 226"/>
              <a:gd name="T20" fmla="*/ 38 w 218"/>
              <a:gd name="T21" fmla="*/ 222 h 226"/>
              <a:gd name="T22" fmla="*/ 42 w 218"/>
              <a:gd name="T23" fmla="*/ 226 h 226"/>
              <a:gd name="T24" fmla="*/ 211 w 218"/>
              <a:gd name="T25" fmla="*/ 226 h 226"/>
              <a:gd name="T26" fmla="*/ 214 w 218"/>
              <a:gd name="T27" fmla="*/ 223 h 226"/>
              <a:gd name="T28" fmla="*/ 218 w 218"/>
              <a:gd name="T29" fmla="*/ 65 h 226"/>
              <a:gd name="T30" fmla="*/ 122 w 218"/>
              <a:gd name="T31" fmla="*/ 7 h 226"/>
              <a:gd name="T32" fmla="*/ 129 w 218"/>
              <a:gd name="T33" fmla="*/ 61 h 226"/>
              <a:gd name="T34" fmla="*/ 127 w 218"/>
              <a:gd name="T35" fmla="*/ 64 h 226"/>
              <a:gd name="T36" fmla="*/ 123 w 218"/>
              <a:gd name="T37" fmla="*/ 64 h 226"/>
              <a:gd name="T38" fmla="*/ 122 w 218"/>
              <a:gd name="T39" fmla="*/ 7 h 226"/>
              <a:gd name="T40" fmla="*/ 52 w 218"/>
              <a:gd name="T41" fmla="*/ 34 h 226"/>
              <a:gd name="T42" fmla="*/ 89 w 218"/>
              <a:gd name="T43" fmla="*/ 61 h 226"/>
              <a:gd name="T44" fmla="*/ 91 w 218"/>
              <a:gd name="T45" fmla="*/ 66 h 226"/>
              <a:gd name="T46" fmla="*/ 126 w 218"/>
              <a:gd name="T47" fmla="*/ 71 h 226"/>
              <a:gd name="T48" fmla="*/ 128 w 218"/>
              <a:gd name="T49" fmla="*/ 67 h 226"/>
              <a:gd name="T50" fmla="*/ 133 w 218"/>
              <a:gd name="T51" fmla="*/ 67 h 226"/>
              <a:gd name="T52" fmla="*/ 145 w 218"/>
              <a:gd name="T53" fmla="*/ 43 h 226"/>
              <a:gd name="T54" fmla="*/ 186 w 218"/>
              <a:gd name="T55" fmla="*/ 117 h 226"/>
              <a:gd name="T56" fmla="*/ 159 w 218"/>
              <a:gd name="T57" fmla="*/ 196 h 226"/>
              <a:gd name="T58" fmla="*/ 158 w 218"/>
              <a:gd name="T59" fmla="*/ 198 h 226"/>
              <a:gd name="T60" fmla="*/ 154 w 218"/>
              <a:gd name="T61" fmla="*/ 198 h 226"/>
              <a:gd name="T62" fmla="*/ 16 w 218"/>
              <a:gd name="T63" fmla="*/ 181 h 226"/>
              <a:gd name="T64" fmla="*/ 45 w 218"/>
              <a:gd name="T65" fmla="*/ 219 h 226"/>
              <a:gd name="T66" fmla="*/ 60 w 218"/>
              <a:gd name="T67" fmla="*/ 192 h 226"/>
              <a:gd name="T68" fmla="*/ 156 w 218"/>
              <a:gd name="T69" fmla="*/ 205 h 226"/>
              <a:gd name="T70" fmla="*/ 164 w 218"/>
              <a:gd name="T71" fmla="*/ 202 h 226"/>
              <a:gd name="T72" fmla="*/ 167 w 218"/>
              <a:gd name="T73" fmla="*/ 195 h 226"/>
              <a:gd name="T74" fmla="*/ 200 w 218"/>
              <a:gd name="T75" fmla="*/ 68 h 226"/>
              <a:gd name="T76" fmla="*/ 208 w 218"/>
              <a:gd name="T77" fmla="*/ 202 h 226"/>
              <a:gd name="T78" fmla="*/ 135 w 218"/>
              <a:gd name="T79" fmla="*/ 218 h 2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8" h="226">
                <a:moveTo>
                  <a:pt x="217" y="62"/>
                </a:moveTo>
                <a:cubicBezTo>
                  <a:pt x="216" y="61"/>
                  <a:pt x="215" y="61"/>
                  <a:pt x="215" y="61"/>
                </a:cubicBezTo>
                <a:cubicBezTo>
                  <a:pt x="210" y="61"/>
                  <a:pt x="206" y="61"/>
                  <a:pt x="201" y="61"/>
                </a:cubicBezTo>
                <a:cubicBezTo>
                  <a:pt x="202" y="55"/>
                  <a:pt x="203" y="49"/>
                  <a:pt x="205" y="44"/>
                </a:cubicBezTo>
                <a:cubicBezTo>
                  <a:pt x="205" y="43"/>
                  <a:pt x="205" y="42"/>
                  <a:pt x="204" y="42"/>
                </a:cubicBezTo>
                <a:cubicBezTo>
                  <a:pt x="204" y="41"/>
                  <a:pt x="203" y="40"/>
                  <a:pt x="202" y="40"/>
                </a:cubicBezTo>
                <a:cubicBezTo>
                  <a:pt x="183" y="37"/>
                  <a:pt x="166" y="36"/>
                  <a:pt x="148" y="36"/>
                </a:cubicBezTo>
                <a:cubicBezTo>
                  <a:pt x="151" y="28"/>
                  <a:pt x="154" y="21"/>
                  <a:pt x="158" y="13"/>
                </a:cubicBezTo>
                <a:cubicBezTo>
                  <a:pt x="158" y="12"/>
                  <a:pt x="158" y="11"/>
                  <a:pt x="158" y="10"/>
                </a:cubicBezTo>
                <a:cubicBezTo>
                  <a:pt x="158" y="9"/>
                  <a:pt x="157" y="8"/>
                  <a:pt x="156" y="8"/>
                </a:cubicBezTo>
                <a:cubicBezTo>
                  <a:pt x="144" y="4"/>
                  <a:pt x="132" y="1"/>
                  <a:pt x="120" y="0"/>
                </a:cubicBezTo>
                <a:cubicBezTo>
                  <a:pt x="118" y="0"/>
                  <a:pt x="117" y="1"/>
                  <a:pt x="116" y="2"/>
                </a:cubicBezTo>
                <a:cubicBezTo>
                  <a:pt x="113" y="14"/>
                  <a:pt x="108" y="25"/>
                  <a:pt x="103" y="36"/>
                </a:cubicBezTo>
                <a:cubicBezTo>
                  <a:pt x="84" y="36"/>
                  <a:pt x="66" y="35"/>
                  <a:pt x="51" y="26"/>
                </a:cubicBezTo>
                <a:cubicBezTo>
                  <a:pt x="50" y="26"/>
                  <a:pt x="49" y="25"/>
                  <a:pt x="48" y="26"/>
                </a:cubicBezTo>
                <a:cubicBezTo>
                  <a:pt x="47" y="26"/>
                  <a:pt x="46" y="27"/>
                  <a:pt x="46" y="28"/>
                </a:cubicBezTo>
                <a:cubicBezTo>
                  <a:pt x="38" y="73"/>
                  <a:pt x="31" y="139"/>
                  <a:pt x="1" y="183"/>
                </a:cubicBezTo>
                <a:cubicBezTo>
                  <a:pt x="0" y="184"/>
                  <a:pt x="0" y="185"/>
                  <a:pt x="0" y="186"/>
                </a:cubicBezTo>
                <a:cubicBezTo>
                  <a:pt x="1" y="187"/>
                  <a:pt x="2" y="188"/>
                  <a:pt x="4" y="188"/>
                </a:cubicBezTo>
                <a:cubicBezTo>
                  <a:pt x="8" y="188"/>
                  <a:pt x="12" y="187"/>
                  <a:pt x="16" y="187"/>
                </a:cubicBezTo>
                <a:cubicBezTo>
                  <a:pt x="24" y="187"/>
                  <a:pt x="32" y="188"/>
                  <a:pt x="41" y="189"/>
                </a:cubicBezTo>
                <a:cubicBezTo>
                  <a:pt x="39" y="201"/>
                  <a:pt x="39" y="211"/>
                  <a:pt x="38" y="222"/>
                </a:cubicBezTo>
                <a:cubicBezTo>
                  <a:pt x="38" y="223"/>
                  <a:pt x="38" y="224"/>
                  <a:pt x="39" y="225"/>
                </a:cubicBezTo>
                <a:cubicBezTo>
                  <a:pt x="40" y="225"/>
                  <a:pt x="41" y="226"/>
                  <a:pt x="42" y="226"/>
                </a:cubicBezTo>
                <a:cubicBezTo>
                  <a:pt x="70" y="225"/>
                  <a:pt x="103" y="224"/>
                  <a:pt x="135" y="224"/>
                </a:cubicBezTo>
                <a:cubicBezTo>
                  <a:pt x="161" y="224"/>
                  <a:pt x="187" y="225"/>
                  <a:pt x="211" y="226"/>
                </a:cubicBezTo>
                <a:cubicBezTo>
                  <a:pt x="212" y="226"/>
                  <a:pt x="213" y="226"/>
                  <a:pt x="213" y="225"/>
                </a:cubicBezTo>
                <a:cubicBezTo>
                  <a:pt x="214" y="225"/>
                  <a:pt x="214" y="224"/>
                  <a:pt x="214" y="223"/>
                </a:cubicBezTo>
                <a:cubicBezTo>
                  <a:pt x="214" y="216"/>
                  <a:pt x="214" y="209"/>
                  <a:pt x="214" y="202"/>
                </a:cubicBezTo>
                <a:cubicBezTo>
                  <a:pt x="214" y="156"/>
                  <a:pt x="215" y="111"/>
                  <a:pt x="218" y="65"/>
                </a:cubicBezTo>
                <a:cubicBezTo>
                  <a:pt x="218" y="64"/>
                  <a:pt x="218" y="63"/>
                  <a:pt x="217" y="62"/>
                </a:cubicBezTo>
                <a:close/>
                <a:moveTo>
                  <a:pt x="122" y="7"/>
                </a:moveTo>
                <a:cubicBezTo>
                  <a:pt x="131" y="8"/>
                  <a:pt x="141" y="10"/>
                  <a:pt x="150" y="13"/>
                </a:cubicBezTo>
                <a:cubicBezTo>
                  <a:pt x="143" y="29"/>
                  <a:pt x="136" y="45"/>
                  <a:pt x="129" y="61"/>
                </a:cubicBezTo>
                <a:cubicBezTo>
                  <a:pt x="129" y="62"/>
                  <a:pt x="128" y="63"/>
                  <a:pt x="128" y="63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25" y="65"/>
                  <a:pt x="124" y="65"/>
                  <a:pt x="123" y="64"/>
                </a:cubicBezTo>
                <a:cubicBezTo>
                  <a:pt x="115" y="63"/>
                  <a:pt x="106" y="61"/>
                  <a:pt x="97" y="60"/>
                </a:cubicBezTo>
                <a:cubicBezTo>
                  <a:pt x="108" y="44"/>
                  <a:pt x="116" y="26"/>
                  <a:pt x="122" y="7"/>
                </a:cubicBezTo>
                <a:close/>
                <a:moveTo>
                  <a:pt x="10" y="181"/>
                </a:moveTo>
                <a:cubicBezTo>
                  <a:pt x="38" y="137"/>
                  <a:pt x="44" y="77"/>
                  <a:pt x="52" y="34"/>
                </a:cubicBezTo>
                <a:cubicBezTo>
                  <a:pt x="66" y="41"/>
                  <a:pt x="83" y="43"/>
                  <a:pt x="100" y="43"/>
                </a:cubicBezTo>
                <a:cubicBezTo>
                  <a:pt x="96" y="49"/>
                  <a:pt x="93" y="55"/>
                  <a:pt x="89" y="61"/>
                </a:cubicBezTo>
                <a:cubicBezTo>
                  <a:pt x="88" y="62"/>
                  <a:pt x="88" y="63"/>
                  <a:pt x="89" y="64"/>
                </a:cubicBezTo>
                <a:cubicBezTo>
                  <a:pt x="89" y="65"/>
                  <a:pt x="90" y="66"/>
                  <a:pt x="91" y="66"/>
                </a:cubicBezTo>
                <a:cubicBezTo>
                  <a:pt x="101" y="68"/>
                  <a:pt x="112" y="69"/>
                  <a:pt x="122" y="71"/>
                </a:cubicBezTo>
                <a:cubicBezTo>
                  <a:pt x="123" y="71"/>
                  <a:pt x="124" y="71"/>
                  <a:pt x="126" y="71"/>
                </a:cubicBezTo>
                <a:cubicBezTo>
                  <a:pt x="127" y="71"/>
                  <a:pt x="128" y="71"/>
                  <a:pt x="130" y="70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30" y="70"/>
                  <a:pt x="130" y="70"/>
                  <a:pt x="130" y="70"/>
                </a:cubicBezTo>
                <a:cubicBezTo>
                  <a:pt x="131" y="70"/>
                  <a:pt x="133" y="68"/>
                  <a:pt x="133" y="67"/>
                </a:cubicBezTo>
                <a:cubicBezTo>
                  <a:pt x="134" y="66"/>
                  <a:pt x="135" y="65"/>
                  <a:pt x="135" y="64"/>
                </a:cubicBezTo>
                <a:cubicBezTo>
                  <a:pt x="138" y="57"/>
                  <a:pt x="141" y="50"/>
                  <a:pt x="145" y="43"/>
                </a:cubicBezTo>
                <a:cubicBezTo>
                  <a:pt x="162" y="43"/>
                  <a:pt x="179" y="43"/>
                  <a:pt x="197" y="46"/>
                </a:cubicBezTo>
                <a:cubicBezTo>
                  <a:pt x="193" y="67"/>
                  <a:pt x="191" y="92"/>
                  <a:pt x="186" y="117"/>
                </a:cubicBezTo>
                <a:cubicBezTo>
                  <a:pt x="182" y="143"/>
                  <a:pt x="175" y="170"/>
                  <a:pt x="161" y="191"/>
                </a:cubicBezTo>
                <a:cubicBezTo>
                  <a:pt x="160" y="193"/>
                  <a:pt x="160" y="195"/>
                  <a:pt x="159" y="196"/>
                </a:cubicBezTo>
                <a:cubicBezTo>
                  <a:pt x="159" y="197"/>
                  <a:pt x="158" y="198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7" y="198"/>
                  <a:pt x="157" y="199"/>
                  <a:pt x="156" y="199"/>
                </a:cubicBezTo>
                <a:cubicBezTo>
                  <a:pt x="156" y="199"/>
                  <a:pt x="155" y="198"/>
                  <a:pt x="154" y="198"/>
                </a:cubicBezTo>
                <a:cubicBezTo>
                  <a:pt x="123" y="194"/>
                  <a:pt x="92" y="189"/>
                  <a:pt x="61" y="185"/>
                </a:cubicBezTo>
                <a:cubicBezTo>
                  <a:pt x="47" y="183"/>
                  <a:pt x="31" y="181"/>
                  <a:pt x="16" y="181"/>
                </a:cubicBezTo>
                <a:cubicBezTo>
                  <a:pt x="14" y="181"/>
                  <a:pt x="12" y="181"/>
                  <a:pt x="10" y="181"/>
                </a:cubicBezTo>
                <a:close/>
                <a:moveTo>
                  <a:pt x="45" y="219"/>
                </a:moveTo>
                <a:cubicBezTo>
                  <a:pt x="46" y="209"/>
                  <a:pt x="46" y="200"/>
                  <a:pt x="47" y="190"/>
                </a:cubicBezTo>
                <a:cubicBezTo>
                  <a:pt x="52" y="190"/>
                  <a:pt x="56" y="191"/>
                  <a:pt x="60" y="192"/>
                </a:cubicBezTo>
                <a:cubicBezTo>
                  <a:pt x="91" y="196"/>
                  <a:pt x="122" y="201"/>
                  <a:pt x="153" y="205"/>
                </a:cubicBezTo>
                <a:cubicBezTo>
                  <a:pt x="154" y="205"/>
                  <a:pt x="155" y="205"/>
                  <a:pt x="156" y="205"/>
                </a:cubicBezTo>
                <a:cubicBezTo>
                  <a:pt x="158" y="205"/>
                  <a:pt x="159" y="205"/>
                  <a:pt x="160" y="205"/>
                </a:cubicBezTo>
                <a:cubicBezTo>
                  <a:pt x="162" y="204"/>
                  <a:pt x="163" y="203"/>
                  <a:pt x="164" y="202"/>
                </a:cubicBezTo>
                <a:cubicBezTo>
                  <a:pt x="165" y="201"/>
                  <a:pt x="165" y="199"/>
                  <a:pt x="166" y="198"/>
                </a:cubicBezTo>
                <a:cubicBezTo>
                  <a:pt x="166" y="196"/>
                  <a:pt x="167" y="195"/>
                  <a:pt x="167" y="195"/>
                </a:cubicBezTo>
                <a:cubicBezTo>
                  <a:pt x="182" y="172"/>
                  <a:pt x="189" y="145"/>
                  <a:pt x="193" y="118"/>
                </a:cubicBezTo>
                <a:cubicBezTo>
                  <a:pt x="196" y="100"/>
                  <a:pt x="198" y="83"/>
                  <a:pt x="200" y="68"/>
                </a:cubicBezTo>
                <a:cubicBezTo>
                  <a:pt x="204" y="68"/>
                  <a:pt x="207" y="68"/>
                  <a:pt x="211" y="68"/>
                </a:cubicBezTo>
                <a:cubicBezTo>
                  <a:pt x="208" y="113"/>
                  <a:pt x="208" y="157"/>
                  <a:pt x="208" y="202"/>
                </a:cubicBezTo>
                <a:cubicBezTo>
                  <a:pt x="208" y="208"/>
                  <a:pt x="208" y="214"/>
                  <a:pt x="208" y="219"/>
                </a:cubicBezTo>
                <a:cubicBezTo>
                  <a:pt x="185" y="218"/>
                  <a:pt x="160" y="218"/>
                  <a:pt x="135" y="218"/>
                </a:cubicBezTo>
                <a:cubicBezTo>
                  <a:pt x="104" y="218"/>
                  <a:pt x="73" y="218"/>
                  <a:pt x="45" y="219"/>
                </a:cubicBezTo>
                <a:close/>
              </a:path>
            </a:pathLst>
          </a:custGeom>
          <a:solidFill>
            <a:srgbClr val="F9B54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幼圆" panose="02010509060101010101" charset="-122"/>
              <a:sym typeface="Century Gothic" panose="020b0502020202020204" pitchFamily="34" charset="0"/>
            </a:endParaRPr>
          </a:p>
        </p:txBody>
      </p:sp>
      <p:grpSp>
        <p:nvGrpSpPr>
          <p:cNvPr id="64" name="组合 63"/>
          <p:cNvGrpSpPr/>
          <p:nvPr userDrawn="1"/>
        </p:nvGrpSpPr>
        <p:grpSpPr>
          <a:xfrm>
            <a:off x="1052195" y="800735"/>
            <a:ext cx="460375" cy="322580"/>
            <a:chOff x="7668" y="5139"/>
            <a:chExt cx="830" cy="513"/>
          </a:xfrm>
          <a:solidFill>
            <a:srgbClr val="F9B54F"/>
          </a:solidFill>
        </p:grpSpPr>
        <p:sp>
          <p:nvSpPr>
            <p:cNvPr id="65" name="Freeform 137"/>
            <p:cNvSpPr>
              <a:spLocks noEditPoints="1"/>
            </p:cNvSpPr>
            <p:nvPr/>
          </p:nvSpPr>
          <p:spPr bwMode="auto">
            <a:xfrm>
              <a:off x="7734" y="5139"/>
              <a:ext cx="700" cy="439"/>
            </a:xfrm>
            <a:custGeom>
              <a:gdLst>
                <a:gd name="T0" fmla="*/ 4 w 162"/>
                <a:gd name="T1" fmla="*/ 102 h 102"/>
                <a:gd name="T2" fmla="*/ 158 w 162"/>
                <a:gd name="T3" fmla="*/ 102 h 102"/>
                <a:gd name="T4" fmla="*/ 162 w 162"/>
                <a:gd name="T5" fmla="*/ 98 h 102"/>
                <a:gd name="T6" fmla="*/ 162 w 162"/>
                <a:gd name="T7" fmla="*/ 4 h 102"/>
                <a:gd name="T8" fmla="*/ 158 w 162"/>
                <a:gd name="T9" fmla="*/ 0 h 102"/>
                <a:gd name="T10" fmla="*/ 4 w 162"/>
                <a:gd name="T11" fmla="*/ 0 h 102"/>
                <a:gd name="T12" fmla="*/ 0 w 162"/>
                <a:gd name="T13" fmla="*/ 4 h 102"/>
                <a:gd name="T14" fmla="*/ 0 w 162"/>
                <a:gd name="T15" fmla="*/ 98 h 102"/>
                <a:gd name="T16" fmla="*/ 4 w 162"/>
                <a:gd name="T17" fmla="*/ 102 h 102"/>
                <a:gd name="T18" fmla="*/ 81 w 162"/>
                <a:gd name="T19" fmla="*/ 3 h 102"/>
                <a:gd name="T20" fmla="*/ 84 w 162"/>
                <a:gd name="T21" fmla="*/ 5 h 102"/>
                <a:gd name="T22" fmla="*/ 81 w 162"/>
                <a:gd name="T23" fmla="*/ 8 h 102"/>
                <a:gd name="T24" fmla="*/ 78 w 162"/>
                <a:gd name="T25" fmla="*/ 5 h 102"/>
                <a:gd name="T26" fmla="*/ 81 w 162"/>
                <a:gd name="T27" fmla="*/ 3 h 102"/>
                <a:gd name="T28" fmla="*/ 10 w 162"/>
                <a:gd name="T29" fmla="*/ 10 h 102"/>
                <a:gd name="T30" fmla="*/ 152 w 162"/>
                <a:gd name="T31" fmla="*/ 10 h 102"/>
                <a:gd name="T32" fmla="*/ 152 w 162"/>
                <a:gd name="T33" fmla="*/ 92 h 102"/>
                <a:gd name="T34" fmla="*/ 10 w 162"/>
                <a:gd name="T35" fmla="*/ 92 h 102"/>
                <a:gd name="T36" fmla="*/ 10 w 162"/>
                <a:gd name="T37" fmla="*/ 10 h 10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2">
                  <a:moveTo>
                    <a:pt x="4" y="102"/>
                  </a:moveTo>
                  <a:cubicBezTo>
                    <a:pt x="158" y="102"/>
                    <a:pt x="158" y="102"/>
                    <a:pt x="158" y="102"/>
                  </a:cubicBezTo>
                  <a:cubicBezTo>
                    <a:pt x="160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0" y="0"/>
                    <a:pt x="15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2" y="102"/>
                    <a:pt x="4" y="102"/>
                  </a:cubicBezTo>
                  <a:close/>
                  <a:moveTo>
                    <a:pt x="81" y="3"/>
                  </a:moveTo>
                  <a:cubicBezTo>
                    <a:pt x="82" y="3"/>
                    <a:pt x="84" y="4"/>
                    <a:pt x="84" y="5"/>
                  </a:cubicBezTo>
                  <a:cubicBezTo>
                    <a:pt x="84" y="7"/>
                    <a:pt x="82" y="8"/>
                    <a:pt x="81" y="8"/>
                  </a:cubicBezTo>
                  <a:cubicBezTo>
                    <a:pt x="80" y="8"/>
                    <a:pt x="78" y="7"/>
                    <a:pt x="78" y="5"/>
                  </a:cubicBezTo>
                  <a:cubicBezTo>
                    <a:pt x="78" y="4"/>
                    <a:pt x="80" y="3"/>
                    <a:pt x="81" y="3"/>
                  </a:cubicBezTo>
                  <a:close/>
                  <a:moveTo>
                    <a:pt x="10" y="10"/>
                  </a:moveTo>
                  <a:cubicBezTo>
                    <a:pt x="152" y="10"/>
                    <a:pt x="152" y="10"/>
                    <a:pt x="152" y="10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0" y="92"/>
                    <a:pt x="10" y="92"/>
                    <a:pt x="10" y="9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Freeform 138"/>
            <p:cNvSpPr/>
            <p:nvPr/>
          </p:nvSpPr>
          <p:spPr bwMode="auto">
            <a:xfrm>
              <a:off x="7668" y="5600"/>
              <a:ext cx="831" cy="52"/>
            </a:xfrm>
            <a:custGeom>
              <a:gdLst>
                <a:gd name="T0" fmla="*/ 192 w 192"/>
                <a:gd name="T1" fmla="*/ 0 h 12"/>
                <a:gd name="T2" fmla="*/ 126 w 192"/>
                <a:gd name="T3" fmla="*/ 0 h 12"/>
                <a:gd name="T4" fmla="*/ 123 w 192"/>
                <a:gd name="T5" fmla="*/ 2 h 12"/>
                <a:gd name="T6" fmla="*/ 69 w 192"/>
                <a:gd name="T7" fmla="*/ 2 h 12"/>
                <a:gd name="T8" fmla="*/ 66 w 192"/>
                <a:gd name="T9" fmla="*/ 0 h 12"/>
                <a:gd name="T10" fmla="*/ 0 w 192"/>
                <a:gd name="T11" fmla="*/ 0 h 12"/>
                <a:gd name="T12" fmla="*/ 0 w 192"/>
                <a:gd name="T13" fmla="*/ 1 h 12"/>
                <a:gd name="T14" fmla="*/ 0 w 192"/>
                <a:gd name="T15" fmla="*/ 3 h 12"/>
                <a:gd name="T16" fmla="*/ 9 w 192"/>
                <a:gd name="T17" fmla="*/ 12 h 12"/>
                <a:gd name="T18" fmla="*/ 183 w 192"/>
                <a:gd name="T19" fmla="*/ 12 h 12"/>
                <a:gd name="T20" fmla="*/ 192 w 192"/>
                <a:gd name="T21" fmla="*/ 3 h 12"/>
                <a:gd name="T22" fmla="*/ 192 w 192"/>
                <a:gd name="T23" fmla="*/ 1 h 12"/>
                <a:gd name="T24" fmla="*/ 192 w 192"/>
                <a:gd name="T25" fmla="*/ 0 h 1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2">
                  <a:moveTo>
                    <a:pt x="192" y="0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5" y="1"/>
                    <a:pt x="124" y="2"/>
                    <a:pt x="123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8" y="2"/>
                    <a:pt x="67" y="1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4" y="12"/>
                    <a:pt x="9" y="12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8" y="12"/>
                    <a:pt x="192" y="8"/>
                    <a:pt x="192" y="3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92" y="0"/>
                    <a:pt x="192" y="0"/>
                    <a:pt x="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Freeform 139"/>
            <p:cNvSpPr/>
            <p:nvPr/>
          </p:nvSpPr>
          <p:spPr bwMode="auto">
            <a:xfrm>
              <a:off x="8227" y="5280"/>
              <a:ext cx="54" cy="57"/>
            </a:xfrm>
            <a:custGeom>
              <a:gdLst>
                <a:gd name="T0" fmla="*/ 9 w 13"/>
                <a:gd name="T1" fmla="*/ 2 h 13"/>
                <a:gd name="T2" fmla="*/ 1 w 13"/>
                <a:gd name="T3" fmla="*/ 4 h 13"/>
                <a:gd name="T4" fmla="*/ 4 w 13"/>
                <a:gd name="T5" fmla="*/ 12 h 13"/>
                <a:gd name="T6" fmla="*/ 12 w 13"/>
                <a:gd name="T7" fmla="*/ 9 h 13"/>
                <a:gd name="T8" fmla="*/ 9 w 13"/>
                <a:gd name="T9" fmla="*/ 2 h 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9" y="2"/>
                  </a:moveTo>
                  <a:cubicBezTo>
                    <a:pt x="6" y="0"/>
                    <a:pt x="3" y="2"/>
                    <a:pt x="1" y="4"/>
                  </a:cubicBezTo>
                  <a:cubicBezTo>
                    <a:pt x="0" y="7"/>
                    <a:pt x="1" y="11"/>
                    <a:pt x="4" y="12"/>
                  </a:cubicBezTo>
                  <a:cubicBezTo>
                    <a:pt x="7" y="13"/>
                    <a:pt x="11" y="12"/>
                    <a:pt x="12" y="9"/>
                  </a:cubicBezTo>
                  <a:cubicBezTo>
                    <a:pt x="13" y="6"/>
                    <a:pt x="12" y="3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Freeform 140"/>
            <p:cNvSpPr>
              <a:spLocks noEditPoints="1"/>
            </p:cNvSpPr>
            <p:nvPr/>
          </p:nvSpPr>
          <p:spPr bwMode="auto">
            <a:xfrm>
              <a:off x="7803" y="5209"/>
              <a:ext cx="561" cy="302"/>
            </a:xfrm>
            <a:custGeom>
              <a:gdLst>
                <a:gd name="T0" fmla="*/ 0 w 130"/>
                <a:gd name="T1" fmla="*/ 70 h 70"/>
                <a:gd name="T2" fmla="*/ 16 w 130"/>
                <a:gd name="T3" fmla="*/ 66 h 70"/>
                <a:gd name="T4" fmla="*/ 21 w 130"/>
                <a:gd name="T5" fmla="*/ 60 h 70"/>
                <a:gd name="T6" fmla="*/ 13 w 130"/>
                <a:gd name="T7" fmla="*/ 53 h 70"/>
                <a:gd name="T8" fmla="*/ 14 w 130"/>
                <a:gd name="T9" fmla="*/ 45 h 70"/>
                <a:gd name="T10" fmla="*/ 22 w 130"/>
                <a:gd name="T11" fmla="*/ 43 h 70"/>
                <a:gd name="T12" fmla="*/ 19 w 130"/>
                <a:gd name="T13" fmla="*/ 33 h 70"/>
                <a:gd name="T14" fmla="*/ 23 w 130"/>
                <a:gd name="T15" fmla="*/ 27 h 70"/>
                <a:gd name="T16" fmla="*/ 31 w 130"/>
                <a:gd name="T17" fmla="*/ 28 h 70"/>
                <a:gd name="T18" fmla="*/ 33 w 130"/>
                <a:gd name="T19" fmla="*/ 19 h 70"/>
                <a:gd name="T20" fmla="*/ 40 w 130"/>
                <a:gd name="T21" fmla="*/ 15 h 70"/>
                <a:gd name="T22" fmla="*/ 46 w 130"/>
                <a:gd name="T23" fmla="*/ 21 h 70"/>
                <a:gd name="T24" fmla="*/ 53 w 130"/>
                <a:gd name="T25" fmla="*/ 13 h 70"/>
                <a:gd name="T26" fmla="*/ 60 w 130"/>
                <a:gd name="T27" fmla="*/ 14 h 70"/>
                <a:gd name="T28" fmla="*/ 63 w 130"/>
                <a:gd name="T29" fmla="*/ 22 h 70"/>
                <a:gd name="T30" fmla="*/ 73 w 130"/>
                <a:gd name="T31" fmla="*/ 18 h 70"/>
                <a:gd name="T32" fmla="*/ 79 w 130"/>
                <a:gd name="T33" fmla="*/ 23 h 70"/>
                <a:gd name="T34" fmla="*/ 77 w 130"/>
                <a:gd name="T35" fmla="*/ 31 h 70"/>
                <a:gd name="T36" fmla="*/ 87 w 130"/>
                <a:gd name="T37" fmla="*/ 33 h 70"/>
                <a:gd name="T38" fmla="*/ 91 w 130"/>
                <a:gd name="T39" fmla="*/ 40 h 70"/>
                <a:gd name="T40" fmla="*/ 85 w 130"/>
                <a:gd name="T41" fmla="*/ 46 h 70"/>
                <a:gd name="T42" fmla="*/ 93 w 130"/>
                <a:gd name="T43" fmla="*/ 53 h 70"/>
                <a:gd name="T44" fmla="*/ 92 w 130"/>
                <a:gd name="T45" fmla="*/ 60 h 70"/>
                <a:gd name="T46" fmla="*/ 84 w 130"/>
                <a:gd name="T47" fmla="*/ 63 h 70"/>
                <a:gd name="T48" fmla="*/ 85 w 130"/>
                <a:gd name="T49" fmla="*/ 70 h 70"/>
                <a:gd name="T50" fmla="*/ 130 w 130"/>
                <a:gd name="T51" fmla="*/ 0 h 70"/>
                <a:gd name="T52" fmla="*/ 120 w 130"/>
                <a:gd name="T53" fmla="*/ 26 h 70"/>
                <a:gd name="T54" fmla="*/ 116 w 130"/>
                <a:gd name="T55" fmla="*/ 29 h 70"/>
                <a:gd name="T56" fmla="*/ 115 w 130"/>
                <a:gd name="T57" fmla="*/ 31 h 70"/>
                <a:gd name="T58" fmla="*/ 117 w 130"/>
                <a:gd name="T59" fmla="*/ 36 h 70"/>
                <a:gd name="T60" fmla="*/ 111 w 130"/>
                <a:gd name="T61" fmla="*/ 38 h 70"/>
                <a:gd name="T62" fmla="*/ 104 w 130"/>
                <a:gd name="T63" fmla="*/ 36 h 70"/>
                <a:gd name="T64" fmla="*/ 102 w 130"/>
                <a:gd name="T65" fmla="*/ 40 h 70"/>
                <a:gd name="T66" fmla="*/ 96 w 130"/>
                <a:gd name="T67" fmla="*/ 38 h 70"/>
                <a:gd name="T68" fmla="*/ 97 w 130"/>
                <a:gd name="T69" fmla="*/ 33 h 70"/>
                <a:gd name="T70" fmla="*/ 94 w 130"/>
                <a:gd name="T71" fmla="*/ 29 h 70"/>
                <a:gd name="T72" fmla="*/ 88 w 130"/>
                <a:gd name="T73" fmla="*/ 29 h 70"/>
                <a:gd name="T74" fmla="*/ 89 w 130"/>
                <a:gd name="T75" fmla="*/ 22 h 70"/>
                <a:gd name="T76" fmla="*/ 94 w 130"/>
                <a:gd name="T77" fmla="*/ 19 h 70"/>
                <a:gd name="T78" fmla="*/ 94 w 130"/>
                <a:gd name="T79" fmla="*/ 17 h 70"/>
                <a:gd name="T80" fmla="*/ 92 w 130"/>
                <a:gd name="T81" fmla="*/ 12 h 70"/>
                <a:gd name="T82" fmla="*/ 98 w 130"/>
                <a:gd name="T83" fmla="*/ 9 h 70"/>
                <a:gd name="T84" fmla="*/ 105 w 130"/>
                <a:gd name="T85" fmla="*/ 12 h 70"/>
                <a:gd name="T86" fmla="*/ 107 w 130"/>
                <a:gd name="T87" fmla="*/ 8 h 70"/>
                <a:gd name="T88" fmla="*/ 114 w 130"/>
                <a:gd name="T89" fmla="*/ 9 h 70"/>
                <a:gd name="T90" fmla="*/ 113 w 130"/>
                <a:gd name="T91" fmla="*/ 15 h 70"/>
                <a:gd name="T92" fmla="*/ 116 w 130"/>
                <a:gd name="T93" fmla="*/ 18 h 70"/>
                <a:gd name="T94" fmla="*/ 121 w 130"/>
                <a:gd name="T95" fmla="*/ 19 h 70"/>
                <a:gd name="T96" fmla="*/ 120 w 130"/>
                <a:gd name="T97" fmla="*/ 26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70">
                  <a:moveTo>
                    <a:pt x="0" y="0"/>
                  </a:moveTo>
                  <a:cubicBezTo>
                    <a:pt x="0" y="70"/>
                    <a:pt x="0" y="70"/>
                    <a:pt x="0" y="70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58"/>
                    <a:pt x="20" y="56"/>
                    <a:pt x="20" y="55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41"/>
                    <a:pt x="23" y="39"/>
                    <a:pt x="24" y="38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7"/>
                    <a:pt x="34" y="26"/>
                    <a:pt x="35" y="25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8" y="20"/>
                    <a:pt x="50" y="20"/>
                    <a:pt x="51" y="20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5" y="22"/>
                    <a:pt x="66" y="23"/>
                    <a:pt x="68" y="24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9" y="32"/>
                    <a:pt x="80" y="34"/>
                    <a:pt x="80" y="35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8"/>
                    <a:pt x="86" y="49"/>
                    <a:pt x="86" y="51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5"/>
                    <a:pt x="83" y="66"/>
                    <a:pt x="82" y="68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0"/>
                    <a:pt x="130" y="0"/>
                    <a:pt x="130" y="0"/>
                  </a:cubicBezTo>
                  <a:lnTo>
                    <a:pt x="0" y="0"/>
                  </a:lnTo>
                  <a:close/>
                  <a:moveTo>
                    <a:pt x="120" y="26"/>
                  </a:moveTo>
                  <a:cubicBezTo>
                    <a:pt x="117" y="26"/>
                    <a:pt x="117" y="26"/>
                    <a:pt x="117" y="26"/>
                  </a:cubicBezTo>
                  <a:cubicBezTo>
                    <a:pt x="116" y="27"/>
                    <a:pt x="116" y="28"/>
                    <a:pt x="116" y="29"/>
                  </a:cubicBezTo>
                  <a:cubicBezTo>
                    <a:pt x="115" y="29"/>
                    <a:pt x="115" y="30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7" y="34"/>
                    <a:pt x="117" y="34"/>
                    <a:pt x="117" y="34"/>
                  </a:cubicBezTo>
                  <a:cubicBezTo>
                    <a:pt x="118" y="34"/>
                    <a:pt x="118" y="35"/>
                    <a:pt x="117" y="36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2" y="39"/>
                    <a:pt x="111" y="39"/>
                    <a:pt x="111" y="38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7" y="36"/>
                    <a:pt x="106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0"/>
                    <a:pt x="101" y="41"/>
                    <a:pt x="101" y="40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5" y="38"/>
                    <a:pt x="95" y="37"/>
                    <a:pt x="95" y="37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5" y="32"/>
                    <a:pt x="95" y="31"/>
                    <a:pt x="94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9" y="30"/>
                    <a:pt x="88" y="29"/>
                    <a:pt x="88" y="29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3"/>
                    <a:pt x="88" y="22"/>
                    <a:pt x="89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1"/>
                    <a:pt x="93" y="20"/>
                    <a:pt x="94" y="19"/>
                  </a:cubicBezTo>
                  <a:cubicBezTo>
                    <a:pt x="94" y="18"/>
                    <a:pt x="94" y="18"/>
                    <a:pt x="94" y="17"/>
                  </a:cubicBezTo>
                  <a:cubicBezTo>
                    <a:pt x="94" y="17"/>
                    <a:pt x="94" y="17"/>
                    <a:pt x="94" y="17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2"/>
                    <a:pt x="92" y="1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7" y="8"/>
                    <a:pt x="98" y="9"/>
                    <a:pt x="98" y="9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12"/>
                    <a:pt x="104" y="12"/>
                    <a:pt x="105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7"/>
                    <a:pt x="108" y="7"/>
                    <a:pt x="109" y="7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4" y="10"/>
                    <a:pt x="114" y="10"/>
                    <a:pt x="114" y="11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4" y="16"/>
                    <a:pt x="115" y="17"/>
                    <a:pt x="115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8"/>
                    <a:pt x="121" y="18"/>
                    <a:pt x="121" y="19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5"/>
                    <a:pt x="121" y="26"/>
                    <a:pt x="12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41"/>
            <p:cNvSpPr>
              <a:spLocks noEditPoints="1"/>
            </p:cNvSpPr>
            <p:nvPr/>
          </p:nvSpPr>
          <p:spPr bwMode="auto">
            <a:xfrm>
              <a:off x="7921" y="5324"/>
              <a:ext cx="224" cy="187"/>
            </a:xfrm>
            <a:custGeom>
              <a:gdLst>
                <a:gd name="T0" fmla="*/ 45 w 52"/>
                <a:gd name="T1" fmla="*/ 39 h 43"/>
                <a:gd name="T2" fmla="*/ 39 w 52"/>
                <a:gd name="T3" fmla="*/ 7 h 43"/>
                <a:gd name="T4" fmla="*/ 7 w 52"/>
                <a:gd name="T5" fmla="*/ 13 h 43"/>
                <a:gd name="T6" fmla="*/ 12 w 52"/>
                <a:gd name="T7" fmla="*/ 43 h 43"/>
                <a:gd name="T8" fmla="*/ 41 w 52"/>
                <a:gd name="T9" fmla="*/ 43 h 43"/>
                <a:gd name="T10" fmla="*/ 45 w 52"/>
                <a:gd name="T11" fmla="*/ 39 h 43"/>
                <a:gd name="T12" fmla="*/ 37 w 52"/>
                <a:gd name="T13" fmla="*/ 34 h 43"/>
                <a:gd name="T14" fmla="*/ 18 w 52"/>
                <a:gd name="T15" fmla="*/ 37 h 43"/>
                <a:gd name="T16" fmla="*/ 15 w 52"/>
                <a:gd name="T17" fmla="*/ 18 h 43"/>
                <a:gd name="T18" fmla="*/ 34 w 52"/>
                <a:gd name="T19" fmla="*/ 14 h 43"/>
                <a:gd name="T20" fmla="*/ 37 w 52"/>
                <a:gd name="T21" fmla="*/ 34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43">
                  <a:moveTo>
                    <a:pt x="45" y="39"/>
                  </a:moveTo>
                  <a:cubicBezTo>
                    <a:pt x="52" y="29"/>
                    <a:pt x="50" y="14"/>
                    <a:pt x="39" y="7"/>
                  </a:cubicBezTo>
                  <a:cubicBezTo>
                    <a:pt x="28" y="0"/>
                    <a:pt x="14" y="2"/>
                    <a:pt x="7" y="13"/>
                  </a:cubicBezTo>
                  <a:cubicBezTo>
                    <a:pt x="0" y="23"/>
                    <a:pt x="2" y="36"/>
                    <a:pt x="12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2"/>
                    <a:pt x="44" y="41"/>
                    <a:pt x="45" y="39"/>
                  </a:cubicBezTo>
                  <a:close/>
                  <a:moveTo>
                    <a:pt x="37" y="34"/>
                  </a:moveTo>
                  <a:cubicBezTo>
                    <a:pt x="33" y="40"/>
                    <a:pt x="25" y="42"/>
                    <a:pt x="18" y="37"/>
                  </a:cubicBezTo>
                  <a:cubicBezTo>
                    <a:pt x="12" y="33"/>
                    <a:pt x="10" y="24"/>
                    <a:pt x="15" y="18"/>
                  </a:cubicBezTo>
                  <a:cubicBezTo>
                    <a:pt x="19" y="12"/>
                    <a:pt x="28" y="10"/>
                    <a:pt x="34" y="14"/>
                  </a:cubicBezTo>
                  <a:cubicBezTo>
                    <a:pt x="40" y="19"/>
                    <a:pt x="42" y="27"/>
                    <a:pt x="37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/>
        </p:nvSpPr>
        <p:spPr>
          <a:xfrm>
            <a:off x="0" y="-11430"/>
            <a:ext cx="12192000" cy="6858000"/>
          </a:xfrm>
          <a:prstGeom prst="rect">
            <a:avLst/>
          </a:prstGeom>
          <a:solidFill>
            <a:schemeClr val="accent6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圆角矩形 9"/>
          <p:cNvSpPr/>
          <p:nvPr userDrawn="1"/>
        </p:nvSpPr>
        <p:spPr>
          <a:xfrm>
            <a:off x="293370" y="307340"/>
            <a:ext cx="11575415" cy="622046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/>
  <p:timing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just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tags" Target="../tags/tag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Relationship Id="rId4" Type="http://schemas.openxmlformats.org/officeDocument/2006/relationships/tags" Target="../tags/tag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3.png" /><Relationship Id="rId6" Type="http://schemas.openxmlformats.org/officeDocument/2006/relationships/tags" Target="../tags/tag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4.png" /><Relationship Id="rId6" Type="http://schemas.openxmlformats.org/officeDocument/2006/relationships/tags" Target="../tags/tag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Relationship Id="rId4" Type="http://schemas.openxmlformats.org/officeDocument/2006/relationships/image" Target="../media/image5.wmf" /><Relationship Id="rId5" Type="http://schemas.openxmlformats.org/officeDocument/2006/relationships/image" Target="../media/image6.wmf" /><Relationship Id="rId6" Type="http://schemas.openxmlformats.org/officeDocument/2006/relationships/image" Target="../media/image7.wmf" /><Relationship Id="rId7" Type="http://schemas.openxmlformats.org/officeDocument/2006/relationships/tags" Target="../tags/tag1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png" /><Relationship Id="rId4" Type="http://schemas.openxmlformats.org/officeDocument/2006/relationships/image" Target="../media/image8.wmf" /><Relationship Id="rId5" Type="http://schemas.openxmlformats.org/officeDocument/2006/relationships/image" Target="../media/image9.wmf" /><Relationship Id="rId6" Type="http://schemas.openxmlformats.org/officeDocument/2006/relationships/image" Target="../media/image10.wmf" /><Relationship Id="rId7" Type="http://schemas.openxmlformats.org/officeDocument/2006/relationships/tags" Target="../tags/tag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.png" /><Relationship Id="rId4" Type="http://schemas.openxmlformats.org/officeDocument/2006/relationships/image" Target="../media/image11.wmf" /><Relationship Id="rId5" Type="http://schemas.openxmlformats.org/officeDocument/2006/relationships/image" Target="../media/image12.wmf" /><Relationship Id="rId6" Type="http://schemas.openxmlformats.org/officeDocument/2006/relationships/image" Target="../media/image13.wmf" /><Relationship Id="rId7" Type="http://schemas.openxmlformats.org/officeDocument/2006/relationships/tags" Target="../tags/tag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1.png" /><Relationship Id="rId4" Type="http://schemas.openxmlformats.org/officeDocument/2006/relationships/image" Target="../media/image14.wmf" /><Relationship Id="rId5" Type="http://schemas.openxmlformats.org/officeDocument/2006/relationships/image" Target="../media/image15.wmf" /><Relationship Id="rId6" Type="http://schemas.openxmlformats.org/officeDocument/2006/relationships/image" Target="../media/image16.wmf" /><Relationship Id="rId7" Type="http://schemas.openxmlformats.org/officeDocument/2006/relationships/tags" Target="../tags/tag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1.png" /><Relationship Id="rId4" Type="http://schemas.openxmlformats.org/officeDocument/2006/relationships/image" Target="../media/image17.png" /><Relationship Id="rId5" Type="http://schemas.openxmlformats.org/officeDocument/2006/relationships/tags" Target="../tags/tag1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8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1.png" /><Relationship Id="rId4" Type="http://schemas.openxmlformats.org/officeDocument/2006/relationships/oleObject" Target="../embeddings/oleObject1.bin" TargetMode="Internal" /><Relationship Id="rId5" Type="http://schemas.openxmlformats.org/officeDocument/2006/relationships/image" Target="../media/image19.wmf" /><Relationship Id="rId6" Type="http://schemas.openxmlformats.org/officeDocument/2006/relationships/oleObject" Target="../embeddings/oleObject2.bin" TargetMode="Internal" /><Relationship Id="rId7" Type="http://schemas.openxmlformats.org/officeDocument/2006/relationships/image" Target="../media/image20.wmf" /><Relationship Id="rId8" Type="http://schemas.openxmlformats.org/officeDocument/2006/relationships/tags" Target="../tags/tag17.xml" /><Relationship Id="rId9" Type="http://schemas.openxmlformats.org/officeDocument/2006/relationships/vmlDrawing" Target="../drawings/vmlDrawing1.v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1.png" /><Relationship Id="rId3" Type="http://schemas.openxmlformats.org/officeDocument/2006/relationships/image" Target="../media/image22.png" /><Relationship Id="rId4" Type="http://schemas.openxmlformats.org/officeDocument/2006/relationships/image" Target="../media/image2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1.png" /><Relationship Id="rId4" Type="http://schemas.openxmlformats.org/officeDocument/2006/relationships/image" Target="../media/image24.wmf" /><Relationship Id="rId5" Type="http://schemas.openxmlformats.org/officeDocument/2006/relationships/image" Target="../media/image25.png" /><Relationship Id="rId6" Type="http://schemas.openxmlformats.org/officeDocument/2006/relationships/tags" Target="../tags/tag18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6.wmf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33.wmf" /><Relationship Id="rId11" Type="http://schemas.openxmlformats.org/officeDocument/2006/relationships/image" Target="../media/image34.wmf" /><Relationship Id="rId12" Type="http://schemas.openxmlformats.org/officeDocument/2006/relationships/image" Target="../media/image35.wmf" /><Relationship Id="rId13" Type="http://schemas.openxmlformats.org/officeDocument/2006/relationships/tags" Target="../tags/tag19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1.png" /><Relationship Id="rId4" Type="http://schemas.openxmlformats.org/officeDocument/2006/relationships/image" Target="../media/image27.wmf" /><Relationship Id="rId5" Type="http://schemas.openxmlformats.org/officeDocument/2006/relationships/image" Target="../media/image28.wmf" /><Relationship Id="rId6" Type="http://schemas.openxmlformats.org/officeDocument/2006/relationships/image" Target="../media/image29.wmf" /><Relationship Id="rId7" Type="http://schemas.openxmlformats.org/officeDocument/2006/relationships/image" Target="../media/image30.wmf" /><Relationship Id="rId8" Type="http://schemas.openxmlformats.org/officeDocument/2006/relationships/image" Target="../media/image31.wmf" /><Relationship Id="rId9" Type="http://schemas.openxmlformats.org/officeDocument/2006/relationships/image" Target="../media/image32.wmf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1.png" /><Relationship Id="rId4" Type="http://schemas.openxmlformats.org/officeDocument/2006/relationships/image" Target="../media/image36.wmf" /><Relationship Id="rId5" Type="http://schemas.openxmlformats.org/officeDocument/2006/relationships/image" Target="../media/image37.wmf" /><Relationship Id="rId6" Type="http://schemas.openxmlformats.org/officeDocument/2006/relationships/image" Target="../media/image38.wmf" /><Relationship Id="rId7" Type="http://schemas.openxmlformats.org/officeDocument/2006/relationships/image" Target="../media/image39.wmf" /><Relationship Id="rId8" Type="http://schemas.openxmlformats.org/officeDocument/2006/relationships/tags" Target="../tags/tag20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4.xml" /><Relationship Id="rId3" Type="http://schemas.openxmlformats.org/officeDocument/2006/relationships/image" Target="../media/image1.png" /><Relationship Id="rId4" Type="http://schemas.openxmlformats.org/officeDocument/2006/relationships/image" Target="../media/image40.png" /><Relationship Id="rId5" Type="http://schemas.openxmlformats.org/officeDocument/2006/relationships/image" Target="../media/image41.png" /><Relationship Id="rId6" Type="http://schemas.openxmlformats.org/officeDocument/2006/relationships/tags" Target="../tags/tag21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5.xml" /><Relationship Id="rId3" Type="http://schemas.openxmlformats.org/officeDocument/2006/relationships/image" Target="../media/image1.png" /><Relationship Id="rId4" Type="http://schemas.openxmlformats.org/officeDocument/2006/relationships/image" Target="../media/image42.png" /><Relationship Id="rId5" Type="http://schemas.openxmlformats.org/officeDocument/2006/relationships/image" Target="../media/image43.png" /><Relationship Id="rId6" Type="http://schemas.openxmlformats.org/officeDocument/2006/relationships/tags" Target="../tags/tag22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4.png" /><Relationship Id="rId3" Type="http://schemas.openxmlformats.org/officeDocument/2006/relationships/image" Target="../media/image45.png" /><Relationship Id="rId4" Type="http://schemas.openxmlformats.org/officeDocument/2006/relationships/image" Target="../media/image46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23.xml" /><Relationship Id="rId2" Type="http://schemas.openxmlformats.org/officeDocument/2006/relationships/notesSlide" Target="../notesSlides/notesSlide16.xml" /><Relationship Id="rId3" Type="http://schemas.openxmlformats.org/officeDocument/2006/relationships/image" Target="../media/image1.png" /><Relationship Id="rId4" Type="http://schemas.openxmlformats.org/officeDocument/2006/relationships/image" Target="../media/image47.png" /><Relationship Id="rId5" Type="http://schemas.openxmlformats.org/officeDocument/2006/relationships/image" Target="../media/image48.wmf" /><Relationship Id="rId6" Type="http://schemas.openxmlformats.org/officeDocument/2006/relationships/image" Target="../media/image49.wmf" /><Relationship Id="rId7" Type="http://schemas.openxmlformats.org/officeDocument/2006/relationships/image" Target="../media/image50.wmf" /><Relationship Id="rId8" Type="http://schemas.openxmlformats.org/officeDocument/2006/relationships/image" Target="../media/image51.wmf" /><Relationship Id="rId9" Type="http://schemas.openxmlformats.org/officeDocument/2006/relationships/image" Target="../media/image52.wmf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7.xml" /><Relationship Id="rId3" Type="http://schemas.openxmlformats.org/officeDocument/2006/relationships/image" Target="../media/image1.png" /><Relationship Id="rId4" Type="http://schemas.openxmlformats.org/officeDocument/2006/relationships/image" Target="../media/image53.png" /><Relationship Id="rId5" Type="http://schemas.openxmlformats.org/officeDocument/2006/relationships/image" Target="../media/image54.wmf" /><Relationship Id="rId6" Type="http://schemas.openxmlformats.org/officeDocument/2006/relationships/image" Target="../media/image55.wmf" /><Relationship Id="rId7" Type="http://schemas.openxmlformats.org/officeDocument/2006/relationships/image" Target="../media/image56.wmf" /><Relationship Id="rId8" Type="http://schemas.openxmlformats.org/officeDocument/2006/relationships/tags" Target="../tags/tag24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63.png" /><Relationship Id="rId11" Type="http://schemas.openxmlformats.org/officeDocument/2006/relationships/tags" Target="../tags/tag25.xml" /><Relationship Id="rId2" Type="http://schemas.openxmlformats.org/officeDocument/2006/relationships/notesSlide" Target="../notesSlides/notesSlide18.xml" /><Relationship Id="rId3" Type="http://schemas.openxmlformats.org/officeDocument/2006/relationships/image" Target="../media/image1.png" /><Relationship Id="rId4" Type="http://schemas.openxmlformats.org/officeDocument/2006/relationships/image" Target="../media/image57.wmf" /><Relationship Id="rId5" Type="http://schemas.openxmlformats.org/officeDocument/2006/relationships/image" Target="../media/image58.wmf" /><Relationship Id="rId6" Type="http://schemas.openxmlformats.org/officeDocument/2006/relationships/image" Target="../media/image59.wmf" /><Relationship Id="rId7" Type="http://schemas.openxmlformats.org/officeDocument/2006/relationships/image" Target="../media/image60.wmf" /><Relationship Id="rId8" Type="http://schemas.openxmlformats.org/officeDocument/2006/relationships/image" Target="../media/image61.wmf" /><Relationship Id="rId9" Type="http://schemas.openxmlformats.org/officeDocument/2006/relationships/image" Target="../media/image62.wmf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70.wmf" /><Relationship Id="rId11" Type="http://schemas.openxmlformats.org/officeDocument/2006/relationships/image" Target="../media/image71.png" /><Relationship Id="rId12" Type="http://schemas.openxmlformats.org/officeDocument/2006/relationships/tags" Target="../tags/tag26.xml" /><Relationship Id="rId2" Type="http://schemas.openxmlformats.org/officeDocument/2006/relationships/notesSlide" Target="../notesSlides/notesSlide19.xml" /><Relationship Id="rId3" Type="http://schemas.openxmlformats.org/officeDocument/2006/relationships/image" Target="../media/image1.png" /><Relationship Id="rId4" Type="http://schemas.openxmlformats.org/officeDocument/2006/relationships/image" Target="../media/image64.wmf" /><Relationship Id="rId5" Type="http://schemas.openxmlformats.org/officeDocument/2006/relationships/image" Target="../media/image65.wmf" /><Relationship Id="rId6" Type="http://schemas.openxmlformats.org/officeDocument/2006/relationships/image" Target="../media/image66.wmf" /><Relationship Id="rId7" Type="http://schemas.openxmlformats.org/officeDocument/2006/relationships/image" Target="../media/image67.wmf" /><Relationship Id="rId8" Type="http://schemas.openxmlformats.org/officeDocument/2006/relationships/image" Target="../media/image68.wmf" /><Relationship Id="rId9" Type="http://schemas.openxmlformats.org/officeDocument/2006/relationships/image" Target="../media/image69.wmf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0.xml" /><Relationship Id="rId3" Type="http://schemas.openxmlformats.org/officeDocument/2006/relationships/image" Target="../media/image1.png" /><Relationship Id="rId4" Type="http://schemas.openxmlformats.org/officeDocument/2006/relationships/image" Target="../media/image72.png" /><Relationship Id="rId5" Type="http://schemas.openxmlformats.org/officeDocument/2006/relationships/image" Target="../media/image73.png" /><Relationship Id="rId6" Type="http://schemas.openxmlformats.org/officeDocument/2006/relationships/image" Target="../media/image74.png" /><Relationship Id="rId7" Type="http://schemas.openxmlformats.org/officeDocument/2006/relationships/image" Target="../media/image75.png" /><Relationship Id="rId8" Type="http://schemas.openxmlformats.org/officeDocument/2006/relationships/tags" Target="../tags/tag27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圆角矩形 2"/>
          <p:cNvSpPr/>
          <p:nvPr/>
        </p:nvSpPr>
        <p:spPr>
          <a:xfrm>
            <a:off x="2414588" y="2662238"/>
            <a:ext cx="700088" cy="604838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01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531" name="文本框 3"/>
          <p:cNvSpPr txBox="1"/>
          <p:nvPr/>
        </p:nvSpPr>
        <p:spPr>
          <a:xfrm>
            <a:off x="3429000" y="2662238"/>
            <a:ext cx="3816350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3600">
                <a:latin typeface="Arial" panose="020b0604020202020204" pitchFamily="34" charset="0"/>
                <a:ea typeface="微软雅黑" panose="020b0503020204020204" pitchFamily="34" charset="-122"/>
              </a:rPr>
              <a:t>考点解读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2414588" y="3425825"/>
            <a:ext cx="700088" cy="603250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02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414588" y="4305300"/>
            <a:ext cx="700088" cy="604838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03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2414588" y="5159375"/>
            <a:ext cx="700088" cy="603250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04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535" name="文本框 8"/>
          <p:cNvSpPr txBox="1"/>
          <p:nvPr/>
        </p:nvSpPr>
        <p:spPr>
          <a:xfrm>
            <a:off x="3429000" y="3441700"/>
            <a:ext cx="3816350" cy="644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3600">
                <a:latin typeface="Arial" panose="020b0604020202020204" pitchFamily="34" charset="0"/>
                <a:ea typeface="微软雅黑" panose="020b0503020204020204" pitchFamily="34" charset="-122"/>
              </a:rPr>
              <a:t>考点梳理</a:t>
            </a:r>
          </a:p>
        </p:txBody>
      </p:sp>
      <p:sp>
        <p:nvSpPr>
          <p:cNvPr id="22536" name="文本框 9"/>
          <p:cNvSpPr txBox="1"/>
          <p:nvPr/>
        </p:nvSpPr>
        <p:spPr>
          <a:xfrm>
            <a:off x="3429000" y="4294188"/>
            <a:ext cx="3816350" cy="644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3600">
                <a:latin typeface="Arial" panose="020b0604020202020204" pitchFamily="34" charset="0"/>
                <a:ea typeface="微软雅黑" panose="020b0503020204020204" pitchFamily="34" charset="-122"/>
              </a:rPr>
              <a:t>真题剖析</a:t>
            </a:r>
          </a:p>
        </p:txBody>
      </p:sp>
      <p:sp>
        <p:nvSpPr>
          <p:cNvPr id="22537" name="文本框 11"/>
          <p:cNvSpPr txBox="1"/>
          <p:nvPr/>
        </p:nvSpPr>
        <p:spPr>
          <a:xfrm>
            <a:off x="3506788" y="5175250"/>
            <a:ext cx="3814762" cy="644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3600">
                <a:latin typeface="Arial" panose="020b0604020202020204" pitchFamily="34" charset="0"/>
                <a:ea typeface="微软雅黑" panose="020b0503020204020204" pitchFamily="34" charset="-122"/>
              </a:rPr>
              <a:t>实战提分</a:t>
            </a:r>
          </a:p>
        </p:txBody>
      </p:sp>
      <p:sp>
        <p:nvSpPr>
          <p:cNvPr id="14" name="矩形 13"/>
          <p:cNvSpPr/>
          <p:nvPr/>
        </p:nvSpPr>
        <p:spPr>
          <a:xfrm>
            <a:off x="3305175" y="2624138"/>
            <a:ext cx="3219450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305175" y="3392488"/>
            <a:ext cx="3219450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305175" y="4278313"/>
            <a:ext cx="3219450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305175" y="5164138"/>
            <a:ext cx="3219450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254125" y="981075"/>
            <a:ext cx="7950200" cy="142716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专</a:t>
            </a: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题一  数与式的综合运算</a:t>
            </a:r>
            <a:endParaRPr kumimoji="0" lang="zh-CN" altLang="en-US" sz="40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xfrm>
            <a:off x="1104900" y="1244600"/>
            <a:ext cx="10515600" cy="1824038"/>
          </a:xfrm>
        </p:spPr>
        <p:txBody>
          <a:bodyPr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0" i="0" u="none" strike="noStrike" kern="1200" cap="none" spc="150" normalizeH="0" baseline="0" noProof="0">
                <a:ln>
                  <a:noFill/>
                </a:ln>
                <a:solidFill>
                  <a:srgbClr val="EAD900">
                    <a:lumMod val="75000"/>
                  </a:srgbClr>
                </a:solidFill>
                <a:effectLst/>
                <a:uLnTx/>
                <a:uFillTx/>
                <a:latin typeface="华文中宋" panose="02010600040101010101" charset="-122"/>
                <a:ea typeface="华文中宋" panose="02010600040101010101" charset="-122"/>
                <a:cs typeface="+mn-ea"/>
                <a:sym typeface="+mn-ea"/>
              </a:rPr>
              <a:t>01</a:t>
            </a:r>
            <a:endParaRPr kumimoji="0" lang="en-US" altLang="zh-CN" sz="19900" b="0" i="0" u="none" strike="noStrike" kern="1200" cap="none" spc="150" normalizeH="0" baseline="0" noProof="0">
              <a:ln>
                <a:noFill/>
              </a:ln>
              <a:solidFill>
                <a:srgbClr val="FFBA55"/>
              </a:solidFill>
              <a:effectLst/>
              <a:uLnTx/>
              <a:uFillTx/>
              <a:latin typeface="华文中宋" panose="02010600040101010101" charset="-122"/>
              <a:ea typeface="华文中宋" panose="02010600040101010101" charset="-122"/>
              <a:cs typeface="+mn-ea"/>
              <a:sym typeface="+mn-ea"/>
            </a:endParaRPr>
          </a:p>
        </p:txBody>
      </p:sp>
      <p:sp>
        <p:nvSpPr>
          <p:cNvPr id="23555" name="标题 2"/>
          <p:cNvSpPr>
            <a:spLocks noGrp="1"/>
          </p:cNvSpPr>
          <p:nvPr/>
        </p:nvSpPr>
        <p:spPr>
          <a:xfrm>
            <a:off x="984250" y="3911600"/>
            <a:ext cx="10515600" cy="13922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defPPr>
              <a:defRPr lang="zh-CN"/>
            </a:defPPr>
          </a:lstStyle>
          <a:p>
            <a:pPr algn="ctr">
              <a:lnSpc>
                <a:spcPct val="90000"/>
              </a:lnSpc>
              <a:buNone/>
            </a:pPr>
            <a:r>
              <a:rPr lang="zh-CN" altLang="en-US" sz="4400">
                <a:latin typeface="Arial" panose="020b0604020202020204" pitchFamily="34" charset="0"/>
                <a:ea typeface="微软雅黑" panose="020b0503020204020204" pitchFamily="34" charset="-122"/>
              </a:rPr>
              <a:t>考点解读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4013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4579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419100" y="219075"/>
            <a:ext cx="777875" cy="11509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73079">
            <a:off x="10198100" y="5368925"/>
            <a:ext cx="1614488" cy="11858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1363663" y="533400"/>
            <a:ext cx="182086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800" kern="1200" cap="none" spc="0" normalizeH="0" baseline="0" noProof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考点解读</a:t>
            </a:r>
          </a:p>
        </p:txBody>
      </p:sp>
      <p:sp>
        <p:nvSpPr>
          <p:cNvPr id="24582" name="文本框 1"/>
          <p:cNvSpPr txBox="1"/>
          <p:nvPr/>
        </p:nvSpPr>
        <p:spPr>
          <a:xfrm>
            <a:off x="727075" y="1055688"/>
            <a:ext cx="10502900" cy="49650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  <a:buNone/>
            </a:pP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1.实数的相关概念，主要包括有理数与无理数的概念、负数的意义，以及求一个数的相反数、绝对值、倒数、科学记数法等.</a:t>
            </a:r>
          </a:p>
          <a:p>
            <a:pPr>
              <a:lnSpc>
                <a:spcPct val="120000"/>
              </a:lnSpc>
              <a:buNone/>
            </a:pP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    2.实数的大小比较与运算以及简单的规律探究，一般以填空题、选择题的形式出现，绝对值、负整数指数幂、零次幂、特殊角的三角函数值的内容常以计算题的形式出现.</a:t>
            </a:r>
          </a:p>
          <a:p>
            <a:pPr>
              <a:lnSpc>
                <a:spcPct val="120000"/>
              </a:lnSpc>
              <a:buNone/>
            </a:pP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    3.整式及因式分解，主要包括幂的运算、乘法公式、因式分解、整式的混合运算、代数式的化简求值等，以选择题、填空题居多.</a:t>
            </a:r>
          </a:p>
          <a:p>
            <a:pPr>
              <a:lnSpc>
                <a:spcPct val="120000"/>
              </a:lnSpc>
              <a:buNone/>
            </a:pP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    4.分式及其运算，主要包括分式的意义以及分式的值为0的条件，运用分式的基本性质对分式进行加、减、乘、除运算，并对分式进行化简求值.</a:t>
            </a:r>
          </a:p>
          <a:p>
            <a:pPr>
              <a:lnSpc>
                <a:spcPct val="120000"/>
              </a:lnSpc>
              <a:buNone/>
            </a:pP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    5.二次根式及其运算，主要包括二次根式有意义和值为0的条件，运用二次根式的性质对二次根式进行化简与运算.</a:t>
            </a:r>
          </a:p>
        </p:txBody>
      </p:sp>
    </p:spTree>
    <p:custDataLst>
      <p:tags r:id="rId5"/>
    </p:custDataLst>
  </p:cSld>
  <p:clrMapOvr>
    <a:masterClrMapping/>
  </p:clrMapOvr>
  <p:transition spd="slow">
    <p:random/>
  </p:transition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xfrm>
            <a:off x="1104900" y="1244600"/>
            <a:ext cx="10515600" cy="1824038"/>
          </a:xfrm>
        </p:spPr>
        <p:txBody>
          <a:bodyPr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0" i="0" u="none" strike="noStrike" kern="1200" cap="none" spc="150" normalizeH="0" baseline="0" noProof="0">
                <a:ln>
                  <a:noFill/>
                </a:ln>
                <a:solidFill>
                  <a:srgbClr val="EAD900">
                    <a:lumMod val="75000"/>
                  </a:srgbClr>
                </a:solidFill>
                <a:effectLst/>
                <a:uLnTx/>
                <a:uFillTx/>
                <a:latin typeface="华文中宋" panose="02010600040101010101" charset="-122"/>
                <a:ea typeface="华文中宋" panose="02010600040101010101" charset="-122"/>
                <a:cs typeface="+mn-ea"/>
                <a:sym typeface="+mn-ea"/>
              </a:rPr>
              <a:t>02</a:t>
            </a:r>
            <a:endParaRPr kumimoji="0" lang="zh-CN" altLang="en-US" sz="19900" b="0" i="0" u="none" strike="noStrike" kern="1200" cap="none" spc="150" normalizeH="0" baseline="0" noProof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华文中宋" panose="02010600040101010101" charset="-122"/>
              <a:ea typeface="华文中宋" panose="02010600040101010101" charset="-122"/>
              <a:cs typeface="+mn-cs"/>
            </a:endParaRPr>
          </a:p>
        </p:txBody>
      </p:sp>
      <p:sp>
        <p:nvSpPr>
          <p:cNvPr id="25603" name="标题 2"/>
          <p:cNvSpPr>
            <a:spLocks noGrp="1"/>
          </p:cNvSpPr>
          <p:nvPr/>
        </p:nvSpPr>
        <p:spPr>
          <a:xfrm>
            <a:off x="984250" y="3911600"/>
            <a:ext cx="10515600" cy="13922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defPPr>
              <a:defRPr lang="zh-CN"/>
            </a:defPPr>
          </a:lstStyle>
          <a:p>
            <a:pPr algn="ctr">
              <a:lnSpc>
                <a:spcPct val="90000"/>
              </a:lnSpc>
              <a:buNone/>
            </a:pPr>
            <a:r>
              <a:rPr lang="zh-CN" altLang="en-US" sz="4400">
                <a:latin typeface="Arial" panose="020b0604020202020204" pitchFamily="34" charset="0"/>
                <a:ea typeface="微软雅黑" panose="020b0503020204020204" pitchFamily="34" charset="-122"/>
              </a:rPr>
              <a:t>考点梳理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4013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627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419100" y="28575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1274445" y="600710"/>
            <a:ext cx="22326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+mn-lt"/>
                <a:ea typeface="+mn-ea"/>
                <a:cs typeface="+mn-cs"/>
              </a:rPr>
              <a:t>考点梳理</a:t>
            </a:r>
            <a:endParaRPr kumimoji="0" lang="zh-CN" altLang="en-US" sz="2800" kern="1200" cap="none" spc="0" normalizeH="0" baseline="0" noProof="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+mn-lt"/>
              <a:ea typeface="+mn-ea"/>
              <a:cs typeface="+mn-cs"/>
            </a:endParaRPr>
          </a:p>
        </p:txBody>
      </p:sp>
      <p:sp>
        <p:nvSpPr>
          <p:cNvPr id="26629" name="文本框 3"/>
          <p:cNvSpPr txBox="1"/>
          <p:nvPr/>
        </p:nvSpPr>
        <p:spPr>
          <a:xfrm>
            <a:off x="1363663" y="1138238"/>
            <a:ext cx="9612312" cy="52625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数与式的综合运算涉及实数的加、减、乘、除、乘方、开方运算以及整式、分式、二次根式的相关运算；根据数的排列特点或图形的排列规律，运用数学思想或方法，探究数或式的变化规律，因此，在解决此类问题时，要注意以下几点：</a:t>
            </a:r>
          </a:p>
          <a:p>
            <a:pPr>
              <a:buNone/>
            </a:pP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    1.对于实数的运算，要熟练掌握如下运算及相应的运算法则：0次幂、负整数指数幂、-1的奇数次幂、乘方及常见的开方、立方根、去绝对值符号等.在解答此类运算题时，应先计算每一小项的值，再进行实数的四则混合运算.</a:t>
            </a:r>
          </a:p>
          <a:p>
            <a:pPr>
              <a:buNone/>
            </a:pP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    2.在进行整式的运算时，要熟练运用合并同类项的法则，对整式的加减运算、同底数幂的乘法、同底数幂的除法、幂的乘方、积的乘方、商的乘方等进行运算.</a:t>
            </a:r>
          </a:p>
          <a:p>
            <a:pPr>
              <a:buNone/>
            </a:pP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    3.在因式分解时，要遵循“一提、二套、三查”的原则.</a:t>
            </a:r>
          </a:p>
          <a:p>
            <a:pPr>
              <a:buNone/>
            </a:pP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    4.涉及探究数或式的变化规律时，可借助数轴，运用方程思想、从特殊到一般思想、分类讨论思想等进行解题.</a:t>
            </a:r>
          </a:p>
        </p:txBody>
      </p:sp>
    </p:spTree>
    <p:custDataLst>
      <p:tags r:id="rId4"/>
    </p:custDataLst>
  </p:cSld>
  <p:clrMapOvr>
    <a:masterClrMapping/>
  </p:clrMapOvr>
  <p:transition spd="slow">
    <p:random/>
  </p:transition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4013"/>
            <a:ext cx="11450638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5．解法指津：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（1）计算一个数的0次幂，直接根据其法则a0=1，但一定要注意底数a≠0．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（2）计算负指数幂时，要记得法则为：，即先把负整数指数幂变为正整数指数幂再计算．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（3）特殊角的三角函数的记忆可借助一副三角板：含30°角的三角板三边之比为1::2；含45°角的三角板三边之比为1:1: ．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（4）根式的化简，将被开方数拆分成一个平方数和某个数字的乘积，然后将平方数开方放到根号外面．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（5）乘方时要注意先确定乘方结果的符号，负数的偶次方为正，负数的奇次方为负；负数的乘方底数是加括号的，如：-22≠(-2)2，-22底数为2，(-2)2底数是-2．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（6）在分式的加减运算中，如需要通分时，一定要先把分母可以分解因式的多项式分解因式后再找最简公分母，分式的乘除运算中，需要约分时，也要先把可以分解因式的多项式先分解因式再约分．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（7）在实数的混合运算中，要特别注意其运算顺序：先乘方、开方，再乘除，最后算加减；如果有括号，先算括号里面的．另外，运算过程有加减法的可以统一成加法，有乘除法的将其统一成乘法．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7651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534988" y="252413"/>
            <a:ext cx="779462" cy="1152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652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73079">
            <a:off x="10179050" y="5318125"/>
            <a:ext cx="1714500" cy="1260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1479550" y="568325"/>
            <a:ext cx="1822450" cy="520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800" kern="1200" cap="none" spc="0" normalizeH="0" baseline="0" noProof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考点梳理</a:t>
            </a:r>
          </a:p>
        </p:txBody>
      </p:sp>
      <p:pic>
        <p:nvPicPr>
          <p:cNvPr id="27654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9550" y="1549400"/>
            <a:ext cx="7506335" cy="47421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655" name="文本框 2"/>
          <p:cNvSpPr txBox="1"/>
          <p:nvPr/>
        </p:nvSpPr>
        <p:spPr>
          <a:xfrm>
            <a:off x="2070100" y="1089025"/>
            <a:ext cx="1916113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5.</a:t>
            </a:r>
            <a:r>
              <a:rPr lang="zh-CN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解法指津</a:t>
            </a:r>
          </a:p>
        </p:txBody>
      </p:sp>
    </p:spTree>
    <p:custDataLst>
      <p:tags r:id="rId6"/>
    </p:custDataLst>
  </p:cSld>
  <p:clrMapOvr>
    <a:masterClrMapping/>
  </p:clrMapOvr>
  <p:transition spd="slow">
    <p:random/>
  </p:transition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5．解法指津：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（1）计算一个数的0次幂，直接根据其法则a0=1，但一定要注意底数a≠0．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（2）计算负指数幂时，要记得法则为：，即先把负整数指数幂变为正整数指数幂再计算．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（3）特殊角的三角函数的记忆可借助一副三角板：含30°角的三角板三边之比为1::2；含45°角的三角板三边之比为1:1: ．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（4）根式的化简，将被开方数拆分成一个平方数和某个数字的乘积，然后将平方数开方放到根号外面．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（5）乘方时要注意先确定乘方结果的符号，负数的偶次方为正，负数的奇次方为负；负数的乘方底数是加括号的，如：-22≠(-2)2，-22底数为2，(-2)2底数是-2．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（6）在分式的加减运算中，如需要通分时，一定要先把分母可以分解因式的多项式分解因式后再找最简公分母，分式的乘除运算中，需要约分时，也要先把可以分解因式的多项式先分解因式再约分．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（7）在实数的混合运算中，要特别注意其运算顺序：先乘方、开方，再乘除，最后算加减；如果有括号，先算括号里面的．另外，运算过程有加减法的可以统一成加法，有乘除法的将其统一成乘法．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8675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419100" y="239713"/>
            <a:ext cx="777875" cy="11509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676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73079">
            <a:off x="10236200" y="5359400"/>
            <a:ext cx="1663700" cy="1222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1363663" y="455613"/>
            <a:ext cx="1820863" cy="522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800" kern="1200" cap="none" spc="0" normalizeH="0" baseline="0" noProof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考点梳理</a:t>
            </a:r>
          </a:p>
        </p:txBody>
      </p:sp>
      <p:sp>
        <p:nvSpPr>
          <p:cNvPr id="28678" name="文本框 2"/>
          <p:cNvSpPr txBox="1"/>
          <p:nvPr/>
        </p:nvSpPr>
        <p:spPr>
          <a:xfrm>
            <a:off x="2070100" y="955675"/>
            <a:ext cx="1916113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5.</a:t>
            </a:r>
            <a:r>
              <a:rPr lang="zh-CN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解法指津</a:t>
            </a:r>
          </a:p>
        </p:txBody>
      </p:sp>
      <p:pic>
        <p:nvPicPr>
          <p:cNvPr id="28679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6895" y="1318895"/>
            <a:ext cx="7061200" cy="480250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6"/>
    </p:custDataLst>
  </p:cSld>
  <p:clrMapOvr>
    <a:masterClrMapping/>
  </p:clrMapOvr>
  <p:transition spd="slow">
    <p:random/>
  </p:transition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xfrm>
            <a:off x="1104900" y="1244600"/>
            <a:ext cx="10515600" cy="1824038"/>
          </a:xfrm>
        </p:spPr>
        <p:txBody>
          <a:bodyPr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0" i="0" u="none" strike="noStrike" kern="1200" cap="none" spc="150" normalizeH="0" baseline="0" noProof="0">
                <a:ln>
                  <a:noFill/>
                </a:ln>
                <a:solidFill>
                  <a:srgbClr val="EAD900">
                    <a:lumMod val="75000"/>
                  </a:srgbClr>
                </a:solidFill>
                <a:effectLst/>
                <a:uLnTx/>
                <a:uFillTx/>
                <a:latin typeface="华文中宋" panose="02010600040101010101" charset="-122"/>
                <a:ea typeface="华文中宋" panose="02010600040101010101" charset="-122"/>
                <a:cs typeface="+mn-ea"/>
                <a:sym typeface="+mn-ea"/>
              </a:rPr>
              <a:t>03</a:t>
            </a:r>
            <a:endParaRPr kumimoji="0" lang="en-US" altLang="zh-CN" sz="19900" b="0" i="0" u="none" strike="noStrike" kern="1200" cap="none" spc="150" normalizeH="0" baseline="0" noProof="0">
              <a:ln>
                <a:noFill/>
              </a:ln>
              <a:solidFill>
                <a:srgbClr val="FFBA55"/>
              </a:solidFill>
              <a:effectLst/>
              <a:uLnTx/>
              <a:uFillTx/>
              <a:latin typeface="华文中宋" panose="02010600040101010101" charset="-122"/>
              <a:ea typeface="华文中宋" panose="02010600040101010101" charset="-122"/>
              <a:cs typeface="+mn-ea"/>
              <a:sym typeface="+mn-ea"/>
            </a:endParaRPr>
          </a:p>
        </p:txBody>
      </p:sp>
      <p:sp>
        <p:nvSpPr>
          <p:cNvPr id="29699" name="标题 2"/>
          <p:cNvSpPr>
            <a:spLocks noGrp="1"/>
          </p:cNvSpPr>
          <p:nvPr/>
        </p:nvSpPr>
        <p:spPr>
          <a:xfrm>
            <a:off x="984250" y="3911600"/>
            <a:ext cx="10515600" cy="13922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defPPr>
              <a:defRPr lang="zh-CN"/>
            </a:defPPr>
          </a:lstStyle>
          <a:p>
            <a:pPr algn="ctr">
              <a:lnSpc>
                <a:spcPct val="90000"/>
              </a:lnSpc>
              <a:buNone/>
            </a:pPr>
            <a:r>
              <a:rPr lang="zh-CN" altLang="en-US" sz="4400">
                <a:latin typeface="Arial" panose="020b0604020202020204" pitchFamily="34" charset="0"/>
                <a:ea typeface="微软雅黑" panose="020b0503020204020204" pitchFamily="34" charset="-122"/>
              </a:rPr>
              <a:t>真题剖析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【感悟】在进行实数的运算时，掌握运算的先后顺序是解题的关键.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23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419100" y="48260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1514475" y="828675"/>
            <a:ext cx="1550988" cy="460375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kern="1200" cap="none" spc="0" normalizeH="0" baseline="0" noProof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真题剖析</a:t>
            </a:r>
          </a:p>
        </p:txBody>
      </p:sp>
      <p:sp>
        <p:nvSpPr>
          <p:cNvPr id="3" name="流程图: 可选过程 2"/>
          <p:cNvSpPr/>
          <p:nvPr/>
        </p:nvSpPr>
        <p:spPr>
          <a:xfrm>
            <a:off x="3376613" y="669925"/>
            <a:ext cx="5969000" cy="776288"/>
          </a:xfrm>
          <a:prstGeom prst="flowChartAlternateProcess">
            <a:avLst/>
          </a:prstGeom>
          <a:ln w="28575" cmpd="sng">
            <a:solidFill>
              <a:schemeClr val="accent6">
                <a:lumMod val="40000"/>
                <a:lumOff val="6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华文行楷" panose="02010800040101010101" charset="-122"/>
                <a:ea typeface="华文行楷" panose="02010800040101010101" charset="-122"/>
                <a:cs typeface="+mn-cs"/>
              </a:rPr>
              <a:t>考点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华文行楷" panose="02010800040101010101" charset="-122"/>
                <a:ea typeface="华文行楷" panose="02010800040101010101" charset="-122"/>
                <a:cs typeface="+mn-cs"/>
              </a:rPr>
              <a:t>1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华文行楷" panose="02010800040101010101" charset="-122"/>
                <a:ea typeface="华文行楷" panose="02010800040101010101" charset="-122"/>
                <a:cs typeface="+mn-cs"/>
              </a:rPr>
              <a:t>：与绝对值、指数幂、方根及特殊角三角函数值有关的运算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华文行楷" panose="02010800040101010101" charset="-122"/>
                <a:ea typeface="华文行楷" panose="02010800040101010101" charset="-122"/>
                <a:cs typeface="+mn-cs"/>
              </a:rPr>
              <a:t>（高频考点）</a:t>
            </a: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华文行楷" panose="02010800040101010101" charset="-122"/>
              <a:ea typeface="华文行楷" panose="02010800040101010101" charset="-122"/>
              <a:cs typeface="+mn-cs"/>
            </a:endParaRPr>
          </a:p>
        </p:txBody>
      </p:sp>
      <p:pic>
        <p:nvPicPr>
          <p:cNvPr id="30726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713" y="1730375"/>
            <a:ext cx="10937875" cy="828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6475" y="2843213"/>
            <a:ext cx="10177463" cy="19288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713" y="5167313"/>
            <a:ext cx="12831762" cy="487362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7"/>
    </p:custData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1747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419100" y="48260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1514475" y="828675"/>
            <a:ext cx="1550988" cy="460375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kern="1200" cap="none" spc="0" normalizeH="0" baseline="0" noProof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真题剖析</a:t>
            </a:r>
          </a:p>
        </p:txBody>
      </p:sp>
      <p:pic>
        <p:nvPicPr>
          <p:cNvPr id="31749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100" y="1550988"/>
            <a:ext cx="10150475" cy="7699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流程图: 可选过程 10"/>
          <p:cNvSpPr/>
          <p:nvPr/>
        </p:nvSpPr>
        <p:spPr>
          <a:xfrm>
            <a:off x="3386138" y="838200"/>
            <a:ext cx="7015163" cy="449263"/>
          </a:xfrm>
          <a:prstGeom prst="flowChartAlternateProcess">
            <a:avLst/>
          </a:prstGeom>
          <a:ln w="28575" cmpd="sng">
            <a:solidFill>
              <a:schemeClr val="accent6">
                <a:lumMod val="40000"/>
                <a:lumOff val="6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华文行楷" panose="02010800040101010101" charset="-122"/>
                <a:ea typeface="华文行楷" panose="02010800040101010101" charset="-122"/>
                <a:cs typeface="+mn-cs"/>
              </a:rPr>
              <a:t>考点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华文行楷" panose="02010800040101010101" charset="-122"/>
                <a:ea typeface="华文行楷" panose="02010800040101010101" charset="-122"/>
                <a:cs typeface="+mn-cs"/>
              </a:rPr>
              <a:t>2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华文行楷" panose="02010800040101010101" charset="-122"/>
                <a:ea typeface="华文行楷" panose="02010800040101010101" charset="-122"/>
                <a:cs typeface="+mn-cs"/>
              </a:rPr>
              <a:t>：与0指数幂、乘方等有关的运算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华文行楷" panose="02010800040101010101" charset="-122"/>
                <a:ea typeface="华文行楷" panose="02010800040101010101" charset="-122"/>
                <a:cs typeface="+mn-cs"/>
              </a:rPr>
              <a:t>（高频考点）</a:t>
            </a: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华文行楷" panose="02010800040101010101" charset="-122"/>
              <a:ea typeface="华文行楷" panose="02010800040101010101" charset="-122"/>
              <a:cs typeface="+mn-cs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5025" y="2563813"/>
            <a:ext cx="10523538" cy="15954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788" y="4368800"/>
            <a:ext cx="11717337" cy="677863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7"/>
    </p:custData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4013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2771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419100" y="48260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1514475" y="828675"/>
            <a:ext cx="1550988" cy="460375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kern="1200" cap="none" spc="0" normalizeH="0" baseline="0" noProof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真题剖析</a:t>
            </a:r>
          </a:p>
        </p:txBody>
      </p:sp>
      <p:sp>
        <p:nvSpPr>
          <p:cNvPr id="11" name="流程图: 可选过程 10"/>
          <p:cNvSpPr/>
          <p:nvPr/>
        </p:nvSpPr>
        <p:spPr>
          <a:xfrm>
            <a:off x="3386138" y="838200"/>
            <a:ext cx="3636963" cy="449263"/>
          </a:xfrm>
          <a:prstGeom prst="flowChartAlternateProcess">
            <a:avLst/>
          </a:prstGeom>
          <a:ln w="28575" cmpd="sng">
            <a:solidFill>
              <a:schemeClr val="accent6">
                <a:lumMod val="40000"/>
                <a:lumOff val="6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华文行楷" panose="02010800040101010101" charset="-122"/>
                <a:ea typeface="华文行楷" panose="02010800040101010101" charset="-122"/>
                <a:cs typeface="+mn-cs"/>
              </a:rPr>
              <a:t>考点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华文行楷" panose="02010800040101010101" charset="-122"/>
                <a:ea typeface="华文行楷" panose="02010800040101010101" charset="-122"/>
                <a:cs typeface="+mn-cs"/>
              </a:rPr>
              <a:t>3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华文行楷" panose="02010800040101010101" charset="-122"/>
                <a:ea typeface="华文行楷" panose="02010800040101010101" charset="-122"/>
                <a:cs typeface="+mn-cs"/>
              </a:rPr>
              <a:t>：非负数的性质</a:t>
            </a: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华文行楷" panose="02010800040101010101" charset="-122"/>
              <a:ea typeface="华文行楷" panose="02010800040101010101" charset="-122"/>
              <a:cs typeface="+mn-cs"/>
            </a:endParaRPr>
          </a:p>
        </p:txBody>
      </p:sp>
      <p:pic>
        <p:nvPicPr>
          <p:cNvPr id="32774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625" y="1730375"/>
            <a:ext cx="10704513" cy="811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4888" y="2706688"/>
            <a:ext cx="9972675" cy="13731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0500" y="4368800"/>
            <a:ext cx="11842750" cy="89852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7"/>
    </p:custData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3795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419100" y="48260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1514475" y="665163"/>
            <a:ext cx="1550988" cy="460375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kern="1200" cap="none" spc="0" normalizeH="0" baseline="0" noProof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真题剖析</a:t>
            </a:r>
          </a:p>
        </p:txBody>
      </p:sp>
      <p:sp>
        <p:nvSpPr>
          <p:cNvPr id="11" name="流程图: 可选过程 10"/>
          <p:cNvSpPr/>
          <p:nvPr/>
        </p:nvSpPr>
        <p:spPr>
          <a:xfrm>
            <a:off x="3443288" y="665163"/>
            <a:ext cx="4456113" cy="449263"/>
          </a:xfrm>
          <a:prstGeom prst="flowChartAlternateProcess">
            <a:avLst/>
          </a:prstGeom>
          <a:ln w="28575" cmpd="sng">
            <a:solidFill>
              <a:schemeClr val="accent6">
                <a:lumMod val="40000"/>
                <a:lumOff val="6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华文行楷" panose="02010800040101010101" charset="-122"/>
                <a:ea typeface="华文行楷" panose="02010800040101010101" charset="-122"/>
                <a:cs typeface="+mn-cs"/>
              </a:rPr>
              <a:t>考点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华文行楷" panose="02010800040101010101" charset="-122"/>
                <a:ea typeface="华文行楷" panose="02010800040101010101" charset="-122"/>
                <a:cs typeface="+mn-cs"/>
              </a:rPr>
              <a:t>4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华文行楷" panose="02010800040101010101" charset="-122"/>
                <a:ea typeface="华文行楷" panose="02010800040101010101" charset="-122"/>
                <a:cs typeface="+mn-cs"/>
              </a:rPr>
              <a:t>：代数式的化简与求值</a:t>
            </a: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华文行楷" panose="02010800040101010101" charset="-122"/>
              <a:ea typeface="华文行楷" panose="02010800040101010101" charset="-122"/>
              <a:cs typeface="+mn-cs"/>
            </a:endParaRPr>
          </a:p>
        </p:txBody>
      </p:sp>
      <p:pic>
        <p:nvPicPr>
          <p:cNvPr id="33798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900" y="1327150"/>
            <a:ext cx="9818688" cy="13541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0150" y="2681288"/>
            <a:ext cx="9282113" cy="3140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4900" y="5821363"/>
            <a:ext cx="10985500" cy="439737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7"/>
    </p:custData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xfrm>
            <a:off x="1104900" y="1244600"/>
            <a:ext cx="10515600" cy="1824038"/>
          </a:xfrm>
        </p:spPr>
        <p:txBody>
          <a:bodyPr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0" i="0" u="none" strike="noStrike" kern="1200" cap="none" spc="150" normalizeH="0" baseline="0" noProof="0">
                <a:ln>
                  <a:noFill/>
                </a:ln>
                <a:solidFill>
                  <a:srgbClr val="EAD900">
                    <a:lumMod val="75000"/>
                  </a:srgbClr>
                </a:solidFill>
                <a:effectLst/>
                <a:uLnTx/>
                <a:uFillTx/>
                <a:latin typeface="华文中宋" panose="02010600040101010101" charset="-122"/>
                <a:ea typeface="华文中宋" panose="02010600040101010101" charset="-122"/>
                <a:cs typeface="+mn-ea"/>
                <a:sym typeface="+mn-ea"/>
              </a:rPr>
              <a:t>04</a:t>
            </a:r>
            <a:endParaRPr kumimoji="0" lang="en-US" altLang="zh-CN" sz="19900" b="0" i="0" u="none" strike="noStrike" kern="1200" cap="none" spc="150" normalizeH="0" baseline="0" noProof="0">
              <a:ln>
                <a:noFill/>
              </a:ln>
              <a:solidFill>
                <a:srgbClr val="FFBA55"/>
              </a:solidFill>
              <a:effectLst/>
              <a:uLnTx/>
              <a:uFillTx/>
              <a:latin typeface="华文中宋" panose="02010600040101010101" charset="-122"/>
              <a:ea typeface="华文中宋" panose="02010600040101010101" charset="-122"/>
              <a:cs typeface="+mn-ea"/>
              <a:sym typeface="+mn-ea"/>
            </a:endParaRPr>
          </a:p>
        </p:txBody>
      </p:sp>
      <p:sp>
        <p:nvSpPr>
          <p:cNvPr id="34819" name="标题 2"/>
          <p:cNvSpPr>
            <a:spLocks noGrp="1"/>
          </p:cNvSpPr>
          <p:nvPr/>
        </p:nvSpPr>
        <p:spPr>
          <a:xfrm>
            <a:off x="984250" y="3911600"/>
            <a:ext cx="10515600" cy="13922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defPPr>
              <a:defRPr lang="zh-CN"/>
            </a:defPPr>
          </a:lstStyle>
          <a:p>
            <a:pPr algn="ctr">
              <a:lnSpc>
                <a:spcPct val="90000"/>
              </a:lnSpc>
              <a:buNone/>
            </a:pPr>
            <a:r>
              <a:rPr lang="zh-CN" altLang="en-US" sz="4400">
                <a:latin typeface="Arial" panose="020b0604020202020204" pitchFamily="34" charset="0"/>
                <a:ea typeface="微软雅黑" panose="020b0503020204020204" pitchFamily="34" charset="-122"/>
              </a:rPr>
              <a:t>实战提分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5600"/>
            <a:ext cx="11450638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5843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419100" y="48260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26" name="文本框 1"/>
          <p:cNvSpPr txBox="1">
            <a:spLocks noChangeArrowheads="1"/>
          </p:cNvSpPr>
          <p:nvPr/>
        </p:nvSpPr>
        <p:spPr bwMode="auto">
          <a:xfrm>
            <a:off x="5084763" y="387350"/>
            <a:ext cx="1816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实战提分</a:t>
            </a:r>
            <a:endParaRPr kumimoji="0" lang="zh-CN" altLang="en-US" sz="3200" b="1" i="0" u="none" strike="noStrike" kern="1200" cap="none" spc="0" normalizeH="0" baseline="0" noProof="0" smtClean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流程图: 可选过程 6"/>
          <p:cNvSpPr/>
          <p:nvPr/>
        </p:nvSpPr>
        <p:spPr>
          <a:xfrm>
            <a:off x="1258888" y="925513"/>
            <a:ext cx="1392238" cy="411163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基础过关</a:t>
            </a:r>
            <a:endParaRPr kumimoji="0" lang="zh-CN" altLang="en-US" sz="20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5846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8488" y="1030288"/>
            <a:ext cx="5468937" cy="5203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10"/>
          <p:cNvSpPr txBox="1"/>
          <p:nvPr/>
        </p:nvSpPr>
        <p:spPr>
          <a:xfrm>
            <a:off x="6481763" y="1143000"/>
            <a:ext cx="346075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endParaRPr lang="en-US" altLang="zh-CN" sz="280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522663" y="3289300"/>
            <a:ext cx="306387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</a:t>
            </a:r>
            <a:endParaRPr lang="en-US" altLang="zh-CN" sz="280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custDataLst>
      <p:tags r:id="rId5"/>
    </p:custData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流程图: 可选过程 1"/>
          <p:cNvSpPr/>
          <p:nvPr/>
        </p:nvSpPr>
        <p:spPr>
          <a:xfrm>
            <a:off x="770255" y="664528"/>
            <a:ext cx="1393825" cy="411163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基础过关</a:t>
            </a:r>
            <a:endParaRPr kumimoji="0" lang="zh-CN" altLang="en-US" sz="20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6867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4250" y="820738"/>
            <a:ext cx="6257925" cy="4143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2852738" y="1425575"/>
            <a:ext cx="242887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A</a:t>
            </a:r>
            <a:endParaRPr lang="zh-CN" altLang="en-US" sz="2400" b="1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5600"/>
            <a:ext cx="11450638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4.(2018·山东淄博)化简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a2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a-1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1-2a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1-a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(a≠1)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的结果为( ).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(A)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a+1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a-1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(B)a-1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(C)a (D)1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5.(2018· 江苏无锡)计算:(-2)2 × -3 -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(6)0 的结果为 .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6.(2019· 贵 州 遵 义 )计 算:3 5 - 20 =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9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419100" y="48260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26" name="文本框 1"/>
          <p:cNvSpPr txBox="1">
            <a:spLocks noChangeArrowheads="1"/>
          </p:cNvSpPr>
          <p:nvPr/>
        </p:nvSpPr>
        <p:spPr bwMode="auto">
          <a:xfrm>
            <a:off x="5084763" y="387350"/>
            <a:ext cx="1816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实战提分</a:t>
            </a:r>
            <a:endParaRPr kumimoji="0" lang="zh-CN" altLang="en-US" sz="3200" b="1" i="0" u="none" strike="noStrike" kern="1200" cap="none" spc="0" normalizeH="0" baseline="0" noProof="0" smtClean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流程图: 可选过程 6"/>
          <p:cNvSpPr/>
          <p:nvPr/>
        </p:nvSpPr>
        <p:spPr>
          <a:xfrm>
            <a:off x="1258888" y="925513"/>
            <a:ext cx="1392238" cy="411163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基础过关</a:t>
            </a:r>
            <a:endParaRPr kumimoji="0" lang="zh-CN" altLang="en-US" sz="20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032" name="组合 9"/>
          <p:cNvGrpSpPr/>
          <p:nvPr/>
        </p:nvGrpSpPr>
        <p:grpSpPr>
          <a:xfrm>
            <a:off x="1552575" y="1631950"/>
            <a:ext cx="8499475" cy="1317625"/>
            <a:chOff x="2444" y="2571"/>
            <a:chExt cx="10868" cy="2073"/>
          </a:xfrm>
        </p:grpSpPr>
        <p:grpSp>
          <p:nvGrpSpPr>
            <p:cNvPr id="1034" name="组合 8"/>
            <p:cNvGrpSpPr/>
            <p:nvPr/>
          </p:nvGrpSpPr>
          <p:grpSpPr>
            <a:xfrm>
              <a:off x="2444" y="2571"/>
              <a:ext cx="10868" cy="1968"/>
              <a:chOff x="2444" y="2571"/>
              <a:chExt cx="10868" cy="1968"/>
            </a:xfrm>
          </p:grpSpPr>
          <p:sp>
            <p:nvSpPr>
              <p:cNvPr id="1035" name="文本框 2"/>
              <p:cNvSpPr txBox="1"/>
              <p:nvPr/>
            </p:nvSpPr>
            <p:spPr>
              <a:xfrm>
                <a:off x="2444" y="2651"/>
                <a:ext cx="10868" cy="18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</a:lstStyle>
              <a:p>
                <a:pPr>
                  <a:buNone/>
                </a:pPr>
                <a:r>
                  <a:rPr lang="en-US" altLang="zh-CN" sz="2400">
                    <a:latin typeface="宋体" panose="02010600030101010101" pitchFamily="2" charset="-122"/>
                    <a:ea typeface="宋体" panose="02010600030101010101" pitchFamily="2" charset="-122"/>
                  </a:rPr>
                  <a:t>4.</a:t>
                </a:r>
                <a:r>
                  <a:rPr lang="zh-CN" altLang="en-US" sz="2400"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2400">
                    <a:latin typeface="宋体" panose="02010600030101010101" pitchFamily="2" charset="-122"/>
                    <a:ea typeface="宋体" panose="02010600030101010101" pitchFamily="2" charset="-122"/>
                  </a:rPr>
                  <a:t>2018·</a:t>
                </a:r>
                <a:r>
                  <a:rPr lang="zh-CN" altLang="en-US" sz="2400">
                    <a:latin typeface="宋体" panose="02010600030101010101" pitchFamily="2" charset="-122"/>
                    <a:ea typeface="宋体" panose="02010600030101010101" pitchFamily="2" charset="-122"/>
                  </a:rPr>
                  <a:t>山东淄博）化简             的结果为（   ）</a:t>
                </a:r>
                <a:r>
                  <a:rPr lang="en-US" altLang="zh-CN" sz="2400"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</a:p>
              <a:p>
                <a:pPr>
                  <a:buNone/>
                </a:pPr>
                <a:r>
                  <a:rPr lang="en-US" altLang="zh-CN" sz="2400">
                    <a:latin typeface="宋体" panose="02010600030101010101" pitchFamily="2" charset="-122"/>
                    <a:ea typeface="宋体" panose="02010600030101010101" pitchFamily="2" charset="-122"/>
                  </a:rPr>
                  <a:t>  </a:t>
                </a:r>
              </a:p>
              <a:p>
                <a:pPr>
                  <a:buNone/>
                </a:pPr>
                <a:r>
                  <a:rPr lang="en-US" altLang="zh-CN" sz="2400">
                    <a:latin typeface="宋体" panose="02010600030101010101" pitchFamily="2" charset="-122"/>
                    <a:ea typeface="宋体" panose="02010600030101010101" pitchFamily="2" charset="-122"/>
                  </a:rPr>
                  <a:t> </a:t>
                </a:r>
                <a:r>
                  <a:rPr lang="zh-CN" altLang="en-US" sz="2400"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2400">
                    <a:latin typeface="Times New Roman" panose="02020603050405020304" pitchFamily="18" charset="0"/>
                    <a:ea typeface="宋体" panose="02010600030101010101" pitchFamily="2" charset="-122"/>
                  </a:rPr>
                  <a:t>A</a:t>
                </a:r>
                <a:r>
                  <a:rPr lang="zh-CN" altLang="en-US" sz="2400">
                    <a:latin typeface="宋体" panose="02010600030101010101" pitchFamily="2" charset="-122"/>
                    <a:ea typeface="宋体" panose="02010600030101010101" pitchFamily="2" charset="-122"/>
                  </a:rPr>
                  <a:t>）       （</a:t>
                </a:r>
                <a:r>
                  <a:rPr lang="en-US" altLang="zh-CN" sz="2400">
                    <a:latin typeface="Times New Roman" panose="02020603050405020304" pitchFamily="18" charset="0"/>
                    <a:ea typeface="宋体" panose="02010600030101010101" pitchFamily="2" charset="-122"/>
                  </a:rPr>
                  <a:t>B</a:t>
                </a:r>
                <a:r>
                  <a:rPr lang="zh-CN" altLang="en-US" sz="2400"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2400" i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a</a:t>
                </a:r>
                <a:r>
                  <a:rPr lang="en-US" altLang="zh-CN" sz="2400">
                    <a:latin typeface="宋体" panose="02010600030101010101" pitchFamily="2" charset="-122"/>
                    <a:ea typeface="宋体" panose="02010600030101010101" pitchFamily="2" charset="-122"/>
                  </a:rPr>
                  <a:t>-1     (</a:t>
                </a:r>
                <a:r>
                  <a:rPr lang="en-US" altLang="zh-CN" sz="2400">
                    <a:latin typeface="Times New Roman" panose="02020603050405020304" pitchFamily="18" charset="0"/>
                    <a:ea typeface="宋体" panose="02010600030101010101" pitchFamily="2" charset="-122"/>
                  </a:rPr>
                  <a:t>C</a:t>
                </a:r>
                <a:r>
                  <a:rPr lang="en-US" altLang="zh-CN" sz="2400">
                    <a:latin typeface="宋体" panose="02010600030101010101" pitchFamily="2" charset="-122"/>
                    <a:ea typeface="宋体" panose="02010600030101010101" pitchFamily="2" charset="-122"/>
                  </a:rPr>
                  <a:t>)</a:t>
                </a:r>
                <a:r>
                  <a:rPr lang="en-US" altLang="zh-CN" sz="2400" i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a           </a:t>
                </a:r>
                <a:r>
                  <a:rPr lang="en-US" altLang="zh-CN" sz="2400">
                    <a:latin typeface="宋体" panose="02010600030101010101" pitchFamily="2" charset="-122"/>
                    <a:ea typeface="宋体" panose="02010600030101010101" pitchFamily="2" charset="-122"/>
                  </a:rPr>
                  <a:t>(</a:t>
                </a:r>
                <a:r>
                  <a:rPr lang="en-US" altLang="zh-CN" sz="2400">
                    <a:latin typeface="Times New Roman" panose="02020603050405020304" pitchFamily="18" charset="0"/>
                    <a:ea typeface="宋体" panose="02010600030101010101" pitchFamily="2" charset="-122"/>
                  </a:rPr>
                  <a:t>D</a:t>
                </a:r>
                <a:r>
                  <a:rPr lang="en-US" altLang="zh-CN" sz="2400">
                    <a:latin typeface="宋体" panose="02010600030101010101" pitchFamily="2" charset="-122"/>
                    <a:ea typeface="宋体" panose="02010600030101010101" pitchFamily="2" charset="-122"/>
                  </a:rPr>
                  <a:t>)1</a:t>
                </a:r>
              </a:p>
            </p:txBody>
          </p:sp>
          <p:graphicFrame>
            <p:nvGraphicFramePr>
              <p:cNvPr id="1026" name="图片 1024" descr="image27">
                <a:hlinkClick action="ppaction://ole?verb="/>
              </p:cNvPr>
              <p:cNvGraphicFramePr>
                <a:graphicFrameLocks noChangeAspect="1"/>
              </p:cNvGraphicFramePr>
              <p:nvPr/>
            </p:nvGraphicFramePr>
            <p:xfrm>
              <a:off x="7215" y="2571"/>
              <a:ext cx="2594" cy="88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38" r:id="rId4" progId="Equation.KSEE3">
                      <p:embed/>
                    </p:oleObj>
                  </mc:Choice>
                  <mc:Fallback>
                    <p:oleObj r:id="rId4" progId="Equation.KSEE3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5"/>
                          <a:stretch>
                            <a:fillRect/>
                          </a:stretch>
                        </p:blipFill>
                        <p:spPr>
                          <a:xfrm>
                            <a:off x="7215" y="2571"/>
                            <a:ext cx="2594" cy="88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1027" name="图片 1025" descr="image28">
              <a:hlinkClick action="ppaction://ole?verb="/>
            </p:cNvPr>
            <p:cNvGraphicFramePr>
              <a:graphicFrameLocks noChangeAspect="1"/>
            </p:cNvGraphicFramePr>
            <p:nvPr/>
          </p:nvGraphicFramePr>
          <p:xfrm>
            <a:off x="3662" y="3584"/>
            <a:ext cx="909" cy="10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9" r:id="rId6" progId="Equation.KSEE3">
                    <p:embed/>
                  </p:oleObj>
                </mc:Choice>
                <mc:Fallback>
                  <p:oleObj r:id="rId6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3662" y="3584"/>
                          <a:ext cx="909" cy="106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7" name="文本框 16"/>
          <p:cNvSpPr txBox="1"/>
          <p:nvPr/>
        </p:nvSpPr>
        <p:spPr>
          <a:xfrm>
            <a:off x="8855075" y="1709738"/>
            <a:ext cx="35877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endParaRPr lang="en-US" altLang="zh-CN" sz="240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custDataLst>
      <p:tags r:id="rId8"/>
    </p:custData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789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6675" y="1349375"/>
            <a:ext cx="7043738" cy="39989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流程图: 可选过程 2"/>
          <p:cNvSpPr/>
          <p:nvPr/>
        </p:nvSpPr>
        <p:spPr>
          <a:xfrm>
            <a:off x="1035050" y="450850"/>
            <a:ext cx="1392238" cy="411163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基础过关</a:t>
            </a:r>
            <a:endParaRPr kumimoji="0" lang="zh-CN" altLang="en-US" sz="20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5084763" y="387350"/>
            <a:ext cx="1816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实战提分</a:t>
            </a:r>
            <a:endParaRPr kumimoji="0" lang="zh-CN" altLang="en-US" sz="3200" b="1" i="0" u="none" strike="noStrike" kern="1200" cap="none" spc="0" normalizeH="0" baseline="0" noProof="0" smtClean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7171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4713" y="2176463"/>
            <a:ext cx="674687" cy="4619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2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775" y="3482975"/>
            <a:ext cx="528638" cy="460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2579688" y="4752975"/>
            <a:ext cx="2138362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 sz="2000" b="1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a(b+1)(b-1)</a:t>
            </a:r>
            <a:endParaRPr lang="zh-CN" altLang="en-US" sz="2000" b="1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4013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8915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419100" y="48260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26" name="文本框 1"/>
          <p:cNvSpPr txBox="1">
            <a:spLocks noChangeArrowheads="1"/>
          </p:cNvSpPr>
          <p:nvPr/>
        </p:nvSpPr>
        <p:spPr bwMode="auto">
          <a:xfrm>
            <a:off x="5084763" y="387350"/>
            <a:ext cx="1816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实战提分</a:t>
            </a:r>
            <a:endParaRPr kumimoji="0" lang="zh-CN" altLang="en-US" sz="3200" b="1" i="0" u="none" strike="noStrike" kern="1200" cap="none" spc="0" normalizeH="0" baseline="0" noProof="0" smtClean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流程图: 可选过程 6"/>
          <p:cNvSpPr/>
          <p:nvPr/>
        </p:nvSpPr>
        <p:spPr>
          <a:xfrm>
            <a:off x="1258888" y="925513"/>
            <a:ext cx="1392238" cy="411163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基础过关</a:t>
            </a:r>
            <a:endParaRPr kumimoji="0" lang="zh-CN" altLang="en-US" sz="20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8918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888" y="1624013"/>
            <a:ext cx="10283825" cy="11699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/>
        </p:nvSpPr>
        <p:spPr>
          <a:xfrm>
            <a:off x="10369550" y="1895475"/>
            <a:ext cx="100647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 sz="2400" i="1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+1</a:t>
            </a:r>
            <a:endParaRPr lang="en-US" altLang="zh-CN" sz="240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8920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475" y="3101975"/>
            <a:ext cx="6211888" cy="15192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TextBox 13"/>
          <p:cNvSpPr txBox="1"/>
          <p:nvPr/>
        </p:nvSpPr>
        <p:spPr>
          <a:xfrm>
            <a:off x="4624388" y="3821113"/>
            <a:ext cx="620712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-3</a:t>
            </a:r>
            <a:endParaRPr lang="zh-CN" altLang="en-US" sz="2800" b="1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custDataLst>
      <p:tags r:id="rId6"/>
    </p:custData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9938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13" y="1604963"/>
            <a:ext cx="11117262" cy="8429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11"/>
          <p:cNvSpPr txBox="1"/>
          <p:nvPr/>
        </p:nvSpPr>
        <p:spPr>
          <a:xfrm>
            <a:off x="2498725" y="2551113"/>
            <a:ext cx="4113213" cy="830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zh-CN" sz="240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解：</a:t>
            </a:r>
            <a:r>
              <a:rPr lang="zh-CN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原式</a:t>
            </a:r>
            <a:r>
              <a:rPr lang="en-US" altLang="zh-CN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=1+2</a:t>
            </a:r>
            <a:r>
              <a:rPr lang="en-US" altLang="zh-CN" sz="2400">
                <a:latin typeface="方正舒体" panose="02010601030101010101" charset="-122"/>
                <a:ea typeface="方正舒体" panose="02010601030101010101" charset="-122"/>
              </a:rPr>
              <a:t>-</a:t>
            </a:r>
            <a:r>
              <a:rPr lang="en-US" altLang="zh-CN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1+3</a:t>
            </a:r>
          </a:p>
          <a:p>
            <a:pPr>
              <a:buNone/>
            </a:pPr>
            <a:r>
              <a:rPr lang="en-US" altLang="zh-CN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=</a:t>
            </a:r>
            <a:r>
              <a:rPr lang="en-US" altLang="zh-CN"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5</a:t>
            </a:r>
            <a:endParaRPr lang="en-US" altLang="zh-CN" sz="24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5084763" y="387350"/>
            <a:ext cx="1816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实战提分</a:t>
            </a:r>
            <a:endParaRPr kumimoji="0" lang="zh-CN" altLang="en-US" sz="3200" b="1" i="0" u="none" strike="noStrike" kern="1200" cap="none" spc="0" normalizeH="0" baseline="0" noProof="0" smtClean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流程图: 可选过程 4"/>
          <p:cNvSpPr/>
          <p:nvPr/>
        </p:nvSpPr>
        <p:spPr>
          <a:xfrm>
            <a:off x="1258888" y="925513"/>
            <a:ext cx="1392238" cy="411163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基础过关</a:t>
            </a:r>
            <a:endParaRPr kumimoji="0" lang="zh-CN" altLang="en-US" sz="20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5600"/>
            <a:ext cx="11450638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63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419100" y="48260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26" name="文本框 1"/>
          <p:cNvSpPr txBox="1">
            <a:spLocks noChangeArrowheads="1"/>
          </p:cNvSpPr>
          <p:nvPr/>
        </p:nvSpPr>
        <p:spPr bwMode="auto">
          <a:xfrm>
            <a:off x="5084763" y="387350"/>
            <a:ext cx="1816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实战提分</a:t>
            </a:r>
            <a:endParaRPr kumimoji="0" lang="zh-CN" altLang="en-US" sz="3200" b="1" i="0" u="none" strike="noStrike" kern="1200" cap="none" spc="0" normalizeH="0" baseline="0" noProof="0" smtClean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流程图: 可选过程 6"/>
          <p:cNvSpPr/>
          <p:nvPr/>
        </p:nvSpPr>
        <p:spPr>
          <a:xfrm>
            <a:off x="1258888" y="925513"/>
            <a:ext cx="1392238" cy="411163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基础过关</a:t>
            </a:r>
            <a:endParaRPr kumimoji="0" lang="zh-CN" altLang="en-US" sz="20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66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713" y="1073150"/>
            <a:ext cx="10593387" cy="12049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0967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2513" y="3040063"/>
            <a:ext cx="10317162" cy="78263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" name="组合 3"/>
          <p:cNvGrpSpPr/>
          <p:nvPr/>
        </p:nvGrpSpPr>
        <p:grpSpPr>
          <a:xfrm>
            <a:off x="3929063" y="1812925"/>
            <a:ext cx="10552112" cy="765175"/>
            <a:chOff x="6187" y="2856"/>
            <a:chExt cx="16617" cy="1204"/>
          </a:xfrm>
        </p:grpSpPr>
        <p:sp>
          <p:nvSpPr>
            <p:cNvPr id="40978" name="文本框 4"/>
            <p:cNvSpPr txBox="1"/>
            <p:nvPr/>
          </p:nvSpPr>
          <p:spPr>
            <a:xfrm>
              <a:off x="6187" y="3168"/>
              <a:ext cx="964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>
                <a:buNone/>
              </a:pPr>
              <a:r>
                <a:rPr lang="zh-CN" altLang="en-US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解：</a:t>
              </a:r>
            </a:p>
          </p:txBody>
        </p:sp>
        <p:pic>
          <p:nvPicPr>
            <p:cNvPr id="40979" name="图片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924" y="2856"/>
              <a:ext cx="15881" cy="1204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5375" y="2379663"/>
            <a:ext cx="9447213" cy="71596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8" name="组合 7"/>
          <p:cNvGrpSpPr/>
          <p:nvPr/>
        </p:nvGrpSpPr>
        <p:grpSpPr>
          <a:xfrm>
            <a:off x="6010275" y="3765550"/>
            <a:ext cx="9640888" cy="658813"/>
            <a:chOff x="8950" y="5861"/>
            <a:chExt cx="14035" cy="992"/>
          </a:xfrm>
        </p:grpSpPr>
        <p:sp>
          <p:nvSpPr>
            <p:cNvPr id="40976" name="文本框 13"/>
            <p:cNvSpPr txBox="1"/>
            <p:nvPr/>
          </p:nvSpPr>
          <p:spPr>
            <a:xfrm>
              <a:off x="8950" y="6097"/>
              <a:ext cx="951" cy="55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>
                <a:buNone/>
              </a:pPr>
              <a:r>
                <a:rPr lang="zh-CN" altLang="en-US">
                  <a:solidFill>
                    <a:srgbClr val="FF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解：</a:t>
              </a:r>
            </a:p>
          </p:txBody>
        </p:sp>
        <p:pic>
          <p:nvPicPr>
            <p:cNvPr id="40977" name="图片 1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901" y="5861"/>
              <a:ext cx="13084" cy="992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38988" y="4291013"/>
            <a:ext cx="8897937" cy="6746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64388" y="4965700"/>
            <a:ext cx="8486775" cy="64293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9" name="组合 8"/>
          <p:cNvGrpSpPr/>
          <p:nvPr/>
        </p:nvGrpSpPr>
        <p:grpSpPr>
          <a:xfrm>
            <a:off x="6818313" y="5608638"/>
            <a:ext cx="9388475" cy="600075"/>
            <a:chOff x="9363" y="8607"/>
            <a:chExt cx="14786" cy="946"/>
          </a:xfrm>
        </p:grpSpPr>
        <p:pic>
          <p:nvPicPr>
            <p:cNvPr id="40974" name="图片 2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363" y="8799"/>
              <a:ext cx="14786" cy="56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0975" name="图片 21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1089" y="8607"/>
              <a:ext cx="12478" cy="946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custDataLst>
      <p:tags r:id="rId13"/>
    </p:custData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5600"/>
            <a:ext cx="11450638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1987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419100" y="48260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26" name="文本框 1"/>
          <p:cNvSpPr txBox="1">
            <a:spLocks noChangeArrowheads="1"/>
          </p:cNvSpPr>
          <p:nvPr/>
        </p:nvSpPr>
        <p:spPr bwMode="auto">
          <a:xfrm>
            <a:off x="5084763" y="387350"/>
            <a:ext cx="1816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实战提分</a:t>
            </a:r>
            <a:endParaRPr kumimoji="0" lang="zh-CN" altLang="en-US" sz="3200" b="1" i="0" u="none" strike="noStrike" kern="1200" cap="none" spc="0" normalizeH="0" baseline="0" noProof="0" smtClean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流程图: 可选过程 6"/>
          <p:cNvSpPr/>
          <p:nvPr/>
        </p:nvSpPr>
        <p:spPr>
          <a:xfrm>
            <a:off x="1258888" y="925513"/>
            <a:ext cx="1392238" cy="411163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基础过关</a:t>
            </a:r>
            <a:endParaRPr kumimoji="0" lang="zh-CN" altLang="en-US" sz="20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1990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50" y="1576388"/>
            <a:ext cx="11725275" cy="889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9" name="组合 9"/>
          <p:cNvGrpSpPr/>
          <p:nvPr/>
        </p:nvGrpSpPr>
        <p:grpSpPr>
          <a:xfrm>
            <a:off x="4954588" y="2816225"/>
            <a:ext cx="10198100" cy="898525"/>
            <a:chOff x="2023" y="4479"/>
            <a:chExt cx="16060" cy="1416"/>
          </a:xfrm>
        </p:grpSpPr>
        <p:sp>
          <p:nvSpPr>
            <p:cNvPr id="41994" name="文本框 2"/>
            <p:cNvSpPr txBox="1"/>
            <p:nvPr/>
          </p:nvSpPr>
          <p:spPr>
            <a:xfrm>
              <a:off x="2023" y="4673"/>
              <a:ext cx="1016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>
                <a:buNone/>
              </a:pPr>
              <a:r>
                <a:rPr lang="zh-CN" altLang="en-US" sz="2400">
                  <a:solidFill>
                    <a:srgbClr val="FF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解：</a:t>
              </a:r>
            </a:p>
          </p:txBody>
        </p:sp>
        <p:pic>
          <p:nvPicPr>
            <p:cNvPr id="41995" name="图片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039" y="4479"/>
              <a:ext cx="15045" cy="1416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0438" y="3863975"/>
            <a:ext cx="13241338" cy="1003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0700" y="4867275"/>
            <a:ext cx="15897225" cy="60325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8"/>
    </p:custData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560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3011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419100" y="48260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26" name="文本框 1"/>
          <p:cNvSpPr txBox="1">
            <a:spLocks noChangeArrowheads="1"/>
          </p:cNvSpPr>
          <p:nvPr/>
        </p:nvSpPr>
        <p:spPr bwMode="auto">
          <a:xfrm>
            <a:off x="5084763" y="387350"/>
            <a:ext cx="1816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实战提分</a:t>
            </a:r>
            <a:endParaRPr kumimoji="0" lang="zh-CN" altLang="en-US" sz="3200" b="1" i="0" u="none" strike="noStrike" kern="1200" cap="none" spc="0" normalizeH="0" baseline="0" noProof="0" smtClean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流程图: 可选过程 6"/>
          <p:cNvSpPr/>
          <p:nvPr/>
        </p:nvSpPr>
        <p:spPr>
          <a:xfrm>
            <a:off x="1258888" y="925513"/>
            <a:ext cx="1392238" cy="411163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基础过关</a:t>
            </a:r>
            <a:endParaRPr kumimoji="0" lang="zh-CN" altLang="en-US" sz="20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301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1300" y="1158875"/>
            <a:ext cx="6996113" cy="1679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6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4238" y="3522663"/>
            <a:ext cx="8366125" cy="1627187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6"/>
    </p:custData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1115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4035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419100" y="48260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" name="组合 243"/>
          <p:cNvGrpSpPr/>
          <p:nvPr/>
        </p:nvGrpSpPr>
        <p:grpSpPr>
          <a:xfrm>
            <a:off x="1510030" y="4304665"/>
            <a:ext cx="310515" cy="323215"/>
            <a:chOff x="12008" y="5535"/>
            <a:chExt cx="489" cy="509"/>
          </a:xfrm>
          <a:solidFill>
            <a:schemeClr val="bg1"/>
          </a:solidFill>
        </p:grpSpPr>
        <p:sp>
          <p:nvSpPr>
            <p:cNvPr id="245" name="Freeform 125"/>
            <p:cNvSpPr/>
            <p:nvPr/>
          </p:nvSpPr>
          <p:spPr bwMode="auto">
            <a:xfrm>
              <a:off x="12060" y="5535"/>
              <a:ext cx="231" cy="231"/>
            </a:xfrm>
            <a:custGeom>
              <a:gdLst>
                <a:gd name="T0" fmla="*/ 18 w 92"/>
                <a:gd name="T1" fmla="*/ 20 h 92"/>
                <a:gd name="T2" fmla="*/ 0 w 92"/>
                <a:gd name="T3" fmla="*/ 87 h 92"/>
                <a:gd name="T4" fmla="*/ 73 w 92"/>
                <a:gd name="T5" fmla="*/ 92 h 92"/>
                <a:gd name="T6" fmla="*/ 92 w 92"/>
                <a:gd name="T7" fmla="*/ 25 h 92"/>
                <a:gd name="T8" fmla="*/ 18 w 92"/>
                <a:gd name="T9" fmla="*/ 20 h 9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92">
                  <a:moveTo>
                    <a:pt x="18" y="2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43" y="71"/>
                    <a:pt x="73" y="92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2" y="25"/>
                    <a:pt x="63" y="0"/>
                    <a:pt x="18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6" name="Freeform 126"/>
            <p:cNvSpPr/>
            <p:nvPr/>
          </p:nvSpPr>
          <p:spPr bwMode="auto">
            <a:xfrm>
              <a:off x="12008" y="5728"/>
              <a:ext cx="231" cy="233"/>
            </a:xfrm>
            <a:custGeom>
              <a:gdLst>
                <a:gd name="T0" fmla="*/ 18 w 91"/>
                <a:gd name="T1" fmla="*/ 20 h 92"/>
                <a:gd name="T2" fmla="*/ 0 w 91"/>
                <a:gd name="T3" fmla="*/ 87 h 92"/>
                <a:gd name="T4" fmla="*/ 72 w 91"/>
                <a:gd name="T5" fmla="*/ 92 h 92"/>
                <a:gd name="T6" fmla="*/ 91 w 91"/>
                <a:gd name="T7" fmla="*/ 24 h 92"/>
                <a:gd name="T8" fmla="*/ 18 w 91"/>
                <a:gd name="T9" fmla="*/ 20 h 9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2">
                  <a:moveTo>
                    <a:pt x="18" y="2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42" y="71"/>
                    <a:pt x="72" y="92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91" y="24"/>
                    <a:pt x="62" y="0"/>
                    <a:pt x="18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7" name="Freeform 127"/>
            <p:cNvSpPr/>
            <p:nvPr/>
          </p:nvSpPr>
          <p:spPr bwMode="auto">
            <a:xfrm>
              <a:off x="12269" y="5614"/>
              <a:ext cx="229" cy="231"/>
            </a:xfrm>
            <a:custGeom>
              <a:gdLst>
                <a:gd name="T0" fmla="*/ 73 w 91"/>
                <a:gd name="T1" fmla="*/ 71 h 91"/>
                <a:gd name="T2" fmla="*/ 91 w 91"/>
                <a:gd name="T3" fmla="*/ 4 h 91"/>
                <a:gd name="T4" fmla="*/ 19 w 91"/>
                <a:gd name="T5" fmla="*/ 0 h 91"/>
                <a:gd name="T6" fmla="*/ 0 w 91"/>
                <a:gd name="T7" fmla="*/ 67 h 91"/>
                <a:gd name="T8" fmla="*/ 73 w 91"/>
                <a:gd name="T9" fmla="*/ 71 h 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1">
                  <a:moveTo>
                    <a:pt x="73" y="71"/>
                  </a:moveTo>
                  <a:cubicBezTo>
                    <a:pt x="91" y="4"/>
                    <a:pt x="91" y="4"/>
                    <a:pt x="91" y="4"/>
                  </a:cubicBezTo>
                  <a:cubicBezTo>
                    <a:pt x="91" y="4"/>
                    <a:pt x="49" y="21"/>
                    <a:pt x="19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29" y="91"/>
                    <a:pt x="73" y="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8" name="Freeform 128"/>
            <p:cNvSpPr/>
            <p:nvPr/>
          </p:nvSpPr>
          <p:spPr bwMode="auto">
            <a:xfrm>
              <a:off x="12213" y="5814"/>
              <a:ext cx="229" cy="231"/>
            </a:xfrm>
            <a:custGeom>
              <a:gdLst>
                <a:gd name="T0" fmla="*/ 73 w 91"/>
                <a:gd name="T1" fmla="*/ 71 h 91"/>
                <a:gd name="T2" fmla="*/ 91 w 91"/>
                <a:gd name="T3" fmla="*/ 4 h 91"/>
                <a:gd name="T4" fmla="*/ 19 w 91"/>
                <a:gd name="T5" fmla="*/ 0 h 91"/>
                <a:gd name="T6" fmla="*/ 0 w 91"/>
                <a:gd name="T7" fmla="*/ 67 h 91"/>
                <a:gd name="T8" fmla="*/ 73 w 91"/>
                <a:gd name="T9" fmla="*/ 71 h 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1">
                  <a:moveTo>
                    <a:pt x="73" y="71"/>
                  </a:moveTo>
                  <a:cubicBezTo>
                    <a:pt x="91" y="4"/>
                    <a:pt x="91" y="4"/>
                    <a:pt x="91" y="4"/>
                  </a:cubicBezTo>
                  <a:cubicBezTo>
                    <a:pt x="91" y="4"/>
                    <a:pt x="48" y="21"/>
                    <a:pt x="19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28" y="91"/>
                    <a:pt x="73" y="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" name="组合 248"/>
          <p:cNvGrpSpPr/>
          <p:nvPr/>
        </p:nvGrpSpPr>
        <p:grpSpPr>
          <a:xfrm>
            <a:off x="1532255" y="5381624"/>
            <a:ext cx="250825" cy="354331"/>
            <a:chOff x="9926104" y="1241273"/>
            <a:chExt cx="250605" cy="354390"/>
          </a:xfrm>
          <a:solidFill>
            <a:srgbClr val="FFFFFF"/>
          </a:solidFill>
        </p:grpSpPr>
        <p:sp>
          <p:nvSpPr>
            <p:cNvPr id="250" name="Freeform 412"/>
            <p:cNvSpPr/>
            <p:nvPr/>
          </p:nvSpPr>
          <p:spPr bwMode="auto">
            <a:xfrm>
              <a:off x="9938761" y="1446313"/>
              <a:ext cx="94926" cy="102520"/>
            </a:xfrm>
            <a:custGeom>
              <a:gdLst>
                <a:gd name="T0" fmla="*/ 10 w 59"/>
                <a:gd name="T1" fmla="*/ 31 h 64"/>
                <a:gd name="T2" fmla="*/ 53 w 59"/>
                <a:gd name="T3" fmla="*/ 9 h 64"/>
                <a:gd name="T4" fmla="*/ 50 w 59"/>
                <a:gd name="T5" fmla="*/ 0 h 64"/>
                <a:gd name="T6" fmla="*/ 0 w 59"/>
                <a:gd name="T7" fmla="*/ 0 h 64"/>
                <a:gd name="T8" fmla="*/ 10 w 59"/>
                <a:gd name="T9" fmla="*/ 31 h 6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64">
                  <a:moveTo>
                    <a:pt x="10" y="31"/>
                  </a:moveTo>
                  <a:cubicBezTo>
                    <a:pt x="31" y="64"/>
                    <a:pt x="59" y="31"/>
                    <a:pt x="53" y="9"/>
                  </a:cubicBezTo>
                  <a:cubicBezTo>
                    <a:pt x="52" y="6"/>
                    <a:pt x="51" y="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2"/>
                    <a:pt x="5" y="24"/>
                    <a:pt x="10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1" name="Freeform 413"/>
            <p:cNvSpPr/>
            <p:nvPr/>
          </p:nvSpPr>
          <p:spPr bwMode="auto">
            <a:xfrm>
              <a:off x="9926104" y="1241273"/>
              <a:ext cx="120240" cy="191117"/>
            </a:xfrm>
            <a:custGeom>
              <a:gdLst>
                <a:gd name="T0" fmla="*/ 57 w 75"/>
                <a:gd name="T1" fmla="*/ 119 h 119"/>
                <a:gd name="T2" fmla="*/ 67 w 75"/>
                <a:gd name="T3" fmla="*/ 46 h 119"/>
                <a:gd name="T4" fmla="*/ 20 w 75"/>
                <a:gd name="T5" fmla="*/ 20 h 119"/>
                <a:gd name="T6" fmla="*/ 7 w 75"/>
                <a:gd name="T7" fmla="*/ 119 h 119"/>
                <a:gd name="T8" fmla="*/ 57 w 75"/>
                <a:gd name="T9" fmla="*/ 119 h 11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19">
                  <a:moveTo>
                    <a:pt x="57" y="119"/>
                  </a:moveTo>
                  <a:cubicBezTo>
                    <a:pt x="53" y="94"/>
                    <a:pt x="63" y="64"/>
                    <a:pt x="67" y="46"/>
                  </a:cubicBezTo>
                  <a:cubicBezTo>
                    <a:pt x="75" y="0"/>
                    <a:pt x="31" y="4"/>
                    <a:pt x="20" y="20"/>
                  </a:cubicBezTo>
                  <a:cubicBezTo>
                    <a:pt x="4" y="42"/>
                    <a:pt x="0" y="85"/>
                    <a:pt x="7" y="119"/>
                  </a:cubicBezTo>
                  <a:lnTo>
                    <a:pt x="57" y="1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2" name="Freeform 414"/>
            <p:cNvSpPr/>
            <p:nvPr/>
          </p:nvSpPr>
          <p:spPr bwMode="auto">
            <a:xfrm>
              <a:off x="10069126" y="1491877"/>
              <a:ext cx="94926" cy="103786"/>
            </a:xfrm>
            <a:custGeom>
              <a:gdLst>
                <a:gd name="T0" fmla="*/ 49 w 59"/>
                <a:gd name="T1" fmla="*/ 31 h 65"/>
                <a:gd name="T2" fmla="*/ 6 w 59"/>
                <a:gd name="T3" fmla="*/ 9 h 65"/>
                <a:gd name="T4" fmla="*/ 9 w 59"/>
                <a:gd name="T5" fmla="*/ 0 h 65"/>
                <a:gd name="T6" fmla="*/ 59 w 59"/>
                <a:gd name="T7" fmla="*/ 0 h 65"/>
                <a:gd name="T8" fmla="*/ 49 w 59"/>
                <a:gd name="T9" fmla="*/ 31 h 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65">
                  <a:moveTo>
                    <a:pt x="49" y="31"/>
                  </a:moveTo>
                  <a:cubicBezTo>
                    <a:pt x="27" y="65"/>
                    <a:pt x="0" y="31"/>
                    <a:pt x="6" y="9"/>
                  </a:cubicBezTo>
                  <a:cubicBezTo>
                    <a:pt x="7" y="6"/>
                    <a:pt x="8" y="4"/>
                    <a:pt x="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6" y="13"/>
                    <a:pt x="54" y="24"/>
                    <a:pt x="49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3" name="Freeform 415"/>
            <p:cNvSpPr/>
            <p:nvPr/>
          </p:nvSpPr>
          <p:spPr bwMode="auto">
            <a:xfrm>
              <a:off x="10056469" y="1285572"/>
              <a:ext cx="120240" cy="193649"/>
            </a:xfrm>
            <a:custGeom>
              <a:gdLst>
                <a:gd name="T0" fmla="*/ 18 w 75"/>
                <a:gd name="T1" fmla="*/ 120 h 120"/>
                <a:gd name="T2" fmla="*/ 8 w 75"/>
                <a:gd name="T3" fmla="*/ 46 h 120"/>
                <a:gd name="T4" fmla="*/ 55 w 75"/>
                <a:gd name="T5" fmla="*/ 21 h 120"/>
                <a:gd name="T6" fmla="*/ 68 w 75"/>
                <a:gd name="T7" fmla="*/ 120 h 120"/>
                <a:gd name="T8" fmla="*/ 18 w 75"/>
                <a:gd name="T9" fmla="*/ 120 h 1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20">
                  <a:moveTo>
                    <a:pt x="18" y="120"/>
                  </a:moveTo>
                  <a:cubicBezTo>
                    <a:pt x="22" y="94"/>
                    <a:pt x="12" y="64"/>
                    <a:pt x="8" y="46"/>
                  </a:cubicBezTo>
                  <a:cubicBezTo>
                    <a:pt x="0" y="0"/>
                    <a:pt x="44" y="4"/>
                    <a:pt x="55" y="21"/>
                  </a:cubicBezTo>
                  <a:cubicBezTo>
                    <a:pt x="71" y="43"/>
                    <a:pt x="75" y="86"/>
                    <a:pt x="68" y="120"/>
                  </a:cubicBezTo>
                  <a:lnTo>
                    <a:pt x="18" y="1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44038" name="图片 22" descr="5b62cf574196c"/>
          <p:cNvPicPr>
            <a:picLocks noChangeAspect="1"/>
          </p:cNvPicPr>
          <p:nvPr/>
        </p:nvPicPr>
        <p:blipFill>
          <a:blip r:embed="rId4"/>
          <a:srcRect b="14761"/>
          <a:stretch>
            <a:fillRect/>
          </a:stretch>
        </p:blipFill>
        <p:spPr>
          <a:xfrm>
            <a:off x="10985500" y="5689600"/>
            <a:ext cx="949325" cy="809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流程图: 可选过程 6"/>
          <p:cNvSpPr/>
          <p:nvPr/>
        </p:nvSpPr>
        <p:spPr>
          <a:xfrm>
            <a:off x="1509713" y="684213"/>
            <a:ext cx="1392238" cy="39528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000" b="0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拓展提升</a:t>
            </a:r>
            <a:endParaRPr kumimoji="0" lang="zh-CN" altLang="zh-CN" sz="20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626" name="文本框 1"/>
          <p:cNvSpPr txBox="1">
            <a:spLocks noChangeArrowheads="1"/>
          </p:cNvSpPr>
          <p:nvPr/>
        </p:nvSpPr>
        <p:spPr bwMode="auto">
          <a:xfrm>
            <a:off x="5084763" y="387350"/>
            <a:ext cx="1816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实战提分</a:t>
            </a:r>
            <a:endParaRPr kumimoji="0" lang="zh-CN" altLang="en-US" sz="3200" b="1" i="0" u="none" strike="noStrike" kern="1200" cap="none" spc="0" normalizeH="0" baseline="0" noProof="0" smtClean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041" name="文本框 1"/>
          <p:cNvSpPr txBox="1"/>
          <p:nvPr/>
        </p:nvSpPr>
        <p:spPr>
          <a:xfrm>
            <a:off x="6900863" y="1273175"/>
            <a:ext cx="517525" cy="368300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44042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4513" y="1017588"/>
            <a:ext cx="6334125" cy="5476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" name="TextBox 23"/>
          <p:cNvSpPr txBox="1"/>
          <p:nvPr/>
        </p:nvSpPr>
        <p:spPr>
          <a:xfrm>
            <a:off x="6607175" y="1871663"/>
            <a:ext cx="371475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D</a:t>
            </a:r>
            <a:endParaRPr lang="zh-CN" altLang="en-US" sz="2400" b="1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956050" y="4776788"/>
            <a:ext cx="37147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C</a:t>
            </a:r>
            <a:endParaRPr lang="zh-CN" altLang="en-US" sz="2400" b="1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custDataLst>
      <p:tags r:id="rId6"/>
    </p:custData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流程图: 可选过程 1"/>
          <p:cNvSpPr/>
          <p:nvPr/>
        </p:nvSpPr>
        <p:spPr>
          <a:xfrm>
            <a:off x="1509713" y="684213"/>
            <a:ext cx="1392238" cy="39528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000" b="0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拓展提升</a:t>
            </a:r>
            <a:endParaRPr kumimoji="0" lang="zh-CN" altLang="zh-CN" sz="20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文本框 1"/>
          <p:cNvSpPr txBox="1">
            <a:spLocks noChangeArrowheads="1"/>
          </p:cNvSpPr>
          <p:nvPr/>
        </p:nvSpPr>
        <p:spPr bwMode="auto">
          <a:xfrm>
            <a:off x="5084763" y="387350"/>
            <a:ext cx="1816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实战提分</a:t>
            </a:r>
            <a:endParaRPr kumimoji="0" lang="zh-CN" altLang="en-US" sz="3200" b="1" i="0" u="none" strike="noStrike" kern="1200" cap="none" spc="0" normalizeH="0" baseline="0" noProof="0" smtClean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4506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0025" y="1712913"/>
            <a:ext cx="6457950" cy="37131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5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7963" y="2735263"/>
            <a:ext cx="704850" cy="352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6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0" y="4730750"/>
            <a:ext cx="933450" cy="381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1115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6083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419100" y="48260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2" name="组合 243"/>
          <p:cNvGrpSpPr/>
          <p:nvPr/>
        </p:nvGrpSpPr>
        <p:grpSpPr>
          <a:xfrm>
            <a:off x="1510030" y="4304665"/>
            <a:ext cx="310515" cy="323215"/>
            <a:chOff x="12008" y="5535"/>
            <a:chExt cx="489" cy="509"/>
          </a:xfrm>
          <a:solidFill>
            <a:schemeClr val="bg1"/>
          </a:solidFill>
        </p:grpSpPr>
        <p:sp>
          <p:nvSpPr>
            <p:cNvPr id="245" name="Freeform 125"/>
            <p:cNvSpPr/>
            <p:nvPr/>
          </p:nvSpPr>
          <p:spPr bwMode="auto">
            <a:xfrm>
              <a:off x="12060" y="5535"/>
              <a:ext cx="231" cy="231"/>
            </a:xfrm>
            <a:custGeom>
              <a:gdLst>
                <a:gd name="T0" fmla="*/ 18 w 92"/>
                <a:gd name="T1" fmla="*/ 20 h 92"/>
                <a:gd name="T2" fmla="*/ 0 w 92"/>
                <a:gd name="T3" fmla="*/ 87 h 92"/>
                <a:gd name="T4" fmla="*/ 73 w 92"/>
                <a:gd name="T5" fmla="*/ 92 h 92"/>
                <a:gd name="T6" fmla="*/ 92 w 92"/>
                <a:gd name="T7" fmla="*/ 25 h 92"/>
                <a:gd name="T8" fmla="*/ 18 w 92"/>
                <a:gd name="T9" fmla="*/ 20 h 9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92">
                  <a:moveTo>
                    <a:pt x="18" y="2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43" y="71"/>
                    <a:pt x="73" y="92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2" y="25"/>
                    <a:pt x="63" y="0"/>
                    <a:pt x="18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6" name="Freeform 126"/>
            <p:cNvSpPr/>
            <p:nvPr/>
          </p:nvSpPr>
          <p:spPr bwMode="auto">
            <a:xfrm>
              <a:off x="12008" y="5728"/>
              <a:ext cx="231" cy="233"/>
            </a:xfrm>
            <a:custGeom>
              <a:gdLst>
                <a:gd name="T0" fmla="*/ 18 w 91"/>
                <a:gd name="T1" fmla="*/ 20 h 92"/>
                <a:gd name="T2" fmla="*/ 0 w 91"/>
                <a:gd name="T3" fmla="*/ 87 h 92"/>
                <a:gd name="T4" fmla="*/ 72 w 91"/>
                <a:gd name="T5" fmla="*/ 92 h 92"/>
                <a:gd name="T6" fmla="*/ 91 w 91"/>
                <a:gd name="T7" fmla="*/ 24 h 92"/>
                <a:gd name="T8" fmla="*/ 18 w 91"/>
                <a:gd name="T9" fmla="*/ 20 h 9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2">
                  <a:moveTo>
                    <a:pt x="18" y="2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42" y="71"/>
                    <a:pt x="72" y="92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91" y="24"/>
                    <a:pt x="62" y="0"/>
                    <a:pt x="18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7" name="Freeform 127"/>
            <p:cNvSpPr/>
            <p:nvPr/>
          </p:nvSpPr>
          <p:spPr bwMode="auto">
            <a:xfrm>
              <a:off x="12269" y="5614"/>
              <a:ext cx="229" cy="231"/>
            </a:xfrm>
            <a:custGeom>
              <a:gdLst>
                <a:gd name="T0" fmla="*/ 73 w 91"/>
                <a:gd name="T1" fmla="*/ 71 h 91"/>
                <a:gd name="T2" fmla="*/ 91 w 91"/>
                <a:gd name="T3" fmla="*/ 4 h 91"/>
                <a:gd name="T4" fmla="*/ 19 w 91"/>
                <a:gd name="T5" fmla="*/ 0 h 91"/>
                <a:gd name="T6" fmla="*/ 0 w 91"/>
                <a:gd name="T7" fmla="*/ 67 h 91"/>
                <a:gd name="T8" fmla="*/ 73 w 91"/>
                <a:gd name="T9" fmla="*/ 71 h 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1">
                  <a:moveTo>
                    <a:pt x="73" y="71"/>
                  </a:moveTo>
                  <a:cubicBezTo>
                    <a:pt x="91" y="4"/>
                    <a:pt x="91" y="4"/>
                    <a:pt x="91" y="4"/>
                  </a:cubicBezTo>
                  <a:cubicBezTo>
                    <a:pt x="91" y="4"/>
                    <a:pt x="49" y="21"/>
                    <a:pt x="19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29" y="91"/>
                    <a:pt x="73" y="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8" name="Freeform 128"/>
            <p:cNvSpPr/>
            <p:nvPr/>
          </p:nvSpPr>
          <p:spPr bwMode="auto">
            <a:xfrm>
              <a:off x="12213" y="5814"/>
              <a:ext cx="229" cy="231"/>
            </a:xfrm>
            <a:custGeom>
              <a:gdLst>
                <a:gd name="T0" fmla="*/ 73 w 91"/>
                <a:gd name="T1" fmla="*/ 71 h 91"/>
                <a:gd name="T2" fmla="*/ 91 w 91"/>
                <a:gd name="T3" fmla="*/ 4 h 91"/>
                <a:gd name="T4" fmla="*/ 19 w 91"/>
                <a:gd name="T5" fmla="*/ 0 h 91"/>
                <a:gd name="T6" fmla="*/ 0 w 91"/>
                <a:gd name="T7" fmla="*/ 67 h 91"/>
                <a:gd name="T8" fmla="*/ 73 w 91"/>
                <a:gd name="T9" fmla="*/ 71 h 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1">
                  <a:moveTo>
                    <a:pt x="73" y="71"/>
                  </a:moveTo>
                  <a:cubicBezTo>
                    <a:pt x="91" y="4"/>
                    <a:pt x="91" y="4"/>
                    <a:pt x="91" y="4"/>
                  </a:cubicBezTo>
                  <a:cubicBezTo>
                    <a:pt x="91" y="4"/>
                    <a:pt x="48" y="21"/>
                    <a:pt x="19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28" y="91"/>
                    <a:pt x="73" y="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3" name="组合 248"/>
          <p:cNvGrpSpPr/>
          <p:nvPr/>
        </p:nvGrpSpPr>
        <p:grpSpPr>
          <a:xfrm>
            <a:off x="1532255" y="5381624"/>
            <a:ext cx="250825" cy="354331"/>
            <a:chOff x="9926104" y="1241273"/>
            <a:chExt cx="250605" cy="354390"/>
          </a:xfrm>
          <a:solidFill>
            <a:srgbClr val="FFFFFF"/>
          </a:solidFill>
        </p:grpSpPr>
        <p:sp>
          <p:nvSpPr>
            <p:cNvPr id="250" name="Freeform 412"/>
            <p:cNvSpPr/>
            <p:nvPr/>
          </p:nvSpPr>
          <p:spPr bwMode="auto">
            <a:xfrm>
              <a:off x="9938761" y="1446313"/>
              <a:ext cx="94926" cy="102520"/>
            </a:xfrm>
            <a:custGeom>
              <a:gdLst>
                <a:gd name="T0" fmla="*/ 10 w 59"/>
                <a:gd name="T1" fmla="*/ 31 h 64"/>
                <a:gd name="T2" fmla="*/ 53 w 59"/>
                <a:gd name="T3" fmla="*/ 9 h 64"/>
                <a:gd name="T4" fmla="*/ 50 w 59"/>
                <a:gd name="T5" fmla="*/ 0 h 64"/>
                <a:gd name="T6" fmla="*/ 0 w 59"/>
                <a:gd name="T7" fmla="*/ 0 h 64"/>
                <a:gd name="T8" fmla="*/ 10 w 59"/>
                <a:gd name="T9" fmla="*/ 31 h 6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64">
                  <a:moveTo>
                    <a:pt x="10" y="31"/>
                  </a:moveTo>
                  <a:cubicBezTo>
                    <a:pt x="31" y="64"/>
                    <a:pt x="59" y="31"/>
                    <a:pt x="53" y="9"/>
                  </a:cubicBezTo>
                  <a:cubicBezTo>
                    <a:pt x="52" y="6"/>
                    <a:pt x="51" y="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2"/>
                    <a:pt x="5" y="24"/>
                    <a:pt x="10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1" name="Freeform 413"/>
            <p:cNvSpPr/>
            <p:nvPr/>
          </p:nvSpPr>
          <p:spPr bwMode="auto">
            <a:xfrm>
              <a:off x="9926104" y="1241273"/>
              <a:ext cx="120240" cy="191117"/>
            </a:xfrm>
            <a:custGeom>
              <a:gdLst>
                <a:gd name="T0" fmla="*/ 57 w 75"/>
                <a:gd name="T1" fmla="*/ 119 h 119"/>
                <a:gd name="T2" fmla="*/ 67 w 75"/>
                <a:gd name="T3" fmla="*/ 46 h 119"/>
                <a:gd name="T4" fmla="*/ 20 w 75"/>
                <a:gd name="T5" fmla="*/ 20 h 119"/>
                <a:gd name="T6" fmla="*/ 7 w 75"/>
                <a:gd name="T7" fmla="*/ 119 h 119"/>
                <a:gd name="T8" fmla="*/ 57 w 75"/>
                <a:gd name="T9" fmla="*/ 119 h 11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19">
                  <a:moveTo>
                    <a:pt x="57" y="119"/>
                  </a:moveTo>
                  <a:cubicBezTo>
                    <a:pt x="53" y="94"/>
                    <a:pt x="63" y="64"/>
                    <a:pt x="67" y="46"/>
                  </a:cubicBezTo>
                  <a:cubicBezTo>
                    <a:pt x="75" y="0"/>
                    <a:pt x="31" y="4"/>
                    <a:pt x="20" y="20"/>
                  </a:cubicBezTo>
                  <a:cubicBezTo>
                    <a:pt x="4" y="42"/>
                    <a:pt x="0" y="85"/>
                    <a:pt x="7" y="119"/>
                  </a:cubicBezTo>
                  <a:lnTo>
                    <a:pt x="57" y="1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2" name="Freeform 414"/>
            <p:cNvSpPr/>
            <p:nvPr/>
          </p:nvSpPr>
          <p:spPr bwMode="auto">
            <a:xfrm>
              <a:off x="10069126" y="1491877"/>
              <a:ext cx="94926" cy="103786"/>
            </a:xfrm>
            <a:custGeom>
              <a:gdLst>
                <a:gd name="T0" fmla="*/ 49 w 59"/>
                <a:gd name="T1" fmla="*/ 31 h 65"/>
                <a:gd name="T2" fmla="*/ 6 w 59"/>
                <a:gd name="T3" fmla="*/ 9 h 65"/>
                <a:gd name="T4" fmla="*/ 9 w 59"/>
                <a:gd name="T5" fmla="*/ 0 h 65"/>
                <a:gd name="T6" fmla="*/ 59 w 59"/>
                <a:gd name="T7" fmla="*/ 0 h 65"/>
                <a:gd name="T8" fmla="*/ 49 w 59"/>
                <a:gd name="T9" fmla="*/ 31 h 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65">
                  <a:moveTo>
                    <a:pt x="49" y="31"/>
                  </a:moveTo>
                  <a:cubicBezTo>
                    <a:pt x="27" y="65"/>
                    <a:pt x="0" y="31"/>
                    <a:pt x="6" y="9"/>
                  </a:cubicBezTo>
                  <a:cubicBezTo>
                    <a:pt x="7" y="6"/>
                    <a:pt x="8" y="4"/>
                    <a:pt x="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6" y="13"/>
                    <a:pt x="54" y="24"/>
                    <a:pt x="49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3" name="Freeform 415"/>
            <p:cNvSpPr/>
            <p:nvPr/>
          </p:nvSpPr>
          <p:spPr bwMode="auto">
            <a:xfrm>
              <a:off x="10056469" y="1285572"/>
              <a:ext cx="120240" cy="193649"/>
            </a:xfrm>
            <a:custGeom>
              <a:gdLst>
                <a:gd name="T0" fmla="*/ 18 w 75"/>
                <a:gd name="T1" fmla="*/ 120 h 120"/>
                <a:gd name="T2" fmla="*/ 8 w 75"/>
                <a:gd name="T3" fmla="*/ 46 h 120"/>
                <a:gd name="T4" fmla="*/ 55 w 75"/>
                <a:gd name="T5" fmla="*/ 21 h 120"/>
                <a:gd name="T6" fmla="*/ 68 w 75"/>
                <a:gd name="T7" fmla="*/ 120 h 120"/>
                <a:gd name="T8" fmla="*/ 18 w 75"/>
                <a:gd name="T9" fmla="*/ 120 h 1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20">
                  <a:moveTo>
                    <a:pt x="18" y="120"/>
                  </a:moveTo>
                  <a:cubicBezTo>
                    <a:pt x="22" y="94"/>
                    <a:pt x="12" y="64"/>
                    <a:pt x="8" y="46"/>
                  </a:cubicBezTo>
                  <a:cubicBezTo>
                    <a:pt x="0" y="0"/>
                    <a:pt x="44" y="4"/>
                    <a:pt x="55" y="21"/>
                  </a:cubicBezTo>
                  <a:cubicBezTo>
                    <a:pt x="71" y="43"/>
                    <a:pt x="75" y="86"/>
                    <a:pt x="68" y="120"/>
                  </a:cubicBezTo>
                  <a:lnTo>
                    <a:pt x="18" y="1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46086" name="图片 22" descr="5b62cf574196c"/>
          <p:cNvPicPr>
            <a:picLocks noChangeAspect="1"/>
          </p:cNvPicPr>
          <p:nvPr/>
        </p:nvPicPr>
        <p:blipFill>
          <a:blip r:embed="rId4"/>
          <a:srcRect b="14761"/>
          <a:stretch>
            <a:fillRect/>
          </a:stretch>
        </p:blipFill>
        <p:spPr>
          <a:xfrm>
            <a:off x="10702925" y="5632450"/>
            <a:ext cx="969963" cy="8270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流程图: 可选过程 6"/>
          <p:cNvSpPr/>
          <p:nvPr/>
        </p:nvSpPr>
        <p:spPr>
          <a:xfrm>
            <a:off x="1431925" y="1079500"/>
            <a:ext cx="1392238" cy="39528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000" b="0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拓展提升</a:t>
            </a:r>
            <a:endParaRPr kumimoji="0" lang="zh-CN" altLang="zh-CN" sz="20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626" name="文本框 1"/>
          <p:cNvSpPr txBox="1">
            <a:spLocks noChangeArrowheads="1"/>
          </p:cNvSpPr>
          <p:nvPr/>
        </p:nvSpPr>
        <p:spPr bwMode="auto">
          <a:xfrm>
            <a:off x="5084763" y="387350"/>
            <a:ext cx="1816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实战提分</a:t>
            </a:r>
            <a:endParaRPr kumimoji="0" lang="zh-CN" altLang="en-US" sz="3200" b="1" i="0" u="none" strike="noStrike" kern="1200" cap="none" spc="0" normalizeH="0" baseline="0" noProof="0" smtClean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089" name="文本框 1"/>
          <p:cNvSpPr txBox="1"/>
          <p:nvPr/>
        </p:nvSpPr>
        <p:spPr>
          <a:xfrm>
            <a:off x="6900863" y="1273175"/>
            <a:ext cx="517525" cy="368300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46090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1327150"/>
            <a:ext cx="10283825" cy="310038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4" name="组合 11"/>
          <p:cNvGrpSpPr/>
          <p:nvPr/>
        </p:nvGrpSpPr>
        <p:grpSpPr>
          <a:xfrm>
            <a:off x="3411538" y="2093913"/>
            <a:ext cx="10733087" cy="939800"/>
            <a:chOff x="5387" y="3323"/>
            <a:chExt cx="12897" cy="916"/>
          </a:xfrm>
        </p:grpSpPr>
        <p:sp>
          <p:nvSpPr>
            <p:cNvPr id="46097" name="文本框 3"/>
            <p:cNvSpPr txBox="1"/>
            <p:nvPr/>
          </p:nvSpPr>
          <p:spPr>
            <a:xfrm>
              <a:off x="5387" y="3557"/>
              <a:ext cx="815" cy="44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>
                <a:buNone/>
              </a:pPr>
              <a:r>
                <a:rPr lang="zh-CN" altLang="en-US" sz="240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解：</a:t>
              </a:r>
            </a:p>
          </p:txBody>
        </p:sp>
        <p:pic>
          <p:nvPicPr>
            <p:cNvPr id="46098" name="图片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202" y="3323"/>
              <a:ext cx="12082" cy="916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375" y="3033713"/>
            <a:ext cx="16617950" cy="63023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5" name="组合 12"/>
          <p:cNvGrpSpPr/>
          <p:nvPr/>
        </p:nvGrpSpPr>
        <p:grpSpPr>
          <a:xfrm>
            <a:off x="3159125" y="4502150"/>
            <a:ext cx="10382250" cy="990600"/>
            <a:chOff x="5161" y="6288"/>
            <a:chExt cx="13391" cy="958"/>
          </a:xfrm>
        </p:grpSpPr>
        <p:sp>
          <p:nvSpPr>
            <p:cNvPr id="46095" name="文本框 8"/>
            <p:cNvSpPr txBox="1"/>
            <p:nvPr/>
          </p:nvSpPr>
          <p:spPr>
            <a:xfrm>
              <a:off x="5161" y="6544"/>
              <a:ext cx="755" cy="44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>
                <a:buNone/>
              </a:pPr>
              <a:r>
                <a:rPr lang="zh-CN" altLang="en-US" sz="240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解：</a:t>
              </a:r>
            </a:p>
          </p:txBody>
        </p:sp>
        <p:pic>
          <p:nvPicPr>
            <p:cNvPr id="46096" name="图片 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916" y="6288"/>
              <a:ext cx="12636" cy="958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94188" y="5492750"/>
            <a:ext cx="9766300" cy="73977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0"/>
    </p:custData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1115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7107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419100" y="48260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9" name="组合 243"/>
          <p:cNvGrpSpPr/>
          <p:nvPr/>
        </p:nvGrpSpPr>
        <p:grpSpPr>
          <a:xfrm>
            <a:off x="1510030" y="4304665"/>
            <a:ext cx="310515" cy="323215"/>
            <a:chOff x="12008" y="5535"/>
            <a:chExt cx="489" cy="509"/>
          </a:xfrm>
          <a:solidFill>
            <a:schemeClr val="bg1"/>
          </a:solidFill>
        </p:grpSpPr>
        <p:sp>
          <p:nvSpPr>
            <p:cNvPr id="245" name="Freeform 125"/>
            <p:cNvSpPr/>
            <p:nvPr/>
          </p:nvSpPr>
          <p:spPr bwMode="auto">
            <a:xfrm>
              <a:off x="12060" y="5535"/>
              <a:ext cx="231" cy="231"/>
            </a:xfrm>
            <a:custGeom>
              <a:gdLst>
                <a:gd name="T0" fmla="*/ 18 w 92"/>
                <a:gd name="T1" fmla="*/ 20 h 92"/>
                <a:gd name="T2" fmla="*/ 0 w 92"/>
                <a:gd name="T3" fmla="*/ 87 h 92"/>
                <a:gd name="T4" fmla="*/ 73 w 92"/>
                <a:gd name="T5" fmla="*/ 92 h 92"/>
                <a:gd name="T6" fmla="*/ 92 w 92"/>
                <a:gd name="T7" fmla="*/ 25 h 92"/>
                <a:gd name="T8" fmla="*/ 18 w 92"/>
                <a:gd name="T9" fmla="*/ 20 h 9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92">
                  <a:moveTo>
                    <a:pt x="18" y="2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43" y="71"/>
                    <a:pt x="73" y="92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2" y="25"/>
                    <a:pt x="63" y="0"/>
                    <a:pt x="18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6" name="Freeform 126"/>
            <p:cNvSpPr/>
            <p:nvPr/>
          </p:nvSpPr>
          <p:spPr bwMode="auto">
            <a:xfrm>
              <a:off x="12008" y="5728"/>
              <a:ext cx="231" cy="233"/>
            </a:xfrm>
            <a:custGeom>
              <a:gdLst>
                <a:gd name="T0" fmla="*/ 18 w 91"/>
                <a:gd name="T1" fmla="*/ 20 h 92"/>
                <a:gd name="T2" fmla="*/ 0 w 91"/>
                <a:gd name="T3" fmla="*/ 87 h 92"/>
                <a:gd name="T4" fmla="*/ 72 w 91"/>
                <a:gd name="T5" fmla="*/ 92 h 92"/>
                <a:gd name="T6" fmla="*/ 91 w 91"/>
                <a:gd name="T7" fmla="*/ 24 h 92"/>
                <a:gd name="T8" fmla="*/ 18 w 91"/>
                <a:gd name="T9" fmla="*/ 20 h 9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2">
                  <a:moveTo>
                    <a:pt x="18" y="2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42" y="71"/>
                    <a:pt x="72" y="92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91" y="24"/>
                    <a:pt x="62" y="0"/>
                    <a:pt x="18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7" name="Freeform 127"/>
            <p:cNvSpPr/>
            <p:nvPr/>
          </p:nvSpPr>
          <p:spPr bwMode="auto">
            <a:xfrm>
              <a:off x="12269" y="5614"/>
              <a:ext cx="229" cy="231"/>
            </a:xfrm>
            <a:custGeom>
              <a:gdLst>
                <a:gd name="T0" fmla="*/ 73 w 91"/>
                <a:gd name="T1" fmla="*/ 71 h 91"/>
                <a:gd name="T2" fmla="*/ 91 w 91"/>
                <a:gd name="T3" fmla="*/ 4 h 91"/>
                <a:gd name="T4" fmla="*/ 19 w 91"/>
                <a:gd name="T5" fmla="*/ 0 h 91"/>
                <a:gd name="T6" fmla="*/ 0 w 91"/>
                <a:gd name="T7" fmla="*/ 67 h 91"/>
                <a:gd name="T8" fmla="*/ 73 w 91"/>
                <a:gd name="T9" fmla="*/ 71 h 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1">
                  <a:moveTo>
                    <a:pt x="73" y="71"/>
                  </a:moveTo>
                  <a:cubicBezTo>
                    <a:pt x="91" y="4"/>
                    <a:pt x="91" y="4"/>
                    <a:pt x="91" y="4"/>
                  </a:cubicBezTo>
                  <a:cubicBezTo>
                    <a:pt x="91" y="4"/>
                    <a:pt x="49" y="21"/>
                    <a:pt x="19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29" y="91"/>
                    <a:pt x="73" y="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8" name="Freeform 128"/>
            <p:cNvSpPr/>
            <p:nvPr/>
          </p:nvSpPr>
          <p:spPr bwMode="auto">
            <a:xfrm>
              <a:off x="12213" y="5814"/>
              <a:ext cx="229" cy="231"/>
            </a:xfrm>
            <a:custGeom>
              <a:gdLst>
                <a:gd name="T0" fmla="*/ 73 w 91"/>
                <a:gd name="T1" fmla="*/ 71 h 91"/>
                <a:gd name="T2" fmla="*/ 91 w 91"/>
                <a:gd name="T3" fmla="*/ 4 h 91"/>
                <a:gd name="T4" fmla="*/ 19 w 91"/>
                <a:gd name="T5" fmla="*/ 0 h 91"/>
                <a:gd name="T6" fmla="*/ 0 w 91"/>
                <a:gd name="T7" fmla="*/ 67 h 91"/>
                <a:gd name="T8" fmla="*/ 73 w 91"/>
                <a:gd name="T9" fmla="*/ 71 h 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1">
                  <a:moveTo>
                    <a:pt x="73" y="71"/>
                  </a:moveTo>
                  <a:cubicBezTo>
                    <a:pt x="91" y="4"/>
                    <a:pt x="91" y="4"/>
                    <a:pt x="91" y="4"/>
                  </a:cubicBezTo>
                  <a:cubicBezTo>
                    <a:pt x="91" y="4"/>
                    <a:pt x="48" y="21"/>
                    <a:pt x="19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28" y="91"/>
                    <a:pt x="73" y="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0" name="组合 248"/>
          <p:cNvGrpSpPr/>
          <p:nvPr/>
        </p:nvGrpSpPr>
        <p:grpSpPr>
          <a:xfrm>
            <a:off x="1532255" y="5381624"/>
            <a:ext cx="250825" cy="354331"/>
            <a:chOff x="9926104" y="1241273"/>
            <a:chExt cx="250605" cy="354390"/>
          </a:xfrm>
          <a:solidFill>
            <a:srgbClr val="FFFFFF"/>
          </a:solidFill>
        </p:grpSpPr>
        <p:sp>
          <p:nvSpPr>
            <p:cNvPr id="250" name="Freeform 412"/>
            <p:cNvSpPr/>
            <p:nvPr/>
          </p:nvSpPr>
          <p:spPr bwMode="auto">
            <a:xfrm>
              <a:off x="9938761" y="1446313"/>
              <a:ext cx="94926" cy="102520"/>
            </a:xfrm>
            <a:custGeom>
              <a:gdLst>
                <a:gd name="T0" fmla="*/ 10 w 59"/>
                <a:gd name="T1" fmla="*/ 31 h 64"/>
                <a:gd name="T2" fmla="*/ 53 w 59"/>
                <a:gd name="T3" fmla="*/ 9 h 64"/>
                <a:gd name="T4" fmla="*/ 50 w 59"/>
                <a:gd name="T5" fmla="*/ 0 h 64"/>
                <a:gd name="T6" fmla="*/ 0 w 59"/>
                <a:gd name="T7" fmla="*/ 0 h 64"/>
                <a:gd name="T8" fmla="*/ 10 w 59"/>
                <a:gd name="T9" fmla="*/ 31 h 6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64">
                  <a:moveTo>
                    <a:pt x="10" y="31"/>
                  </a:moveTo>
                  <a:cubicBezTo>
                    <a:pt x="31" y="64"/>
                    <a:pt x="59" y="31"/>
                    <a:pt x="53" y="9"/>
                  </a:cubicBezTo>
                  <a:cubicBezTo>
                    <a:pt x="52" y="6"/>
                    <a:pt x="51" y="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2"/>
                    <a:pt x="5" y="24"/>
                    <a:pt x="10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1" name="Freeform 413"/>
            <p:cNvSpPr/>
            <p:nvPr/>
          </p:nvSpPr>
          <p:spPr bwMode="auto">
            <a:xfrm>
              <a:off x="9926104" y="1241273"/>
              <a:ext cx="120240" cy="191117"/>
            </a:xfrm>
            <a:custGeom>
              <a:gdLst>
                <a:gd name="T0" fmla="*/ 57 w 75"/>
                <a:gd name="T1" fmla="*/ 119 h 119"/>
                <a:gd name="T2" fmla="*/ 67 w 75"/>
                <a:gd name="T3" fmla="*/ 46 h 119"/>
                <a:gd name="T4" fmla="*/ 20 w 75"/>
                <a:gd name="T5" fmla="*/ 20 h 119"/>
                <a:gd name="T6" fmla="*/ 7 w 75"/>
                <a:gd name="T7" fmla="*/ 119 h 119"/>
                <a:gd name="T8" fmla="*/ 57 w 75"/>
                <a:gd name="T9" fmla="*/ 119 h 11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19">
                  <a:moveTo>
                    <a:pt x="57" y="119"/>
                  </a:moveTo>
                  <a:cubicBezTo>
                    <a:pt x="53" y="94"/>
                    <a:pt x="63" y="64"/>
                    <a:pt x="67" y="46"/>
                  </a:cubicBezTo>
                  <a:cubicBezTo>
                    <a:pt x="75" y="0"/>
                    <a:pt x="31" y="4"/>
                    <a:pt x="20" y="20"/>
                  </a:cubicBezTo>
                  <a:cubicBezTo>
                    <a:pt x="4" y="42"/>
                    <a:pt x="0" y="85"/>
                    <a:pt x="7" y="119"/>
                  </a:cubicBezTo>
                  <a:lnTo>
                    <a:pt x="57" y="1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2" name="Freeform 414"/>
            <p:cNvSpPr/>
            <p:nvPr/>
          </p:nvSpPr>
          <p:spPr bwMode="auto">
            <a:xfrm>
              <a:off x="10069126" y="1491877"/>
              <a:ext cx="94926" cy="103786"/>
            </a:xfrm>
            <a:custGeom>
              <a:gdLst>
                <a:gd name="T0" fmla="*/ 49 w 59"/>
                <a:gd name="T1" fmla="*/ 31 h 65"/>
                <a:gd name="T2" fmla="*/ 6 w 59"/>
                <a:gd name="T3" fmla="*/ 9 h 65"/>
                <a:gd name="T4" fmla="*/ 9 w 59"/>
                <a:gd name="T5" fmla="*/ 0 h 65"/>
                <a:gd name="T6" fmla="*/ 59 w 59"/>
                <a:gd name="T7" fmla="*/ 0 h 65"/>
                <a:gd name="T8" fmla="*/ 49 w 59"/>
                <a:gd name="T9" fmla="*/ 31 h 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65">
                  <a:moveTo>
                    <a:pt x="49" y="31"/>
                  </a:moveTo>
                  <a:cubicBezTo>
                    <a:pt x="27" y="65"/>
                    <a:pt x="0" y="31"/>
                    <a:pt x="6" y="9"/>
                  </a:cubicBezTo>
                  <a:cubicBezTo>
                    <a:pt x="7" y="6"/>
                    <a:pt x="8" y="4"/>
                    <a:pt x="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6" y="13"/>
                    <a:pt x="54" y="24"/>
                    <a:pt x="49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3" name="Freeform 415"/>
            <p:cNvSpPr/>
            <p:nvPr/>
          </p:nvSpPr>
          <p:spPr bwMode="auto">
            <a:xfrm>
              <a:off x="10056469" y="1285572"/>
              <a:ext cx="120240" cy="193649"/>
            </a:xfrm>
            <a:custGeom>
              <a:gdLst>
                <a:gd name="T0" fmla="*/ 18 w 75"/>
                <a:gd name="T1" fmla="*/ 120 h 120"/>
                <a:gd name="T2" fmla="*/ 8 w 75"/>
                <a:gd name="T3" fmla="*/ 46 h 120"/>
                <a:gd name="T4" fmla="*/ 55 w 75"/>
                <a:gd name="T5" fmla="*/ 21 h 120"/>
                <a:gd name="T6" fmla="*/ 68 w 75"/>
                <a:gd name="T7" fmla="*/ 120 h 120"/>
                <a:gd name="T8" fmla="*/ 18 w 75"/>
                <a:gd name="T9" fmla="*/ 120 h 1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20">
                  <a:moveTo>
                    <a:pt x="18" y="120"/>
                  </a:moveTo>
                  <a:cubicBezTo>
                    <a:pt x="22" y="94"/>
                    <a:pt x="12" y="64"/>
                    <a:pt x="8" y="46"/>
                  </a:cubicBezTo>
                  <a:cubicBezTo>
                    <a:pt x="0" y="0"/>
                    <a:pt x="44" y="4"/>
                    <a:pt x="55" y="21"/>
                  </a:cubicBezTo>
                  <a:cubicBezTo>
                    <a:pt x="71" y="43"/>
                    <a:pt x="75" y="86"/>
                    <a:pt x="68" y="120"/>
                  </a:cubicBezTo>
                  <a:lnTo>
                    <a:pt x="18" y="1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47110" name="图片 22" descr="5b62cf574196c"/>
          <p:cNvPicPr>
            <a:picLocks noChangeAspect="1"/>
          </p:cNvPicPr>
          <p:nvPr/>
        </p:nvPicPr>
        <p:blipFill>
          <a:blip r:embed="rId4"/>
          <a:srcRect b="14761"/>
          <a:stretch>
            <a:fillRect/>
          </a:stretch>
        </p:blipFill>
        <p:spPr>
          <a:xfrm>
            <a:off x="10587038" y="5534025"/>
            <a:ext cx="1085850" cy="9255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流程图: 可选过程 6"/>
          <p:cNvSpPr/>
          <p:nvPr/>
        </p:nvSpPr>
        <p:spPr>
          <a:xfrm>
            <a:off x="1431925" y="1079500"/>
            <a:ext cx="1392238" cy="39528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000" b="0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拓展提升</a:t>
            </a:r>
            <a:endParaRPr kumimoji="0" lang="zh-CN" altLang="zh-CN" sz="20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626" name="文本框 1"/>
          <p:cNvSpPr txBox="1">
            <a:spLocks noChangeArrowheads="1"/>
          </p:cNvSpPr>
          <p:nvPr/>
        </p:nvSpPr>
        <p:spPr bwMode="auto">
          <a:xfrm>
            <a:off x="5084763" y="387350"/>
            <a:ext cx="1816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实战提分</a:t>
            </a:r>
            <a:endParaRPr kumimoji="0" lang="zh-CN" altLang="en-US" sz="3200" b="1" i="0" u="none" strike="noStrike" kern="1200" cap="none" spc="0" normalizeH="0" baseline="0" noProof="0" smtClean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7113" name="文本框 1"/>
          <p:cNvSpPr txBox="1"/>
          <p:nvPr/>
        </p:nvSpPr>
        <p:spPr>
          <a:xfrm>
            <a:off x="6900863" y="1273175"/>
            <a:ext cx="517525" cy="368300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47114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750" y="1273175"/>
            <a:ext cx="12226925" cy="139065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1" name="组合 8"/>
          <p:cNvGrpSpPr/>
          <p:nvPr/>
        </p:nvGrpSpPr>
        <p:grpSpPr>
          <a:xfrm>
            <a:off x="4332288" y="2603500"/>
            <a:ext cx="12863512" cy="1193800"/>
            <a:chOff x="5327" y="3863"/>
            <a:chExt cx="15493" cy="1112"/>
          </a:xfrm>
        </p:grpSpPr>
        <p:sp>
          <p:nvSpPr>
            <p:cNvPr id="47117" name="文本框 3"/>
            <p:cNvSpPr txBox="1"/>
            <p:nvPr/>
          </p:nvSpPr>
          <p:spPr>
            <a:xfrm>
              <a:off x="5327" y="4176"/>
              <a:ext cx="1056" cy="48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>
                <a:buNone/>
              </a:pPr>
              <a:r>
                <a:rPr lang="zh-CN" altLang="en-US" sz="280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解：</a:t>
              </a:r>
            </a:p>
          </p:txBody>
        </p:sp>
        <p:pic>
          <p:nvPicPr>
            <p:cNvPr id="47118" name="图片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53" y="3863"/>
              <a:ext cx="14667" cy="1112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0225" y="3459163"/>
            <a:ext cx="17579975" cy="1331912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8"/>
    </p:custData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07975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8131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419100" y="48260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2" name="组合 243"/>
          <p:cNvGrpSpPr/>
          <p:nvPr/>
        </p:nvGrpSpPr>
        <p:grpSpPr>
          <a:xfrm>
            <a:off x="1510030" y="4304665"/>
            <a:ext cx="310515" cy="323215"/>
            <a:chOff x="12008" y="5535"/>
            <a:chExt cx="489" cy="509"/>
          </a:xfrm>
          <a:solidFill>
            <a:schemeClr val="bg1"/>
          </a:solidFill>
        </p:grpSpPr>
        <p:sp>
          <p:nvSpPr>
            <p:cNvPr id="245" name="Freeform 125"/>
            <p:cNvSpPr/>
            <p:nvPr/>
          </p:nvSpPr>
          <p:spPr bwMode="auto">
            <a:xfrm>
              <a:off x="12060" y="5535"/>
              <a:ext cx="231" cy="231"/>
            </a:xfrm>
            <a:custGeom>
              <a:gdLst>
                <a:gd name="T0" fmla="*/ 18 w 92"/>
                <a:gd name="T1" fmla="*/ 20 h 92"/>
                <a:gd name="T2" fmla="*/ 0 w 92"/>
                <a:gd name="T3" fmla="*/ 87 h 92"/>
                <a:gd name="T4" fmla="*/ 73 w 92"/>
                <a:gd name="T5" fmla="*/ 92 h 92"/>
                <a:gd name="T6" fmla="*/ 92 w 92"/>
                <a:gd name="T7" fmla="*/ 25 h 92"/>
                <a:gd name="T8" fmla="*/ 18 w 92"/>
                <a:gd name="T9" fmla="*/ 20 h 9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92">
                  <a:moveTo>
                    <a:pt x="18" y="2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43" y="71"/>
                    <a:pt x="73" y="92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2" y="25"/>
                    <a:pt x="63" y="0"/>
                    <a:pt x="18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6" name="Freeform 126"/>
            <p:cNvSpPr/>
            <p:nvPr/>
          </p:nvSpPr>
          <p:spPr bwMode="auto">
            <a:xfrm>
              <a:off x="12008" y="5728"/>
              <a:ext cx="231" cy="233"/>
            </a:xfrm>
            <a:custGeom>
              <a:gdLst>
                <a:gd name="T0" fmla="*/ 18 w 91"/>
                <a:gd name="T1" fmla="*/ 20 h 92"/>
                <a:gd name="T2" fmla="*/ 0 w 91"/>
                <a:gd name="T3" fmla="*/ 87 h 92"/>
                <a:gd name="T4" fmla="*/ 72 w 91"/>
                <a:gd name="T5" fmla="*/ 92 h 92"/>
                <a:gd name="T6" fmla="*/ 91 w 91"/>
                <a:gd name="T7" fmla="*/ 24 h 92"/>
                <a:gd name="T8" fmla="*/ 18 w 91"/>
                <a:gd name="T9" fmla="*/ 20 h 9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2">
                  <a:moveTo>
                    <a:pt x="18" y="2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42" y="71"/>
                    <a:pt x="72" y="92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91" y="24"/>
                    <a:pt x="62" y="0"/>
                    <a:pt x="18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7" name="Freeform 127"/>
            <p:cNvSpPr/>
            <p:nvPr/>
          </p:nvSpPr>
          <p:spPr bwMode="auto">
            <a:xfrm>
              <a:off x="12269" y="5614"/>
              <a:ext cx="229" cy="231"/>
            </a:xfrm>
            <a:custGeom>
              <a:gdLst>
                <a:gd name="T0" fmla="*/ 73 w 91"/>
                <a:gd name="T1" fmla="*/ 71 h 91"/>
                <a:gd name="T2" fmla="*/ 91 w 91"/>
                <a:gd name="T3" fmla="*/ 4 h 91"/>
                <a:gd name="T4" fmla="*/ 19 w 91"/>
                <a:gd name="T5" fmla="*/ 0 h 91"/>
                <a:gd name="T6" fmla="*/ 0 w 91"/>
                <a:gd name="T7" fmla="*/ 67 h 91"/>
                <a:gd name="T8" fmla="*/ 73 w 91"/>
                <a:gd name="T9" fmla="*/ 71 h 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1">
                  <a:moveTo>
                    <a:pt x="73" y="71"/>
                  </a:moveTo>
                  <a:cubicBezTo>
                    <a:pt x="91" y="4"/>
                    <a:pt x="91" y="4"/>
                    <a:pt x="91" y="4"/>
                  </a:cubicBezTo>
                  <a:cubicBezTo>
                    <a:pt x="91" y="4"/>
                    <a:pt x="49" y="21"/>
                    <a:pt x="19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29" y="91"/>
                    <a:pt x="73" y="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8" name="Freeform 128"/>
            <p:cNvSpPr/>
            <p:nvPr/>
          </p:nvSpPr>
          <p:spPr bwMode="auto">
            <a:xfrm>
              <a:off x="12213" y="5814"/>
              <a:ext cx="229" cy="231"/>
            </a:xfrm>
            <a:custGeom>
              <a:gdLst>
                <a:gd name="T0" fmla="*/ 73 w 91"/>
                <a:gd name="T1" fmla="*/ 71 h 91"/>
                <a:gd name="T2" fmla="*/ 91 w 91"/>
                <a:gd name="T3" fmla="*/ 4 h 91"/>
                <a:gd name="T4" fmla="*/ 19 w 91"/>
                <a:gd name="T5" fmla="*/ 0 h 91"/>
                <a:gd name="T6" fmla="*/ 0 w 91"/>
                <a:gd name="T7" fmla="*/ 67 h 91"/>
                <a:gd name="T8" fmla="*/ 73 w 91"/>
                <a:gd name="T9" fmla="*/ 71 h 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1">
                  <a:moveTo>
                    <a:pt x="73" y="71"/>
                  </a:moveTo>
                  <a:cubicBezTo>
                    <a:pt x="91" y="4"/>
                    <a:pt x="91" y="4"/>
                    <a:pt x="91" y="4"/>
                  </a:cubicBezTo>
                  <a:cubicBezTo>
                    <a:pt x="91" y="4"/>
                    <a:pt x="48" y="21"/>
                    <a:pt x="19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28" y="91"/>
                    <a:pt x="73" y="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3" name="组合 248"/>
          <p:cNvGrpSpPr/>
          <p:nvPr/>
        </p:nvGrpSpPr>
        <p:grpSpPr>
          <a:xfrm>
            <a:off x="1532255" y="5381624"/>
            <a:ext cx="250825" cy="354331"/>
            <a:chOff x="9926104" y="1241273"/>
            <a:chExt cx="250605" cy="354390"/>
          </a:xfrm>
          <a:solidFill>
            <a:srgbClr val="FFFFFF"/>
          </a:solidFill>
        </p:grpSpPr>
        <p:sp>
          <p:nvSpPr>
            <p:cNvPr id="250" name="Freeform 412"/>
            <p:cNvSpPr/>
            <p:nvPr/>
          </p:nvSpPr>
          <p:spPr bwMode="auto">
            <a:xfrm>
              <a:off x="9938761" y="1446313"/>
              <a:ext cx="94926" cy="102520"/>
            </a:xfrm>
            <a:custGeom>
              <a:gdLst>
                <a:gd name="T0" fmla="*/ 10 w 59"/>
                <a:gd name="T1" fmla="*/ 31 h 64"/>
                <a:gd name="T2" fmla="*/ 53 w 59"/>
                <a:gd name="T3" fmla="*/ 9 h 64"/>
                <a:gd name="T4" fmla="*/ 50 w 59"/>
                <a:gd name="T5" fmla="*/ 0 h 64"/>
                <a:gd name="T6" fmla="*/ 0 w 59"/>
                <a:gd name="T7" fmla="*/ 0 h 64"/>
                <a:gd name="T8" fmla="*/ 10 w 59"/>
                <a:gd name="T9" fmla="*/ 31 h 6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64">
                  <a:moveTo>
                    <a:pt x="10" y="31"/>
                  </a:moveTo>
                  <a:cubicBezTo>
                    <a:pt x="31" y="64"/>
                    <a:pt x="59" y="31"/>
                    <a:pt x="53" y="9"/>
                  </a:cubicBezTo>
                  <a:cubicBezTo>
                    <a:pt x="52" y="6"/>
                    <a:pt x="51" y="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2"/>
                    <a:pt x="5" y="24"/>
                    <a:pt x="10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1" name="Freeform 413"/>
            <p:cNvSpPr/>
            <p:nvPr/>
          </p:nvSpPr>
          <p:spPr bwMode="auto">
            <a:xfrm>
              <a:off x="9926104" y="1241273"/>
              <a:ext cx="120240" cy="191117"/>
            </a:xfrm>
            <a:custGeom>
              <a:gdLst>
                <a:gd name="T0" fmla="*/ 57 w 75"/>
                <a:gd name="T1" fmla="*/ 119 h 119"/>
                <a:gd name="T2" fmla="*/ 67 w 75"/>
                <a:gd name="T3" fmla="*/ 46 h 119"/>
                <a:gd name="T4" fmla="*/ 20 w 75"/>
                <a:gd name="T5" fmla="*/ 20 h 119"/>
                <a:gd name="T6" fmla="*/ 7 w 75"/>
                <a:gd name="T7" fmla="*/ 119 h 119"/>
                <a:gd name="T8" fmla="*/ 57 w 75"/>
                <a:gd name="T9" fmla="*/ 119 h 11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19">
                  <a:moveTo>
                    <a:pt x="57" y="119"/>
                  </a:moveTo>
                  <a:cubicBezTo>
                    <a:pt x="53" y="94"/>
                    <a:pt x="63" y="64"/>
                    <a:pt x="67" y="46"/>
                  </a:cubicBezTo>
                  <a:cubicBezTo>
                    <a:pt x="75" y="0"/>
                    <a:pt x="31" y="4"/>
                    <a:pt x="20" y="20"/>
                  </a:cubicBezTo>
                  <a:cubicBezTo>
                    <a:pt x="4" y="42"/>
                    <a:pt x="0" y="85"/>
                    <a:pt x="7" y="119"/>
                  </a:cubicBezTo>
                  <a:lnTo>
                    <a:pt x="57" y="1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2" name="Freeform 414"/>
            <p:cNvSpPr/>
            <p:nvPr/>
          </p:nvSpPr>
          <p:spPr bwMode="auto">
            <a:xfrm>
              <a:off x="10069126" y="1491877"/>
              <a:ext cx="94926" cy="103786"/>
            </a:xfrm>
            <a:custGeom>
              <a:gdLst>
                <a:gd name="T0" fmla="*/ 49 w 59"/>
                <a:gd name="T1" fmla="*/ 31 h 65"/>
                <a:gd name="T2" fmla="*/ 6 w 59"/>
                <a:gd name="T3" fmla="*/ 9 h 65"/>
                <a:gd name="T4" fmla="*/ 9 w 59"/>
                <a:gd name="T5" fmla="*/ 0 h 65"/>
                <a:gd name="T6" fmla="*/ 59 w 59"/>
                <a:gd name="T7" fmla="*/ 0 h 65"/>
                <a:gd name="T8" fmla="*/ 49 w 59"/>
                <a:gd name="T9" fmla="*/ 31 h 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65">
                  <a:moveTo>
                    <a:pt x="49" y="31"/>
                  </a:moveTo>
                  <a:cubicBezTo>
                    <a:pt x="27" y="65"/>
                    <a:pt x="0" y="31"/>
                    <a:pt x="6" y="9"/>
                  </a:cubicBezTo>
                  <a:cubicBezTo>
                    <a:pt x="7" y="6"/>
                    <a:pt x="8" y="4"/>
                    <a:pt x="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6" y="13"/>
                    <a:pt x="54" y="24"/>
                    <a:pt x="49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3" name="Freeform 415"/>
            <p:cNvSpPr/>
            <p:nvPr/>
          </p:nvSpPr>
          <p:spPr bwMode="auto">
            <a:xfrm>
              <a:off x="10056469" y="1285572"/>
              <a:ext cx="120240" cy="193649"/>
            </a:xfrm>
            <a:custGeom>
              <a:gdLst>
                <a:gd name="T0" fmla="*/ 18 w 75"/>
                <a:gd name="T1" fmla="*/ 120 h 120"/>
                <a:gd name="T2" fmla="*/ 8 w 75"/>
                <a:gd name="T3" fmla="*/ 46 h 120"/>
                <a:gd name="T4" fmla="*/ 55 w 75"/>
                <a:gd name="T5" fmla="*/ 21 h 120"/>
                <a:gd name="T6" fmla="*/ 68 w 75"/>
                <a:gd name="T7" fmla="*/ 120 h 120"/>
                <a:gd name="T8" fmla="*/ 18 w 75"/>
                <a:gd name="T9" fmla="*/ 120 h 1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20">
                  <a:moveTo>
                    <a:pt x="18" y="120"/>
                  </a:moveTo>
                  <a:cubicBezTo>
                    <a:pt x="22" y="94"/>
                    <a:pt x="12" y="64"/>
                    <a:pt x="8" y="46"/>
                  </a:cubicBezTo>
                  <a:cubicBezTo>
                    <a:pt x="0" y="0"/>
                    <a:pt x="44" y="4"/>
                    <a:pt x="55" y="21"/>
                  </a:cubicBezTo>
                  <a:cubicBezTo>
                    <a:pt x="71" y="43"/>
                    <a:pt x="75" y="86"/>
                    <a:pt x="68" y="120"/>
                  </a:cubicBezTo>
                  <a:lnTo>
                    <a:pt x="18" y="1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7" name="流程图: 可选过程 6"/>
          <p:cNvSpPr/>
          <p:nvPr/>
        </p:nvSpPr>
        <p:spPr>
          <a:xfrm>
            <a:off x="1431925" y="1079500"/>
            <a:ext cx="1392238" cy="39528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000" b="0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拓展提升</a:t>
            </a:r>
            <a:endParaRPr kumimoji="0" lang="zh-CN" altLang="zh-CN" sz="20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626" name="文本框 1"/>
          <p:cNvSpPr txBox="1">
            <a:spLocks noChangeArrowheads="1"/>
          </p:cNvSpPr>
          <p:nvPr/>
        </p:nvSpPr>
        <p:spPr bwMode="auto">
          <a:xfrm>
            <a:off x="5084763" y="387350"/>
            <a:ext cx="1816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实战提分</a:t>
            </a:r>
            <a:endParaRPr kumimoji="0" lang="zh-CN" altLang="en-US" sz="3200" b="1" i="0" u="none" strike="noStrike" kern="1200" cap="none" spc="0" normalizeH="0" baseline="0" noProof="0" smtClean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8136" name="文本框 1"/>
          <p:cNvSpPr txBox="1"/>
          <p:nvPr/>
        </p:nvSpPr>
        <p:spPr>
          <a:xfrm>
            <a:off x="6900863" y="1273175"/>
            <a:ext cx="517525" cy="368300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48137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113" y="1365250"/>
            <a:ext cx="11153775" cy="196056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4" name="组合 11"/>
          <p:cNvGrpSpPr/>
          <p:nvPr/>
        </p:nvGrpSpPr>
        <p:grpSpPr>
          <a:xfrm>
            <a:off x="2880995" y="2894965"/>
            <a:ext cx="9311005" cy="822960"/>
            <a:chOff x="6248" y="3828"/>
            <a:chExt cx="13595" cy="976"/>
          </a:xfrm>
        </p:grpSpPr>
        <p:sp>
          <p:nvSpPr>
            <p:cNvPr id="48144" name="文本框 3"/>
            <p:cNvSpPr txBox="1"/>
            <p:nvPr/>
          </p:nvSpPr>
          <p:spPr>
            <a:xfrm>
              <a:off x="6248" y="4016"/>
              <a:ext cx="875" cy="54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>
                <a:buNone/>
              </a:pPr>
              <a:r>
                <a:rPr lang="zh-CN" altLang="en-US" sz="240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解：</a:t>
              </a:r>
            </a:p>
          </p:txBody>
        </p:sp>
        <p:pic>
          <p:nvPicPr>
            <p:cNvPr id="48145" name="图片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70" y="3828"/>
              <a:ext cx="12873" cy="976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7788" y="3717925"/>
            <a:ext cx="11298237" cy="857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7788" y="4481513"/>
            <a:ext cx="15779750" cy="5984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1400" y="4805363"/>
            <a:ext cx="12277725" cy="9302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43300" y="5426075"/>
            <a:ext cx="11760200" cy="8921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8143" name="图片 22" descr="5b62cf574196c"/>
          <p:cNvPicPr>
            <a:picLocks noChangeAspect="1"/>
          </p:cNvPicPr>
          <p:nvPr/>
        </p:nvPicPr>
        <p:blipFill>
          <a:blip r:embed="rId10"/>
          <a:srcRect b="14761"/>
          <a:stretch>
            <a:fillRect/>
          </a:stretch>
        </p:blipFill>
        <p:spPr>
          <a:xfrm>
            <a:off x="10512425" y="5470525"/>
            <a:ext cx="1160463" cy="989013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1"/>
    </p:custData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1115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9155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419100" y="48260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9" name="组合 243"/>
          <p:cNvGrpSpPr/>
          <p:nvPr/>
        </p:nvGrpSpPr>
        <p:grpSpPr>
          <a:xfrm>
            <a:off x="1510030" y="4304665"/>
            <a:ext cx="310515" cy="323215"/>
            <a:chOff x="12008" y="5535"/>
            <a:chExt cx="489" cy="509"/>
          </a:xfrm>
          <a:solidFill>
            <a:schemeClr val="bg1"/>
          </a:solidFill>
        </p:grpSpPr>
        <p:sp>
          <p:nvSpPr>
            <p:cNvPr id="245" name="Freeform 125"/>
            <p:cNvSpPr/>
            <p:nvPr/>
          </p:nvSpPr>
          <p:spPr bwMode="auto">
            <a:xfrm>
              <a:off x="12060" y="5535"/>
              <a:ext cx="231" cy="231"/>
            </a:xfrm>
            <a:custGeom>
              <a:gdLst>
                <a:gd name="T0" fmla="*/ 18 w 92"/>
                <a:gd name="T1" fmla="*/ 20 h 92"/>
                <a:gd name="T2" fmla="*/ 0 w 92"/>
                <a:gd name="T3" fmla="*/ 87 h 92"/>
                <a:gd name="T4" fmla="*/ 73 w 92"/>
                <a:gd name="T5" fmla="*/ 92 h 92"/>
                <a:gd name="T6" fmla="*/ 92 w 92"/>
                <a:gd name="T7" fmla="*/ 25 h 92"/>
                <a:gd name="T8" fmla="*/ 18 w 92"/>
                <a:gd name="T9" fmla="*/ 20 h 9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92">
                  <a:moveTo>
                    <a:pt x="18" y="2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43" y="71"/>
                    <a:pt x="73" y="92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2" y="25"/>
                    <a:pt x="63" y="0"/>
                    <a:pt x="18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6" name="Freeform 126"/>
            <p:cNvSpPr/>
            <p:nvPr/>
          </p:nvSpPr>
          <p:spPr bwMode="auto">
            <a:xfrm>
              <a:off x="12008" y="5728"/>
              <a:ext cx="231" cy="233"/>
            </a:xfrm>
            <a:custGeom>
              <a:gdLst>
                <a:gd name="T0" fmla="*/ 18 w 91"/>
                <a:gd name="T1" fmla="*/ 20 h 92"/>
                <a:gd name="T2" fmla="*/ 0 w 91"/>
                <a:gd name="T3" fmla="*/ 87 h 92"/>
                <a:gd name="T4" fmla="*/ 72 w 91"/>
                <a:gd name="T5" fmla="*/ 92 h 92"/>
                <a:gd name="T6" fmla="*/ 91 w 91"/>
                <a:gd name="T7" fmla="*/ 24 h 92"/>
                <a:gd name="T8" fmla="*/ 18 w 91"/>
                <a:gd name="T9" fmla="*/ 20 h 9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2">
                  <a:moveTo>
                    <a:pt x="18" y="2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42" y="71"/>
                    <a:pt x="72" y="92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91" y="24"/>
                    <a:pt x="62" y="0"/>
                    <a:pt x="18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7" name="Freeform 127"/>
            <p:cNvSpPr/>
            <p:nvPr/>
          </p:nvSpPr>
          <p:spPr bwMode="auto">
            <a:xfrm>
              <a:off x="12269" y="5614"/>
              <a:ext cx="229" cy="231"/>
            </a:xfrm>
            <a:custGeom>
              <a:gdLst>
                <a:gd name="T0" fmla="*/ 73 w 91"/>
                <a:gd name="T1" fmla="*/ 71 h 91"/>
                <a:gd name="T2" fmla="*/ 91 w 91"/>
                <a:gd name="T3" fmla="*/ 4 h 91"/>
                <a:gd name="T4" fmla="*/ 19 w 91"/>
                <a:gd name="T5" fmla="*/ 0 h 91"/>
                <a:gd name="T6" fmla="*/ 0 w 91"/>
                <a:gd name="T7" fmla="*/ 67 h 91"/>
                <a:gd name="T8" fmla="*/ 73 w 91"/>
                <a:gd name="T9" fmla="*/ 71 h 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1">
                  <a:moveTo>
                    <a:pt x="73" y="71"/>
                  </a:moveTo>
                  <a:cubicBezTo>
                    <a:pt x="91" y="4"/>
                    <a:pt x="91" y="4"/>
                    <a:pt x="91" y="4"/>
                  </a:cubicBezTo>
                  <a:cubicBezTo>
                    <a:pt x="91" y="4"/>
                    <a:pt x="49" y="21"/>
                    <a:pt x="19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29" y="91"/>
                    <a:pt x="73" y="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8" name="Freeform 128"/>
            <p:cNvSpPr/>
            <p:nvPr/>
          </p:nvSpPr>
          <p:spPr bwMode="auto">
            <a:xfrm>
              <a:off x="12213" y="5814"/>
              <a:ext cx="229" cy="231"/>
            </a:xfrm>
            <a:custGeom>
              <a:gdLst>
                <a:gd name="T0" fmla="*/ 73 w 91"/>
                <a:gd name="T1" fmla="*/ 71 h 91"/>
                <a:gd name="T2" fmla="*/ 91 w 91"/>
                <a:gd name="T3" fmla="*/ 4 h 91"/>
                <a:gd name="T4" fmla="*/ 19 w 91"/>
                <a:gd name="T5" fmla="*/ 0 h 91"/>
                <a:gd name="T6" fmla="*/ 0 w 91"/>
                <a:gd name="T7" fmla="*/ 67 h 91"/>
                <a:gd name="T8" fmla="*/ 73 w 91"/>
                <a:gd name="T9" fmla="*/ 71 h 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1">
                  <a:moveTo>
                    <a:pt x="73" y="71"/>
                  </a:moveTo>
                  <a:cubicBezTo>
                    <a:pt x="91" y="4"/>
                    <a:pt x="91" y="4"/>
                    <a:pt x="91" y="4"/>
                  </a:cubicBezTo>
                  <a:cubicBezTo>
                    <a:pt x="91" y="4"/>
                    <a:pt x="48" y="21"/>
                    <a:pt x="19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28" y="91"/>
                    <a:pt x="73" y="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4" name="组合 248"/>
          <p:cNvGrpSpPr/>
          <p:nvPr/>
        </p:nvGrpSpPr>
        <p:grpSpPr>
          <a:xfrm>
            <a:off x="1532255" y="5381624"/>
            <a:ext cx="250825" cy="354331"/>
            <a:chOff x="9926104" y="1241273"/>
            <a:chExt cx="250605" cy="354390"/>
          </a:xfrm>
          <a:solidFill>
            <a:srgbClr val="FFFFFF"/>
          </a:solidFill>
        </p:grpSpPr>
        <p:sp>
          <p:nvSpPr>
            <p:cNvPr id="250" name="Freeform 412"/>
            <p:cNvSpPr/>
            <p:nvPr/>
          </p:nvSpPr>
          <p:spPr bwMode="auto">
            <a:xfrm>
              <a:off x="9938761" y="1446313"/>
              <a:ext cx="94926" cy="102520"/>
            </a:xfrm>
            <a:custGeom>
              <a:gdLst>
                <a:gd name="T0" fmla="*/ 10 w 59"/>
                <a:gd name="T1" fmla="*/ 31 h 64"/>
                <a:gd name="T2" fmla="*/ 53 w 59"/>
                <a:gd name="T3" fmla="*/ 9 h 64"/>
                <a:gd name="T4" fmla="*/ 50 w 59"/>
                <a:gd name="T5" fmla="*/ 0 h 64"/>
                <a:gd name="T6" fmla="*/ 0 w 59"/>
                <a:gd name="T7" fmla="*/ 0 h 64"/>
                <a:gd name="T8" fmla="*/ 10 w 59"/>
                <a:gd name="T9" fmla="*/ 31 h 6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64">
                  <a:moveTo>
                    <a:pt x="10" y="31"/>
                  </a:moveTo>
                  <a:cubicBezTo>
                    <a:pt x="31" y="64"/>
                    <a:pt x="59" y="31"/>
                    <a:pt x="53" y="9"/>
                  </a:cubicBezTo>
                  <a:cubicBezTo>
                    <a:pt x="52" y="6"/>
                    <a:pt x="51" y="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2"/>
                    <a:pt x="5" y="24"/>
                    <a:pt x="10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1" name="Freeform 413"/>
            <p:cNvSpPr/>
            <p:nvPr/>
          </p:nvSpPr>
          <p:spPr bwMode="auto">
            <a:xfrm>
              <a:off x="9926104" y="1241273"/>
              <a:ext cx="120240" cy="191117"/>
            </a:xfrm>
            <a:custGeom>
              <a:gdLst>
                <a:gd name="T0" fmla="*/ 57 w 75"/>
                <a:gd name="T1" fmla="*/ 119 h 119"/>
                <a:gd name="T2" fmla="*/ 67 w 75"/>
                <a:gd name="T3" fmla="*/ 46 h 119"/>
                <a:gd name="T4" fmla="*/ 20 w 75"/>
                <a:gd name="T5" fmla="*/ 20 h 119"/>
                <a:gd name="T6" fmla="*/ 7 w 75"/>
                <a:gd name="T7" fmla="*/ 119 h 119"/>
                <a:gd name="T8" fmla="*/ 57 w 75"/>
                <a:gd name="T9" fmla="*/ 119 h 11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19">
                  <a:moveTo>
                    <a:pt x="57" y="119"/>
                  </a:moveTo>
                  <a:cubicBezTo>
                    <a:pt x="53" y="94"/>
                    <a:pt x="63" y="64"/>
                    <a:pt x="67" y="46"/>
                  </a:cubicBezTo>
                  <a:cubicBezTo>
                    <a:pt x="75" y="0"/>
                    <a:pt x="31" y="4"/>
                    <a:pt x="20" y="20"/>
                  </a:cubicBezTo>
                  <a:cubicBezTo>
                    <a:pt x="4" y="42"/>
                    <a:pt x="0" y="85"/>
                    <a:pt x="7" y="119"/>
                  </a:cubicBezTo>
                  <a:lnTo>
                    <a:pt x="57" y="1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2" name="Freeform 414"/>
            <p:cNvSpPr/>
            <p:nvPr/>
          </p:nvSpPr>
          <p:spPr bwMode="auto">
            <a:xfrm>
              <a:off x="10069126" y="1491877"/>
              <a:ext cx="94926" cy="103786"/>
            </a:xfrm>
            <a:custGeom>
              <a:gdLst>
                <a:gd name="T0" fmla="*/ 49 w 59"/>
                <a:gd name="T1" fmla="*/ 31 h 65"/>
                <a:gd name="T2" fmla="*/ 6 w 59"/>
                <a:gd name="T3" fmla="*/ 9 h 65"/>
                <a:gd name="T4" fmla="*/ 9 w 59"/>
                <a:gd name="T5" fmla="*/ 0 h 65"/>
                <a:gd name="T6" fmla="*/ 59 w 59"/>
                <a:gd name="T7" fmla="*/ 0 h 65"/>
                <a:gd name="T8" fmla="*/ 49 w 59"/>
                <a:gd name="T9" fmla="*/ 31 h 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65">
                  <a:moveTo>
                    <a:pt x="49" y="31"/>
                  </a:moveTo>
                  <a:cubicBezTo>
                    <a:pt x="27" y="65"/>
                    <a:pt x="0" y="31"/>
                    <a:pt x="6" y="9"/>
                  </a:cubicBezTo>
                  <a:cubicBezTo>
                    <a:pt x="7" y="6"/>
                    <a:pt x="8" y="4"/>
                    <a:pt x="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6" y="13"/>
                    <a:pt x="54" y="24"/>
                    <a:pt x="49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3" name="Freeform 415"/>
            <p:cNvSpPr/>
            <p:nvPr/>
          </p:nvSpPr>
          <p:spPr bwMode="auto">
            <a:xfrm>
              <a:off x="10056469" y="1285572"/>
              <a:ext cx="120240" cy="193649"/>
            </a:xfrm>
            <a:custGeom>
              <a:gdLst>
                <a:gd name="T0" fmla="*/ 18 w 75"/>
                <a:gd name="T1" fmla="*/ 120 h 120"/>
                <a:gd name="T2" fmla="*/ 8 w 75"/>
                <a:gd name="T3" fmla="*/ 46 h 120"/>
                <a:gd name="T4" fmla="*/ 55 w 75"/>
                <a:gd name="T5" fmla="*/ 21 h 120"/>
                <a:gd name="T6" fmla="*/ 68 w 75"/>
                <a:gd name="T7" fmla="*/ 120 h 120"/>
                <a:gd name="T8" fmla="*/ 18 w 75"/>
                <a:gd name="T9" fmla="*/ 120 h 1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20">
                  <a:moveTo>
                    <a:pt x="18" y="120"/>
                  </a:moveTo>
                  <a:cubicBezTo>
                    <a:pt x="22" y="94"/>
                    <a:pt x="12" y="64"/>
                    <a:pt x="8" y="46"/>
                  </a:cubicBezTo>
                  <a:cubicBezTo>
                    <a:pt x="0" y="0"/>
                    <a:pt x="44" y="4"/>
                    <a:pt x="55" y="21"/>
                  </a:cubicBezTo>
                  <a:cubicBezTo>
                    <a:pt x="71" y="43"/>
                    <a:pt x="75" y="86"/>
                    <a:pt x="68" y="120"/>
                  </a:cubicBezTo>
                  <a:lnTo>
                    <a:pt x="18" y="1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7" name="流程图: 可选过程 6"/>
          <p:cNvSpPr/>
          <p:nvPr/>
        </p:nvSpPr>
        <p:spPr>
          <a:xfrm>
            <a:off x="1509713" y="773113"/>
            <a:ext cx="1392238" cy="39528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000" b="0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拓展提升</a:t>
            </a:r>
            <a:endParaRPr kumimoji="0" lang="zh-CN" altLang="zh-CN" sz="20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626" name="文本框 1"/>
          <p:cNvSpPr txBox="1">
            <a:spLocks noChangeArrowheads="1"/>
          </p:cNvSpPr>
          <p:nvPr/>
        </p:nvSpPr>
        <p:spPr bwMode="auto">
          <a:xfrm>
            <a:off x="5084763" y="387350"/>
            <a:ext cx="1816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实战提分</a:t>
            </a:r>
            <a:endParaRPr kumimoji="0" lang="zh-CN" altLang="en-US" sz="3200" b="1" i="0" u="none" strike="noStrike" kern="1200" cap="none" spc="0" normalizeH="0" baseline="0" noProof="0" smtClean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9160" name="文本框 1"/>
          <p:cNvSpPr txBox="1"/>
          <p:nvPr/>
        </p:nvSpPr>
        <p:spPr>
          <a:xfrm>
            <a:off x="6900863" y="1273175"/>
            <a:ext cx="517525" cy="368300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49161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9050" y="971550"/>
            <a:ext cx="9613900" cy="173355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5" name="组合 8"/>
          <p:cNvGrpSpPr/>
          <p:nvPr/>
        </p:nvGrpSpPr>
        <p:grpSpPr>
          <a:xfrm>
            <a:off x="4064000" y="2079625"/>
            <a:ext cx="9640888" cy="1230313"/>
            <a:chOff x="6971" y="3788"/>
            <a:chExt cx="13838" cy="1488"/>
          </a:xfrm>
        </p:grpSpPr>
        <p:sp>
          <p:nvSpPr>
            <p:cNvPr id="49169" name="文本框 3"/>
            <p:cNvSpPr txBox="1"/>
            <p:nvPr/>
          </p:nvSpPr>
          <p:spPr>
            <a:xfrm>
              <a:off x="6971" y="4242"/>
              <a:ext cx="1434" cy="44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>
                <a:buNone/>
              </a:pPr>
              <a:r>
                <a:rPr lang="zh-CN" altLang="en-US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解：</a:t>
              </a:r>
            </a:p>
          </p:txBody>
        </p:sp>
        <p:pic>
          <p:nvPicPr>
            <p:cNvPr id="49170" name="图片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25" y="3788"/>
              <a:ext cx="13084" cy="1488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5388" y="2978150"/>
            <a:ext cx="10729912" cy="812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5388" y="3749675"/>
            <a:ext cx="10896600" cy="825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05388" y="4451350"/>
            <a:ext cx="10637837" cy="806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9738" y="5251450"/>
            <a:ext cx="11553825" cy="438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49738" y="5611813"/>
            <a:ext cx="10291762" cy="781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9168" name="图片 22" descr="5b62cf574196c"/>
          <p:cNvPicPr>
            <a:picLocks noChangeAspect="1"/>
          </p:cNvPicPr>
          <p:nvPr/>
        </p:nvPicPr>
        <p:blipFill>
          <a:blip r:embed="rId11"/>
          <a:srcRect b="14761"/>
          <a:stretch>
            <a:fillRect/>
          </a:stretch>
        </p:blipFill>
        <p:spPr>
          <a:xfrm>
            <a:off x="10550525" y="5502275"/>
            <a:ext cx="1122363" cy="957263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2"/>
    </p:custData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11150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0179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419100" y="48260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组合 243"/>
          <p:cNvGrpSpPr/>
          <p:nvPr/>
        </p:nvGrpSpPr>
        <p:grpSpPr>
          <a:xfrm>
            <a:off x="1510030" y="4304665"/>
            <a:ext cx="310515" cy="323215"/>
            <a:chOff x="12008" y="5535"/>
            <a:chExt cx="489" cy="509"/>
          </a:xfrm>
          <a:solidFill>
            <a:schemeClr val="bg1"/>
          </a:solidFill>
        </p:grpSpPr>
        <p:sp>
          <p:nvSpPr>
            <p:cNvPr id="245" name="Freeform 125"/>
            <p:cNvSpPr/>
            <p:nvPr/>
          </p:nvSpPr>
          <p:spPr bwMode="auto">
            <a:xfrm>
              <a:off x="12060" y="5535"/>
              <a:ext cx="231" cy="231"/>
            </a:xfrm>
            <a:custGeom>
              <a:gdLst>
                <a:gd name="T0" fmla="*/ 18 w 92"/>
                <a:gd name="T1" fmla="*/ 20 h 92"/>
                <a:gd name="T2" fmla="*/ 0 w 92"/>
                <a:gd name="T3" fmla="*/ 87 h 92"/>
                <a:gd name="T4" fmla="*/ 73 w 92"/>
                <a:gd name="T5" fmla="*/ 92 h 92"/>
                <a:gd name="T6" fmla="*/ 92 w 92"/>
                <a:gd name="T7" fmla="*/ 25 h 92"/>
                <a:gd name="T8" fmla="*/ 18 w 92"/>
                <a:gd name="T9" fmla="*/ 20 h 9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92">
                  <a:moveTo>
                    <a:pt x="18" y="2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43" y="71"/>
                    <a:pt x="73" y="92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2" y="25"/>
                    <a:pt x="63" y="0"/>
                    <a:pt x="18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6" name="Freeform 126"/>
            <p:cNvSpPr/>
            <p:nvPr/>
          </p:nvSpPr>
          <p:spPr bwMode="auto">
            <a:xfrm>
              <a:off x="12008" y="5728"/>
              <a:ext cx="231" cy="233"/>
            </a:xfrm>
            <a:custGeom>
              <a:gdLst>
                <a:gd name="T0" fmla="*/ 18 w 91"/>
                <a:gd name="T1" fmla="*/ 20 h 92"/>
                <a:gd name="T2" fmla="*/ 0 w 91"/>
                <a:gd name="T3" fmla="*/ 87 h 92"/>
                <a:gd name="T4" fmla="*/ 72 w 91"/>
                <a:gd name="T5" fmla="*/ 92 h 92"/>
                <a:gd name="T6" fmla="*/ 91 w 91"/>
                <a:gd name="T7" fmla="*/ 24 h 92"/>
                <a:gd name="T8" fmla="*/ 18 w 91"/>
                <a:gd name="T9" fmla="*/ 20 h 9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2">
                  <a:moveTo>
                    <a:pt x="18" y="2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42" y="71"/>
                    <a:pt x="72" y="92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91" y="24"/>
                    <a:pt x="62" y="0"/>
                    <a:pt x="18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7" name="Freeform 127"/>
            <p:cNvSpPr/>
            <p:nvPr/>
          </p:nvSpPr>
          <p:spPr bwMode="auto">
            <a:xfrm>
              <a:off x="12269" y="5614"/>
              <a:ext cx="229" cy="231"/>
            </a:xfrm>
            <a:custGeom>
              <a:gdLst>
                <a:gd name="T0" fmla="*/ 73 w 91"/>
                <a:gd name="T1" fmla="*/ 71 h 91"/>
                <a:gd name="T2" fmla="*/ 91 w 91"/>
                <a:gd name="T3" fmla="*/ 4 h 91"/>
                <a:gd name="T4" fmla="*/ 19 w 91"/>
                <a:gd name="T5" fmla="*/ 0 h 91"/>
                <a:gd name="T6" fmla="*/ 0 w 91"/>
                <a:gd name="T7" fmla="*/ 67 h 91"/>
                <a:gd name="T8" fmla="*/ 73 w 91"/>
                <a:gd name="T9" fmla="*/ 71 h 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1">
                  <a:moveTo>
                    <a:pt x="73" y="71"/>
                  </a:moveTo>
                  <a:cubicBezTo>
                    <a:pt x="91" y="4"/>
                    <a:pt x="91" y="4"/>
                    <a:pt x="91" y="4"/>
                  </a:cubicBezTo>
                  <a:cubicBezTo>
                    <a:pt x="91" y="4"/>
                    <a:pt x="49" y="21"/>
                    <a:pt x="19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29" y="91"/>
                    <a:pt x="73" y="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8" name="Freeform 128"/>
            <p:cNvSpPr/>
            <p:nvPr/>
          </p:nvSpPr>
          <p:spPr bwMode="auto">
            <a:xfrm>
              <a:off x="12213" y="5814"/>
              <a:ext cx="229" cy="231"/>
            </a:xfrm>
            <a:custGeom>
              <a:gdLst>
                <a:gd name="T0" fmla="*/ 73 w 91"/>
                <a:gd name="T1" fmla="*/ 71 h 91"/>
                <a:gd name="T2" fmla="*/ 91 w 91"/>
                <a:gd name="T3" fmla="*/ 4 h 91"/>
                <a:gd name="T4" fmla="*/ 19 w 91"/>
                <a:gd name="T5" fmla="*/ 0 h 91"/>
                <a:gd name="T6" fmla="*/ 0 w 91"/>
                <a:gd name="T7" fmla="*/ 67 h 91"/>
                <a:gd name="T8" fmla="*/ 73 w 91"/>
                <a:gd name="T9" fmla="*/ 71 h 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1">
                  <a:moveTo>
                    <a:pt x="73" y="71"/>
                  </a:moveTo>
                  <a:cubicBezTo>
                    <a:pt x="91" y="4"/>
                    <a:pt x="91" y="4"/>
                    <a:pt x="91" y="4"/>
                  </a:cubicBezTo>
                  <a:cubicBezTo>
                    <a:pt x="91" y="4"/>
                    <a:pt x="48" y="21"/>
                    <a:pt x="19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28" y="91"/>
                    <a:pt x="73" y="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" name="组合 248"/>
          <p:cNvGrpSpPr/>
          <p:nvPr/>
        </p:nvGrpSpPr>
        <p:grpSpPr>
          <a:xfrm>
            <a:off x="1532255" y="5381624"/>
            <a:ext cx="250825" cy="354331"/>
            <a:chOff x="9926104" y="1241273"/>
            <a:chExt cx="250605" cy="354390"/>
          </a:xfrm>
          <a:solidFill>
            <a:srgbClr val="FFFFFF"/>
          </a:solidFill>
        </p:grpSpPr>
        <p:sp>
          <p:nvSpPr>
            <p:cNvPr id="250" name="Freeform 412"/>
            <p:cNvSpPr/>
            <p:nvPr/>
          </p:nvSpPr>
          <p:spPr bwMode="auto">
            <a:xfrm>
              <a:off x="9938761" y="1446313"/>
              <a:ext cx="94926" cy="102520"/>
            </a:xfrm>
            <a:custGeom>
              <a:gdLst>
                <a:gd name="T0" fmla="*/ 10 w 59"/>
                <a:gd name="T1" fmla="*/ 31 h 64"/>
                <a:gd name="T2" fmla="*/ 53 w 59"/>
                <a:gd name="T3" fmla="*/ 9 h 64"/>
                <a:gd name="T4" fmla="*/ 50 w 59"/>
                <a:gd name="T5" fmla="*/ 0 h 64"/>
                <a:gd name="T6" fmla="*/ 0 w 59"/>
                <a:gd name="T7" fmla="*/ 0 h 64"/>
                <a:gd name="T8" fmla="*/ 10 w 59"/>
                <a:gd name="T9" fmla="*/ 31 h 6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64">
                  <a:moveTo>
                    <a:pt x="10" y="31"/>
                  </a:moveTo>
                  <a:cubicBezTo>
                    <a:pt x="31" y="64"/>
                    <a:pt x="59" y="31"/>
                    <a:pt x="53" y="9"/>
                  </a:cubicBezTo>
                  <a:cubicBezTo>
                    <a:pt x="52" y="6"/>
                    <a:pt x="51" y="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2"/>
                    <a:pt x="5" y="24"/>
                    <a:pt x="10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1" name="Freeform 413"/>
            <p:cNvSpPr/>
            <p:nvPr/>
          </p:nvSpPr>
          <p:spPr bwMode="auto">
            <a:xfrm>
              <a:off x="9926104" y="1241273"/>
              <a:ext cx="120240" cy="191117"/>
            </a:xfrm>
            <a:custGeom>
              <a:gdLst>
                <a:gd name="T0" fmla="*/ 57 w 75"/>
                <a:gd name="T1" fmla="*/ 119 h 119"/>
                <a:gd name="T2" fmla="*/ 67 w 75"/>
                <a:gd name="T3" fmla="*/ 46 h 119"/>
                <a:gd name="T4" fmla="*/ 20 w 75"/>
                <a:gd name="T5" fmla="*/ 20 h 119"/>
                <a:gd name="T6" fmla="*/ 7 w 75"/>
                <a:gd name="T7" fmla="*/ 119 h 119"/>
                <a:gd name="T8" fmla="*/ 57 w 75"/>
                <a:gd name="T9" fmla="*/ 119 h 11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19">
                  <a:moveTo>
                    <a:pt x="57" y="119"/>
                  </a:moveTo>
                  <a:cubicBezTo>
                    <a:pt x="53" y="94"/>
                    <a:pt x="63" y="64"/>
                    <a:pt x="67" y="46"/>
                  </a:cubicBezTo>
                  <a:cubicBezTo>
                    <a:pt x="75" y="0"/>
                    <a:pt x="31" y="4"/>
                    <a:pt x="20" y="20"/>
                  </a:cubicBezTo>
                  <a:cubicBezTo>
                    <a:pt x="4" y="42"/>
                    <a:pt x="0" y="85"/>
                    <a:pt x="7" y="119"/>
                  </a:cubicBezTo>
                  <a:lnTo>
                    <a:pt x="57" y="1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2" name="Freeform 414"/>
            <p:cNvSpPr/>
            <p:nvPr/>
          </p:nvSpPr>
          <p:spPr bwMode="auto">
            <a:xfrm>
              <a:off x="10069126" y="1491877"/>
              <a:ext cx="94926" cy="103786"/>
            </a:xfrm>
            <a:custGeom>
              <a:gdLst>
                <a:gd name="T0" fmla="*/ 49 w 59"/>
                <a:gd name="T1" fmla="*/ 31 h 65"/>
                <a:gd name="T2" fmla="*/ 6 w 59"/>
                <a:gd name="T3" fmla="*/ 9 h 65"/>
                <a:gd name="T4" fmla="*/ 9 w 59"/>
                <a:gd name="T5" fmla="*/ 0 h 65"/>
                <a:gd name="T6" fmla="*/ 59 w 59"/>
                <a:gd name="T7" fmla="*/ 0 h 65"/>
                <a:gd name="T8" fmla="*/ 49 w 59"/>
                <a:gd name="T9" fmla="*/ 31 h 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65">
                  <a:moveTo>
                    <a:pt x="49" y="31"/>
                  </a:moveTo>
                  <a:cubicBezTo>
                    <a:pt x="27" y="65"/>
                    <a:pt x="0" y="31"/>
                    <a:pt x="6" y="9"/>
                  </a:cubicBezTo>
                  <a:cubicBezTo>
                    <a:pt x="7" y="6"/>
                    <a:pt x="8" y="4"/>
                    <a:pt x="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6" y="13"/>
                    <a:pt x="54" y="24"/>
                    <a:pt x="49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3" name="Freeform 415"/>
            <p:cNvSpPr/>
            <p:nvPr/>
          </p:nvSpPr>
          <p:spPr bwMode="auto">
            <a:xfrm>
              <a:off x="10056469" y="1285572"/>
              <a:ext cx="120240" cy="193649"/>
            </a:xfrm>
            <a:custGeom>
              <a:gdLst>
                <a:gd name="T0" fmla="*/ 18 w 75"/>
                <a:gd name="T1" fmla="*/ 120 h 120"/>
                <a:gd name="T2" fmla="*/ 8 w 75"/>
                <a:gd name="T3" fmla="*/ 46 h 120"/>
                <a:gd name="T4" fmla="*/ 55 w 75"/>
                <a:gd name="T5" fmla="*/ 21 h 120"/>
                <a:gd name="T6" fmla="*/ 68 w 75"/>
                <a:gd name="T7" fmla="*/ 120 h 120"/>
                <a:gd name="T8" fmla="*/ 18 w 75"/>
                <a:gd name="T9" fmla="*/ 120 h 1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20">
                  <a:moveTo>
                    <a:pt x="18" y="120"/>
                  </a:moveTo>
                  <a:cubicBezTo>
                    <a:pt x="22" y="94"/>
                    <a:pt x="12" y="64"/>
                    <a:pt x="8" y="46"/>
                  </a:cubicBezTo>
                  <a:cubicBezTo>
                    <a:pt x="0" y="0"/>
                    <a:pt x="44" y="4"/>
                    <a:pt x="55" y="21"/>
                  </a:cubicBezTo>
                  <a:cubicBezTo>
                    <a:pt x="71" y="43"/>
                    <a:pt x="75" y="86"/>
                    <a:pt x="68" y="120"/>
                  </a:cubicBezTo>
                  <a:lnTo>
                    <a:pt x="18" y="1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7" name="流程图: 可选过程 6"/>
          <p:cNvSpPr/>
          <p:nvPr/>
        </p:nvSpPr>
        <p:spPr>
          <a:xfrm>
            <a:off x="1431925" y="857250"/>
            <a:ext cx="1392238" cy="2667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0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拓展提升</a:t>
            </a:r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626" name="文本框 1"/>
          <p:cNvSpPr txBox="1">
            <a:spLocks noChangeArrowheads="1"/>
          </p:cNvSpPr>
          <p:nvPr/>
        </p:nvSpPr>
        <p:spPr bwMode="auto">
          <a:xfrm>
            <a:off x="5084763" y="387350"/>
            <a:ext cx="1816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1" sz="1600" b="1" i="0" u="non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实战提分</a:t>
            </a:r>
            <a:endParaRPr kumimoji="0" lang="zh-CN" altLang="en-US" sz="3200" b="1" i="0" u="none" strike="noStrike" kern="1200" cap="none" spc="0" normalizeH="0" baseline="0" noProof="0" smtClean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50184" name="图片 22" descr="5b62cf574196c"/>
          <p:cNvPicPr>
            <a:picLocks noChangeAspect="1"/>
          </p:cNvPicPr>
          <p:nvPr/>
        </p:nvPicPr>
        <p:blipFill>
          <a:blip r:embed="rId4"/>
          <a:srcRect b="14761"/>
          <a:stretch>
            <a:fillRect/>
          </a:stretch>
        </p:blipFill>
        <p:spPr>
          <a:xfrm>
            <a:off x="10425113" y="5395913"/>
            <a:ext cx="1247775" cy="1063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0185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0588" y="1296988"/>
            <a:ext cx="6853237" cy="18081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19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0913" y="3709988"/>
            <a:ext cx="6076950" cy="2076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4480" y="3885565"/>
            <a:ext cx="396875" cy="529590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2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8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9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2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3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4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6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7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8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9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0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1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2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3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4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5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6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7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8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  <p:tag name="COMMONDATA" val="eyJoZGlkIjoiNTBhNGE4MDYzMTVmZDRhMGY1ZWYzMTRlYTJkZmI3NmIifQ=="/>
  <p:tag name="KSO_DOCER_TEMPLATE_OPEN_ONCE_MARK" val="1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AD900"/>
      </a:accent1>
      <a:accent2>
        <a:srgbClr val="00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Calibri"/>
        <a:ea typeface="微软雅黑"/>
        <a:cs typeface="Arial"/>
      </a:majorFont>
      <a:minorFont>
        <a:latin typeface="Calibri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EC01"/>
        </a:solidFill>
        <a:ln>
          <a:noFill/>
        </a:ln>
      </a:spPr>
      <a:bodyPr rtlCol="0" anchor="ctr"/>
      <a:lstStyle>
        <a:defPPr algn="ctr">
          <a:defRPr>
            <a:noFill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Manager>3</Manager>
  <Company>3</Company>
  <PresentationFormat>宽屏</PresentationFormat>
  <Paragraphs>127</Paragraphs>
  <Slides>29</Slides>
  <Notes>20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baseType="lpstr" size="30">
      <vt:lpstr>Office 主题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3</dc:title>
  <cp:category>3</cp:category>
  <dc:creator>3</dc:creator>
  <dc:description>3</dc:description>
  <cp:keywords>3</cp:keywords>
  <cp:lastModifiedBy>天天向上</cp:lastModifiedBy>
  <cp:revision>242</cp:revision>
  <dcterms:created xsi:type="dcterms:W3CDTF">2019-06-19T02:08:00Z</dcterms:created>
  <dcterms:modified xsi:type="dcterms:W3CDTF">2021-10-21T00:58:49Z</dcterms:modified>
  <dc:subject>3</dc:subject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9AA7EA55E89148ADADB818735BBE1C0A</vt:lpwstr>
  </property>
  <property fmtid="{D5CDD505-2E9C-101B-9397-08002B2CF9AE}" pid="3" name="KSOProductBuildVer">
    <vt:lpwstr>2052-11.1.0.11365</vt:lpwstr>
  </property>
</Properties>
</file>