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064" r:id="rId1"/>
    <p:sldMasterId id="2147484101" r:id="rId2"/>
  </p:sldMasterIdLst>
  <p:notesMasterIdLst>
    <p:notesMasterId r:id="rId3"/>
  </p:notesMasterIdLst>
  <p:sldIdLst>
    <p:sldId id="460" r:id="rId4"/>
    <p:sldId id="463" r:id="rId5"/>
    <p:sldId id="466" r:id="rId6"/>
    <p:sldId id="469" r:id="rId7"/>
    <p:sldId id="475" r:id="rId9"/>
    <p:sldId id="478" r:id="rId10"/>
    <p:sldId id="481" r:id="rId11"/>
    <p:sldId id="484" r:id="rId12"/>
    <p:sldId id="487" r:id="rId13"/>
    <p:sldId id="493" r:id="rId15"/>
    <p:sldId id="496" r:id="rId16"/>
    <p:sldId id="499" r:id="rId17"/>
    <p:sldId id="502" r:id="rId18"/>
    <p:sldId id="505" r:id="rId19"/>
    <p:sldId id="511" r:id="rId21"/>
    <p:sldId id="514" r:id="rId22"/>
    <p:sldId id="517" r:id="rId23"/>
    <p:sldId id="520" r:id="rId24"/>
    <p:sldId id="523" r:id="rId25"/>
    <p:sldId id="529" r:id="rId27"/>
    <p:sldId id="532" r:id="rId28"/>
    <p:sldId id="535" r:id="rId29"/>
    <p:sldId id="538" r:id="rId30"/>
    <p:sldId id="54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tags" Target="../tags/tag309.xml"/><Relationship Id="rId22" Type="http://schemas.openxmlformats.org/officeDocument/2006/relationships/tags" Target="../tags/tag310.xml"/><Relationship Id="rId23" Type="http://schemas.openxmlformats.org/officeDocument/2006/relationships/tags" Target="../tags/tag311.xml"/><Relationship Id="rId24" Type="http://schemas.openxmlformats.org/officeDocument/2006/relationships/tags" Target="../tags/tag312.xml"/><Relationship Id="rId25" Type="http://schemas.openxmlformats.org/officeDocument/2006/relationships/tags" Target="../tags/tag313.xml"/><Relationship Id="rId26" Type="http://schemas.openxmlformats.org/officeDocument/2006/relationships/tags" Target="../tags/tag314.xml"/><Relationship Id="rId27" Type="http://schemas.openxmlformats.org/officeDocument/2006/relationships/tags" Target="../tags/tag315.xml"/><Relationship Id="rId28" Type="http://schemas.openxmlformats.org/officeDocument/2006/relationships/tags" Target="../tags/tag316.xml"/><Relationship Id="rId29" Type="http://schemas.openxmlformats.org/officeDocument/2006/relationships/tags" Target="../tags/tag317.xml"/><Relationship Id="rId30" Type="http://schemas.openxmlformats.org/officeDocument/2006/relationships/tags" Target="../tags/tag318.xml"/><Relationship Id="rId31" Type="http://schemas.openxmlformats.org/officeDocument/2006/relationships/tags" Target="../tags/tag319.xml"/><Relationship Id="rId32" Type="http://schemas.openxmlformats.org/officeDocument/2006/relationships/tags" Target="../tags/tag320.xml"/><Relationship Id="rId33" Type="http://schemas.openxmlformats.org/officeDocument/2006/relationships/tags" Target="../tags/tag321.xml"/><Relationship Id="rId34" Type="http://schemas.openxmlformats.org/officeDocument/2006/relationships/tags" Target="../tags/tag322.xml"/><Relationship Id="rId35" Type="http://schemas.openxmlformats.org/officeDocument/2006/relationships/tags" Target="../tags/tag323.xml"/><Relationship Id="rId36" Type="http://schemas.openxmlformats.org/officeDocument/2006/relationships/tags" Target="../tags/tag324.xml"/><Relationship Id="rId37" Type="http://schemas.openxmlformats.org/officeDocument/2006/relationships/tags" Target="../tags/tag325.xml"/><Relationship Id="rId38" Type="http://schemas.openxmlformats.org/officeDocument/2006/relationships/tags" Target="../tags/tag326.xml"/><Relationship Id="rId39" Type="http://schemas.openxmlformats.org/officeDocument/2006/relationships/tags" Target="../tags/tag327.xml"/><Relationship Id="rId40" Type="http://schemas.openxmlformats.org/officeDocument/2006/relationships/tags" Target="../tags/tag328.xml"/><Relationship Id="rId4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tags" Target="../tags/tag345.xml"/><Relationship Id="rId14" Type="http://schemas.openxmlformats.org/officeDocument/2006/relationships/tags" Target="../tags/tag346.xml"/><Relationship Id="rId15" Type="http://schemas.openxmlformats.org/officeDocument/2006/relationships/tags" Target="../tags/tag347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2024年金融与银行服务工作总结及展望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2024年金融与银行服务工作展望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2024年金融与银行服务工作总结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金融服务行业未来发展策略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金融服务行业未来发展机遇与挑战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2024年金融与银行服务工作总结</a:t>
            </a:r>
            <a:endParaRPr altLang="en-US" dirty="0" lang="zh-CN"/>
          </a:p>
        </p:txBody>
      </p:sp>
      <p:sp>
        <p:nvSpPr>
          <p:cNvPr id="10489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金融服务行业概述</a:t>
            </a:r>
            <a:endParaRPr altLang="en-US" lang="zh-CN"/>
          </a:p>
        </p:txBody>
      </p:sp>
      <p:sp>
        <p:nvSpPr>
          <p:cNvPr id="10490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金融服务行业的发展历程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金融服务行业的定义和范围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金融服务行业的现状和特点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金融服务行业的重要性和影响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2024年金融与银行服务工作亮点</a:t>
            </a:r>
            <a:endParaRPr altLang="en-US" lang="zh-CN"/>
          </a:p>
        </p:txBody>
      </p:sp>
      <p:sp>
        <p:nvSpPr>
          <p:cNvPr id="10490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创新产品与服务：满足多样化金融需求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数字化转型：提升服务效率，优化客户体验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风险管理能力提升：强化风险防控，保障业务稳健发展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国际化拓展：拓展海外市场，提升国际竞争力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金融服务行业发展趋势</a:t>
            </a:r>
            <a:endParaRPr altLang="en-US" lang="zh-CN"/>
          </a:p>
        </p:txBody>
      </p:sp>
      <p:sp>
        <p:nvSpPr>
          <p:cNvPr id="10491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数字化转型加速：金融科技的发展使得金融服务更加便捷、高效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跨界合作成为趋势：金融机构与其他行业的跨界合作成为新的发展趋势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监管政策不断完善：金融监管政策不断完善，保障金融市场稳定运行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金融创新不断涌现：金融产品和服务不断创新，满足客户多样化需求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2024年金融与银行服务工作挑战</a:t>
            </a:r>
            <a:endParaRPr altLang="en-US" lang="zh-CN"/>
          </a:p>
        </p:txBody>
      </p:sp>
      <p:sp>
        <p:nvSpPr>
          <p:cNvPr id="104919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市场竞争激烈：银行数量增加，竞争压力加大</a:t>
            </a:r>
            <a:endParaRPr altLang="en-US" lang="zh-CN"/>
          </a:p>
          <a:p>
            <a:r>
              <a:rPr altLang="en-US" lang="zh-CN"/>
              <a:t>客户需求多样化：客户需求更加个性化、多元化</a:t>
            </a:r>
            <a:endParaRPr altLang="en-US" lang="zh-CN"/>
          </a:p>
          <a:p>
            <a:r>
              <a:rPr altLang="en-US" lang="zh-CN"/>
              <a:t>技术创新迅速：金融科技的发展对传统银行业务带来冲击</a:t>
            </a:r>
            <a:endParaRPr altLang="en-US" lang="zh-CN"/>
          </a:p>
          <a:p>
            <a:r>
              <a:rPr altLang="en-US" lang="zh-CN"/>
              <a:t>监管政策严格：监管政策对银行业务的影响越来越大</a:t>
            </a:r>
            <a:endParaRPr altLang="en-US" lang="zh-CN"/>
          </a:p>
          <a:p>
            <a:r>
              <a:rPr altLang="en-US" lang="zh-CN"/>
              <a:t>经济形势不确定：全球经济形势的不确定性对银行业务带来风险  2024年金融与银行服务工作总结</a:t>
            </a:r>
            <a:endParaRPr altLang="en-US" lang="zh-CN"/>
          </a:p>
          <a:p>
            <a:pPr lvl="1"/>
            <a:r>
              <a:rPr altLang="en-US" lang="zh-CN"/>
              <a:t>2024年金融与银行服务工作总结</a:t>
            </a:r>
            <a:endParaRPr altLang="en-US" lang="zh-CN"/>
          </a:p>
          <a:p>
            <a:r>
              <a:rPr altLang="en-US" lang="zh-CN"/>
              <a:t>业务规模稳步增长：银行业务规模持续扩大，客户数量增加</a:t>
            </a:r>
            <a:endParaRPr altLang="en-US" lang="zh-CN"/>
          </a:p>
          <a:p>
            <a:r>
              <a:rPr altLang="en-US" lang="zh-CN"/>
              <a:t>服务质量不断提升：银行服务水平不断提高，客户满意度提升</a:t>
            </a:r>
            <a:endParaRPr altLang="en-US" lang="zh-CN"/>
          </a:p>
          <a:p>
            <a:r>
              <a:rPr altLang="en-US" lang="zh-CN"/>
              <a:t>技术创新取得突破：金融科技在银行业务中的应用取得显著成果</a:t>
            </a:r>
            <a:endParaRPr altLang="en-US" lang="zh-CN"/>
          </a:p>
          <a:p>
            <a:r>
              <a:rPr altLang="en-US" lang="zh-CN"/>
              <a:t>监管合规得到加强：银行监管合规意识得到加强，风险防控能力提升</a:t>
            </a:r>
            <a:endParaRPr altLang="en-US" lang="zh-CN"/>
          </a:p>
          <a:p>
            <a:r>
              <a:rPr altLang="en-US" lang="zh-CN"/>
              <a:t>社会责任履行良好：银行积极履行社会责任，支持实体经济发展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2024年金融与银行服务工作展望</a:t>
            </a:r>
            <a:endParaRPr altLang="en-US" dirty="0" lang="zh-CN"/>
          </a:p>
        </p:txBody>
      </p:sp>
      <p:sp>
        <p:nvSpPr>
          <p:cNvPr id="10492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金融服务行业未来发展趋势</a:t>
            </a:r>
            <a:endParaRPr altLang="en-US" lang="zh-CN"/>
          </a:p>
        </p:txBody>
      </p:sp>
      <p:sp>
        <p:nvSpPr>
          <p:cNvPr id="104930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普惠金融：扩大金融服务覆盖面，提高金融服务可得性和公平性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风险管理：加强风险管理，保障金融体系稳定和安全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数字化转型：利用大数据、人工智能等技术提升金融服务效率和质量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绿色金融：推动绿色金融发展，支持可持续发展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金融科技：加强金融科技研发和应用，提升金融服务智能化水平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金融与银行服务工作未来发展重点</a:t>
            </a:r>
            <a:endParaRPr altLang="en-US" lang="zh-CN"/>
          </a:p>
        </p:txBody>
      </p:sp>
      <p:sp>
        <p:nvSpPr>
          <p:cNvPr id="1049372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76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数字化转型：利用先进技术提升服务效率和客户体验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0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2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创新产品和服务：满足不断变化的市场需求和客户需求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88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加强风险管理：确保金融稳定和客户资金安全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2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4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拓展国际合作：加强与其他国家和地区的金融合作和交流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8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0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培养高素质人才：加强员工培训和人才引进，提升团队整体素质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4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6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关注社会责任：积极履行社会责任，推动可持续发展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金融服务行业未来发展策略</a:t>
            </a:r>
            <a:endParaRPr altLang="en-US" lang="zh-CN"/>
          </a:p>
        </p:txBody>
      </p:sp>
      <p:sp>
        <p:nvSpPr>
          <p:cNvPr id="10494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普惠金融：扩大金融服务覆盖面，提高金融服务的可得性和公平性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创新金融产品和服务：满足客户多样化需求，提升金融服务竞争力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数字化转型：利用大数据、人工智能等技术提升金融服务效率和质量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绿色金融：推动绿色金融发展，支持可持续发展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金融与银行服务工作未来发展机遇与挑战</a:t>
            </a:r>
            <a:endParaRPr altLang="en-US" lang="zh-CN"/>
          </a:p>
        </p:txBody>
      </p:sp>
      <p:sp>
        <p:nvSpPr>
          <p:cNvPr id="1049500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机遇：随着科技的发展，金融与银行服务将更加便捷、高效，为消费者提供更多元化的服务。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04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06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08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挑战：随着金融市场的不断开放，竞争将更加激烈，需要不断提升服务质量和效率，以满足消费者的需求。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12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14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16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机遇与挑战并存：金融与银行服务未来发展需要抓住机遇，应对挑战，不断创新，以适应市场的变化和消费者的需求。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0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22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24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展望：未来金融与银行服务将更加注重科技的应用和创新，不断提升服务质量和效率，为消费者提供更加便捷、高效、多元化的服务。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8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30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金融服务行业未来发展策略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提升金融服务质量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优化客户服务体验：提高服务效率，加强客户沟通，提供个性化服务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加强金融科技创新：利用大数据、人工智能等技术提升金融服务智能化水平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强化风险管理：完善风险管理体系，提高风险识别和防范能力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拓展金融服务领域：积极拓展普惠金融、绿色金融等新兴领域，满足社会各阶层多样化需求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加强金融风险管理</a:t>
            </a:r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建立完善的风险管理体系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提高风险管理技术水平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加强金融监管和政策协调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推动金融科技在风险管理中的应用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推动金融科技创新</a:t>
            </a:r>
            <a:endParaRPr altLang="en-US" lang="zh-CN"/>
          </a:p>
        </p:txBody>
      </p:sp>
      <p:sp>
        <p:nvSpPr>
          <p:cNvPr id="10497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未来金融科技创新的趋势和方向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金融科技在金融服务行业的应用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金融科技创新对金融服务行业的影响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金融服务行业如何应对金融科技创新的挑战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加强金融监管合作</a:t>
            </a:r>
            <a:endParaRPr altLang="en-US" lang="zh-CN"/>
          </a:p>
        </p:txBody>
      </p:sp>
      <p:sp>
        <p:nvSpPr>
          <p:cNvPr id="10498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建立国际金融监管合作机制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加强跨国金融机构的监管和信息共享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共同打击跨境金融犯罪和洗钱行为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促进国际金融市场的稳定和可持续发展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金融服务行业未来发展机遇与挑战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金融服务行业未来发展机遇</a:t>
            </a:r>
            <a:endParaRPr altLang="en-US" lang="zh-CN"/>
          </a:p>
        </p:txBody>
      </p:sp>
      <p:sp>
        <p:nvSpPr>
          <p:cNvPr id="104995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6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数字化转型：利用先进技术提升服务效率和客户体验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96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96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97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7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98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8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8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99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99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0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00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5000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绿色金融：推动可持续发展，支持环保和低碳经济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1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普惠金融：扩大金融服务覆盖面，提高金融服务的可得性和公平性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1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1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金融科技：利用大数据、人工智能等技术提高金融服务智能化水平  金融服务行业未来发展挑战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金融服务行业未来发展挑战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2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监管政策变化：适应国内外监管政策的变化，确保合规经营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2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市场竞争加剧：加强品牌建设和服务创新，提升市场竞争力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2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3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技术风险：加强技术风险管理和防范，确保业务稳定运行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3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3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人才短缺：加强人才培养和引进，满足业务发展需要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3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金融服务行业未来发展挑战</a:t>
            </a:r>
            <a:endParaRPr altLang="en-US" lang="zh-CN"/>
          </a:p>
        </p:txBody>
      </p:sp>
      <p:sp>
        <p:nvSpPr>
          <p:cNvPr id="10500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金融科技的发展：金融科技的发展对传统金融服务行业带来了巨大的挑战，需要不断适应和应对新技术带来的变革。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监管政策的调整：监管政策的调整对金融服务行业的发展带来了不确定性，需要密切关注政策变化并做出相应的调整。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市场竞争的加剧：金融服务行业的市场竞争日益激烈，需要不断提高服务质量和效率，以保持竞争优势。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客户需求的变化：客户需求的变化对金融服务行业提出了更高的要求，需要不断创新和改进服务模式，以满足客户的需求。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金融服务行业未来发展趋势预测</a:t>
            </a:r>
            <a:endParaRPr altLang="en-US" lang="zh-CN"/>
          </a:p>
        </p:txBody>
      </p:sp>
      <p:sp>
        <p:nvSpPr>
          <p:cNvPr id="105011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6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跨境金融服务：随着全球化的加速，金融服务行业将加强跨境合作，提供更加便捷的跨境金融服务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2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金融监管与合规：金融服务行业将加强监管与合规管理，确保金融市场的稳定与安全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6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8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数字化转型：金融服务行业将加速数字化转型，提升服务效率和用户体验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金融科技应用：金融科技将广泛应用于金融服务行业，提高金融服务的智能化水平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0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绿色金融发展：金融服务行业将积极推动绿色金融发展，助力可持续发展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金融服务行业未来发展策略建议</a:t>
            </a:r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深化金融科技应用，提升金融服务效率和客户体验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8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加强金融监管，确保金融稳定和风险防控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推动绿色金融发展，支持可持续发展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19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加强国际合作，共同应对全球金融挑战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3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23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4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2023-12-17T14:35:52Z</dcterms:created>
  <dcterms:modified xsi:type="dcterms:W3CDTF">2023-12-17T14:35:52Z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59d71b58f62240eca60e429aadbd0a25_21</vt:lpwstr>
  </property>
</Properties>
</file>