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611" r:id="rId1"/>
    <p:sldMasterId id="2147487648" r:id="rId2"/>
  </p:sldMasterIdLst>
  <p:notesMasterIdLst>
    <p:notesMasterId r:id="rId3"/>
  </p:notesMasterIdLst>
  <p:sldIdLst>
    <p:sldId id="2086" r:id="rId4"/>
    <p:sldId id="2090" r:id="rId5"/>
    <p:sldId id="2093" r:id="rId6"/>
    <p:sldId id="2096" r:id="rId7"/>
    <p:sldId id="2099" r:id="rId8"/>
    <p:sldId id="2102" r:id="rId9"/>
    <p:sldId id="2105" r:id="rId10"/>
    <p:sldId id="2108" r:id="rId11"/>
    <p:sldId id="2111" r:id="rId12"/>
    <p:sldId id="2114" r:id="rId13"/>
    <p:sldId id="2117" r:id="rId14"/>
    <p:sldId id="2120" r:id="rId15"/>
    <p:sldId id="2123" r:id="rId16"/>
    <p:sldId id="2126" r:id="rId17"/>
    <p:sldId id="2129" r:id="rId18"/>
    <p:sldId id="2132" r:id="rId19"/>
    <p:sldId id="2135" r:id="rId20"/>
    <p:sldId id="2138" r:id="rId21"/>
    <p:sldId id="2141" r:id="rId22"/>
    <p:sldId id="2144" r:id="rId23"/>
    <p:sldId id="2147" r:id="rId24"/>
    <p:sldId id="2150" r:id="rId25"/>
    <p:sldId id="2153" r:id="rId26"/>
    <p:sldId id="2156" r:id="rId27"/>
    <p:sldId id="2159" r:id="rId28"/>
    <p:sldId id="2162" r:id="rId29"/>
    <p:sldId id="2165" r:id="rId30"/>
    <p:sldId id="2168" r:id="rId31"/>
    <p:sldId id="2171" r:id="rId32"/>
    <p:sldId id="2174" r:id="rId33"/>
    <p:sldId id="2177" r:id="rId34"/>
    <p:sldId id="2180" r:id="rId35"/>
    <p:sldId id="2183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5.png"/><Relationship Id="rId3" Type="http://schemas.openxmlformats.org/officeDocument/2006/relationships/tags" Target="../tags/tag11.xml"/><Relationship Id="rId4" Type="http://schemas.openxmlformats.org/officeDocument/2006/relationships/image" Target="../media/image6.png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tags" Target="../tags/tag16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7.png"/><Relationship Id="rId3" Type="http://schemas.openxmlformats.org/officeDocument/2006/relationships/tags" Target="../tags/tag18.xml"/><Relationship Id="rId4" Type="http://schemas.openxmlformats.org/officeDocument/2006/relationships/image" Target="../media/image8.png"/><Relationship Id="rId5" Type="http://schemas.openxmlformats.org/officeDocument/2006/relationships/tags" Target="../tags/tag19.xml"/><Relationship Id="rId6" Type="http://schemas.openxmlformats.org/officeDocument/2006/relationships/image" Target="../media/image9.png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tags" Target="../tags/tag22.xml"/><Relationship Id="rId10" Type="http://schemas.openxmlformats.org/officeDocument/2006/relationships/tags" Target="../tags/tag23.xml"/><Relationship Id="rId11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10.png"/><Relationship Id="rId3" Type="http://schemas.openxmlformats.org/officeDocument/2006/relationships/tags" Target="../tags/tag25.xml"/><Relationship Id="rId4" Type="http://schemas.openxmlformats.org/officeDocument/2006/relationships/image" Target="../media/image11.png"/><Relationship Id="rId5" Type="http://schemas.openxmlformats.org/officeDocument/2006/relationships/tags" Target="../tags/tag26.xml"/><Relationship Id="rId6" Type="http://schemas.openxmlformats.org/officeDocument/2006/relationships/image" Target="../media/image12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tags" Target="../tags/tag30.xml"/><Relationship Id="rId11" Type="http://schemas.openxmlformats.org/officeDocument/2006/relationships/tags" Target="../tags/tag3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2.xml"/><Relationship Id="rId2" Type="http://schemas.openxmlformats.org/officeDocument/2006/relationships/tags" Target="../tags/tag33.xml"/><Relationship Id="rId3" Type="http://schemas.openxmlformats.org/officeDocument/2006/relationships/tags" Target="../tags/tag34.xml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tags" Target="../tags/tag3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tags" Target="../tags/tag42.xml"/><Relationship Id="rId6" Type="http://schemas.openxmlformats.org/officeDocument/2006/relationships/tags" Target="../tags/tag43.xml"/><Relationship Id="rId7" Type="http://schemas.openxmlformats.org/officeDocument/2006/relationships/tags" Target="../tags/tag44.xml"/><Relationship Id="rId8" Type="http://schemas.openxmlformats.org/officeDocument/2006/relationships/tags" Target="../tags/tag4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tags" Target="../tags/tag54.xml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13.png"/><Relationship Id="rId3" Type="http://schemas.openxmlformats.org/officeDocument/2006/relationships/tags" Target="../tags/tag63.xml"/><Relationship Id="rId4" Type="http://schemas.openxmlformats.org/officeDocument/2006/relationships/image" Target="../media/image14.png"/><Relationship Id="rId5" Type="http://schemas.openxmlformats.org/officeDocument/2006/relationships/tags" Target="../tags/tag64.xml"/><Relationship Id="rId6" Type="http://schemas.openxmlformats.org/officeDocument/2006/relationships/image" Target="../media/image15.png"/><Relationship Id="rId7" Type="http://schemas.openxmlformats.org/officeDocument/2006/relationships/tags" Target="../tags/tag65.xml"/><Relationship Id="rId8" Type="http://schemas.openxmlformats.org/officeDocument/2006/relationships/image" Target="../media/image16.png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tags" Target="../tags/tag70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2x_02_封面" descr="C:/Users/kingsoft/AppData/Local/Temp/fig2wpp/@png2x_02_封面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20840" y="2651760"/>
            <a:ext cx="5476875" cy="4206240"/>
          </a:xfrm>
          <a:prstGeom prst="rect"/>
        </p:spPr>
      </p:pic>
      <p:pic>
        <p:nvPicPr>
          <p:cNvPr id="2097159" name="@png2x_03_封面" descr="C:/Users/kingsoft/AppData/Local/Temp/fig2wpp/@png2x_03_封面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0"/>
            <a:ext cx="4361180" cy="4882515"/>
          </a:xfrm>
          <a:prstGeom prst="rect"/>
        </p:spPr>
      </p:pic>
      <p:pic>
        <p:nvPicPr>
          <p:cNvPr id="2097161" name="@png2x_glass_封面" descr="C:/Users/kingsoft/AppData/Local/Temp/fig2wpp/@png2x_glass_封面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3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170305" y="749300"/>
            <a:ext cx="4580890" cy="5349240"/>
          </a:xfrm>
          <a:prstGeom prst="rect"/>
        </p:spPr>
      </p:pic>
      <p:sp>
        <p:nvSpPr>
          <p:cNvPr id="1048664" name="标题 1"/>
          <p:cNvSpPr>
            <a:spLocks noGrp="1"/>
          </p:cNvSpPr>
          <p:nvPr>
            <p:ph type="ctrTitle"/>
            <p:custDataLst>
              <p:tags r:id="rId9"/>
            </p:custDataLst>
          </p:nvPr>
        </p:nvSpPr>
        <p:spPr>
          <a:xfrm>
            <a:off x="6044184" y="1553029"/>
            <a:ext cx="5084064" cy="2525195"/>
          </a:xfrm>
          <a:noFill/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7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2" name="文本占位符 23"/>
          <p:cNvSpPr>
            <a:spLocks noGrp="1"/>
          </p:cNvSpPr>
          <p:nvPr>
            <p:ph type="body" sz="quarter" idx="17" hasCustomPrompt="1"/>
            <p:custDataLst>
              <p:tags r:id="rId13"/>
            </p:custDataLst>
          </p:nvPr>
        </p:nvSpPr>
        <p:spPr>
          <a:xfrm>
            <a:off x="6044184" y="4334256"/>
            <a:ext cx="5084064" cy="1152144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@png2x_2_正文" descr="C:/Users/kingsoft/AppData/Local/Temp/fig2wpp/@png2x_2_正文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9107170" y="4370705"/>
            <a:ext cx="3090545" cy="2486660"/>
          </a:xfrm>
          <a:prstGeom prst="rect"/>
        </p:spPr>
      </p:pic>
      <p:pic>
        <p:nvPicPr>
          <p:cNvPr id="2097167" name="@png2x_1_正文" descr="C:/Users/kingsoft/AppData/Local/Temp/fig2wpp/@png2x_1_正文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4562475"/>
            <a:ext cx="2423160" cy="2294890"/>
          </a:xfrm>
          <a:prstGeom prst="rect"/>
        </p:spPr>
      </p:pic>
      <p:sp>
        <p:nvSpPr>
          <p:cNvPr id="1048674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6" name="内容占位符 2"/>
          <p:cNvSpPr>
            <a:spLocks noGrp="1"/>
          </p:cNvSpPr>
          <p:nvPr>
            <p:ph idx="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png2x_02_目录" descr="C:/Users/kingsoft/AppData/Local/Temp/fig2wpp/@png2x_02_目录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226810" y="2157730"/>
            <a:ext cx="5970905" cy="4699635"/>
          </a:xfrm>
          <a:prstGeom prst="rect"/>
        </p:spPr>
      </p:pic>
      <p:pic>
        <p:nvPicPr>
          <p:cNvPr id="2097171" name="@png2x_03_目录" descr="C:/Users/kingsoft/AppData/Local/Temp/fig2wpp/@png2x_03_目录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0"/>
            <a:ext cx="3913505" cy="4434840"/>
          </a:xfrm>
          <a:prstGeom prst="rect"/>
        </p:spPr>
      </p:pic>
      <p:pic>
        <p:nvPicPr>
          <p:cNvPr id="2097173" name="@png2x_glass_目录" descr="C:/Users/kingsoft/AppData/Local/Temp/fig2wpp/@png2x_glass_目录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-14513"/>
            <a:ext cx="12188825" cy="6864820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92224" y="1103087"/>
            <a:ext cx="7516368" cy="1047188"/>
          </a:xfrm>
          <a:noFill/>
        </p:spPr>
        <p:txBody>
          <a:bodyPr anchor="b" wrap="square">
            <a:normAutofit/>
          </a:bodyPr>
          <a:lstStyle>
            <a:lvl1pPr algn="l">
              <a:defRPr b="0" sz="50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@png2x_02_章节" descr="C:/Users/kingsoft/AppData/Local/Temp/fig2wpp/@png2x_02_章节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316774"/>
            <a:ext cx="9692640" cy="6555740"/>
          </a:xfrm>
          <a:prstGeom prst="rect"/>
        </p:spPr>
      </p:pic>
      <p:pic>
        <p:nvPicPr>
          <p:cNvPr id="2097177" name="@png2x_01_章节" descr="C:/Users/kingsoft/AppData/Local/Temp/fig2wpp/@png2x_01_章节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6299835" y="0"/>
            <a:ext cx="5888355" cy="5897880"/>
          </a:xfrm>
          <a:prstGeom prst="rect"/>
        </p:spPr>
      </p:pic>
      <p:pic>
        <p:nvPicPr>
          <p:cNvPr id="2097179" name="@png2x_glass_章节" descr="C:/Users/kingsoft/AppData/Local/Temp/fig2wpp/@png2x_glass_章节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4178300" y="1590675"/>
            <a:ext cx="8028305" cy="3684905"/>
          </a:xfrm>
          <a:prstGeom prst="rect"/>
        </p:spPr>
      </p:pic>
      <p:sp>
        <p:nvSpPr>
          <p:cNvPr id="104869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lstStyle>
            <a:lvl1pPr algn="l">
              <a:defRPr b="0" sz="4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7"/>
          <p:cNvSpPr>
            <a:spLocks noGrp="1"/>
          </p:cNvSpPr>
          <p:nvPr>
            <p:ph type="body" sz="quarter" idx="13" hasCustomPrompt="1"/>
            <p:custDataLst>
              <p:tags r:id="rId11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/>
          </a:bodyPr>
          <a:lstStyle>
            <a:lvl1pPr algn="l" indent="0" marL="0">
              <a:buNone/>
              <a:defRPr b="0" sz="740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20914"/>
            <a:ext cx="10158984" cy="1106134"/>
          </a:xfrm>
          <a:noFill/>
        </p:spPr>
        <p:txBody>
          <a:bodyPr anchor="b" bIns="0" lIns="0" rIns="0" rtlCol="0" tIns="0" vert="horz" wrap="square">
            <a:normAutofit/>
          </a:bodyPr>
          <a:lstStyle>
            <a:lvl1pPr>
              <a:defRPr altLang="en-US" dirty="0" lang="zh-CN">
                <a:solidFill>
                  <a:schemeClr val="tx2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683656"/>
            <a:ext cx="5004816" cy="4493943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683656"/>
            <a:ext cx="5001768" cy="4493943"/>
          </a:xfrm>
          <a:noFill/>
        </p:spPr>
        <p:txBody>
          <a:bodyPr anchor="t" bIns="0" lIns="0" rIns="0" rtlCol="0" tIns="0" vert="horz" wrap="square">
            <a:normAutofit/>
          </a:bodyPr>
          <a:lstStyle>
            <a:lvl1pPr>
              <a:defRPr altLang="en-US" dirty="0" lang="zh-CN"/>
            </a:lvl1pPr>
            <a:lvl2pPr>
              <a:defRPr altLang="en-US" dirty="0" lang="zh-CN"/>
            </a:lvl2pPr>
            <a:lvl3pPr>
              <a:defRPr altLang="en-US" dirty="0" lang="zh-CN"/>
            </a:lvl3pPr>
            <a:lvl4pPr>
              <a:defRPr altLang="en-US" dirty="0" sz="1400" lang="zh-CN"/>
            </a:lvl4pPr>
            <a:lvl5pPr>
              <a:defRPr altLang="en-US" dirty="0" sz="1200" lang="zh-CN"/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71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20914"/>
            <a:ext cx="10158984" cy="1106134"/>
          </a:xfrm>
          <a:noFill/>
        </p:spPr>
        <p:txBody>
          <a:bodyPr anchor="b" bIns="0" lIns="0" rIns="0" rtlCol="0" tIns="0" vert="horz" wrap="square">
            <a:normAutofit/>
          </a:bodyPr>
          <a:lstStyle>
            <a:lvl1pPr>
              <a:defRPr altLang="en-US" dirty="0" lang="zh-CN">
                <a:solidFill>
                  <a:schemeClr val="tx2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35679"/>
            <a:ext cx="4982591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>
                <a:solidFill>
                  <a:schemeClr val="tx2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78743"/>
            <a:ext cx="4982591" cy="391092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635679"/>
            <a:ext cx="5001768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>
                <a:solidFill>
                  <a:schemeClr val="tx2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278743"/>
            <a:ext cx="5001768" cy="391092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72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400">
                <a:solidFill>
                  <a:schemeClr val="tx2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单击此处编辑副标题样式</a:t>
            </a:r>
            <a:endParaRPr altLang="en-US" dirty="0" lang="zh-CN"/>
          </a:p>
        </p:txBody>
      </p:sp>
      <p:sp>
        <p:nvSpPr>
          <p:cNvPr id="104875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@png2x_03_结束" descr="C:/Users/kingsoft/AppData/Local/Temp/fig2wpp/@png2x_03_结束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199505" y="1627505"/>
            <a:ext cx="5989320" cy="5229860"/>
          </a:xfrm>
          <a:prstGeom prst="rect"/>
        </p:spPr>
      </p:pic>
      <p:pic>
        <p:nvPicPr>
          <p:cNvPr id="2097183" name="@png2x_02_结束" descr="C:/Users/kingsoft/AppData/Local/Temp/fig2wpp/@png2x_02_结束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0"/>
            <a:ext cx="4206240" cy="5412740"/>
          </a:xfrm>
          <a:prstGeom prst="rect"/>
        </p:spPr>
      </p:pic>
      <p:pic>
        <p:nvPicPr>
          <p:cNvPr id="2097185" name="@png2x_glass_结束" descr="C:/Users/kingsoft/AppData/Local/Temp/fig2wpp/@png2x_glass_结束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6692"/>
            <a:ext cx="12188825" cy="6858000"/>
          </a:xfrm>
          <a:prstGeom prst="rect"/>
        </p:spPr>
      </p:pic>
      <p:pic>
        <p:nvPicPr>
          <p:cNvPr id="2097187" name="@png2x_01_结束" descr="C:/Users/kingsoft/AppData/Local/Temp/fig2wpp/@png2x_01_结束.png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6409690" y="1499235"/>
            <a:ext cx="4580890" cy="4398010"/>
          </a:xfrm>
          <a:prstGeom prst="rect"/>
        </p:spPr>
      </p:pic>
      <p:sp>
        <p:nvSpPr>
          <p:cNvPr id="1048762" name="标题 1"/>
          <p:cNvSpPr>
            <a:spLocks noGrp="1"/>
          </p:cNvSpPr>
          <p:nvPr>
            <p:ph type="ctrTitle"/>
            <p:custDataLst>
              <p:tags r:id="rId9"/>
            </p:custDataLst>
          </p:nvPr>
        </p:nvSpPr>
        <p:spPr>
          <a:xfrm>
            <a:off x="1691640" y="1627505"/>
            <a:ext cx="4965192" cy="1847215"/>
          </a:xfrm>
          <a:noFill/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70" name="文本占位符 23"/>
          <p:cNvSpPr>
            <a:spLocks noGrp="1"/>
          </p:cNvSpPr>
          <p:nvPr>
            <p:ph type="body" sz="quarter" idx="17" hasCustomPrompt="1"/>
            <p:custDataLst>
              <p:tags r:id="rId13"/>
            </p:custDataLst>
          </p:nvPr>
        </p:nvSpPr>
        <p:spPr>
          <a:xfrm>
            <a:off x="1691640" y="3730751"/>
            <a:ext cx="4965192" cy="1499743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1.xml"/><Relationship Id="rId13" Type="http://schemas.openxmlformats.org/officeDocument/2006/relationships/image" Target="../media/image5.png"/><Relationship Id="rId14" Type="http://schemas.openxmlformats.org/officeDocument/2006/relationships/tags" Target="../tags/tag72.xml"/><Relationship Id="rId15" Type="http://schemas.openxmlformats.org/officeDocument/2006/relationships/image" Target="../media/image6.png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ags" Target="../tags/tag77.xml"/><Relationship Id="rId21" Type="http://schemas.openxmlformats.org/officeDocument/2006/relationships/tags" Target="../tags/tag78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612" r:id="rId1"/>
    <p:sldLayoutId id="2147487613" r:id="rId2"/>
    <p:sldLayoutId id="2147487614" r:id="rId3"/>
    <p:sldLayoutId id="2147487615" r:id="rId4"/>
    <p:sldLayoutId id="2147487616" r:id="rId5"/>
    <p:sldLayoutId id="2147487617" r:id="rId6"/>
    <p:sldLayoutId id="2147487618" r:id="rId7"/>
    <p:sldLayoutId id="2147487619" r:id="rId8"/>
    <p:sldLayoutId id="2147487620" r:id="rId9"/>
    <p:sldLayoutId id="2147487621" r:id="rId10"/>
    <p:sldLayoutId id="214748762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png2x_2_正文" descr="C:/Users/kingsoft/AppData/Local/Temp/fig2wpp/@png2x_2_正文.png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9107170" y="4370705"/>
            <a:ext cx="3090545" cy="2486660"/>
          </a:xfrm>
          <a:prstGeom prst="rect"/>
        </p:spPr>
      </p:pic>
      <p:pic>
        <p:nvPicPr>
          <p:cNvPr id="2097155" name="@png2x_1_正文" descr="C:/Users/kingsoft/AppData/Local/Temp/fig2wpp/@png2x_1_正文.png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0" y="4562475"/>
            <a:ext cx="2423160" cy="2294890"/>
          </a:xfrm>
          <a:prstGeom prst="rect"/>
        </p:spPr>
      </p:pic>
      <p:sp>
        <p:nvSpPr>
          <p:cNvPr id="1048652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1014984" y="420914"/>
            <a:ext cx="10158984" cy="1106134"/>
          </a:xfrm>
          <a:prstGeom prst="rect"/>
          <a:noFill/>
        </p:spPr>
        <p:txBody>
          <a:bodyPr anchor="b" bIns="0" lIns="0" rIns="0" rtlCol="0" tIns="0" vert="horz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4" name="文本占位符 2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1014984" y="1712686"/>
            <a:ext cx="10158984" cy="4249202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6" name="日期占位符 3"/>
          <p:cNvSpPr>
            <a:spLocks noGrp="1"/>
          </p:cNvSpPr>
          <p:nvPr>
            <p:ph type="dt" sz="half" idx="2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4"/>
          <p:cNvSpPr>
            <a:spLocks noGrp="1"/>
          </p:cNvSpPr>
          <p:nvPr>
            <p:ph type="ftr" sz="quarter" idx="3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5"/>
          <p:cNvSpPr>
            <a:spLocks noGrp="1"/>
          </p:cNvSpPr>
          <p:nvPr>
            <p:ph type="sldNum" sz="quarter" idx="4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649" r:id="rId1"/>
    <p:sldLayoutId id="2147487650" r:id="rId2"/>
    <p:sldLayoutId id="2147487651" r:id="rId3"/>
    <p:sldLayoutId id="2147487652" r:id="rId4"/>
    <p:sldLayoutId id="2147487653" r:id="rId5"/>
    <p:sldLayoutId id="2147487654" r:id="rId6"/>
    <p:sldLayoutId id="2147487655" r:id="rId7"/>
    <p:sldLayoutId id="2147487656" r:id="rId8"/>
    <p:sldLayoutId id="2147487657" r:id="rId9"/>
    <p:sldLayoutId id="2147487658" r:id="rId10"/>
    <p:sldLayoutId id="2147487659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0" sz="3400" kern="1200">
          <a:solidFill>
            <a:schemeClr val="tx2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b="0" sz="2000" kern="1200">
          <a:solidFill>
            <a:schemeClr val="tx2"/>
          </a:solidFill>
          <a:latin typeface="+mn-ea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600" kern="1200">
          <a:solidFill>
            <a:schemeClr val="tx2"/>
          </a:solidFill>
          <a:latin typeface="+mn-ea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2"/>
          </a:solidFill>
          <a:latin typeface="+mn-ea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200" kern="1200">
          <a:solidFill>
            <a:schemeClr val="tx2"/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tags" Target="../tags/tag135.xml"/><Relationship Id="rId10" Type="http://schemas.openxmlformats.org/officeDocument/2006/relationships/tags" Target="../tags/tag136.xml"/><Relationship Id="rId11" Type="http://schemas.openxmlformats.org/officeDocument/2006/relationships/tags" Target="../tags/tag137.xml"/><Relationship Id="rId12" Type="http://schemas.openxmlformats.org/officeDocument/2006/relationships/tags" Target="../tags/tag13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tags" Target="../tags/tag170.xml"/><Relationship Id="rId14" Type="http://schemas.openxmlformats.org/officeDocument/2006/relationships/tags" Target="../tags/tag171.xml"/><Relationship Id="rId15" Type="http://schemas.openxmlformats.org/officeDocument/2006/relationships/tags" Target="../tags/tag172.xml"/><Relationship Id="rId16" Type="http://schemas.openxmlformats.org/officeDocument/2006/relationships/tags" Target="../tags/tag173.xml"/><Relationship Id="rId17" Type="http://schemas.openxmlformats.org/officeDocument/2006/relationships/tags" Target="../tags/tag174.xml"/><Relationship Id="rId18" Type="http://schemas.openxmlformats.org/officeDocument/2006/relationships/tags" Target="../tags/tag175.xml"/><Relationship Id="rId19" Type="http://schemas.openxmlformats.org/officeDocument/2006/relationships/tags" Target="../tags/tag176.xml"/><Relationship Id="rId20" Type="http://schemas.openxmlformats.org/officeDocument/2006/relationships/tags" Target="../tags/tag177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tags" Target="../tags/tag190.xml"/><Relationship Id="rId14" Type="http://schemas.openxmlformats.org/officeDocument/2006/relationships/tags" Target="../tags/tag191.xml"/><Relationship Id="rId15" Type="http://schemas.openxmlformats.org/officeDocument/2006/relationships/tags" Target="../tags/tag192.xml"/><Relationship Id="rId16" Type="http://schemas.openxmlformats.org/officeDocument/2006/relationships/tags" Target="../tags/tag193.xml"/><Relationship Id="rId17" Type="http://schemas.openxmlformats.org/officeDocument/2006/relationships/tags" Target="../tags/tag194.xml"/><Relationship Id="rId18" Type="http://schemas.openxmlformats.org/officeDocument/2006/relationships/tags" Target="../tags/tag195.xml"/><Relationship Id="rId19" Type="http://schemas.openxmlformats.org/officeDocument/2006/relationships/tags" Target="../tags/tag196.xml"/><Relationship Id="rId20" Type="http://schemas.openxmlformats.org/officeDocument/2006/relationships/tags" Target="../tags/tag197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tags" Target="../tags/tag213.xml"/><Relationship Id="rId14" Type="http://schemas.openxmlformats.org/officeDocument/2006/relationships/tags" Target="../tags/tag214.xml"/><Relationship Id="rId15" Type="http://schemas.openxmlformats.org/officeDocument/2006/relationships/tags" Target="../tags/tag215.xml"/><Relationship Id="rId16" Type="http://schemas.openxmlformats.org/officeDocument/2006/relationships/tags" Target="../tags/tag216.xml"/><Relationship Id="rId17" Type="http://schemas.openxmlformats.org/officeDocument/2006/relationships/tags" Target="../tags/tag217.xml"/><Relationship Id="rId18" Type="http://schemas.openxmlformats.org/officeDocument/2006/relationships/tags" Target="../tags/tag218.xml"/><Relationship Id="rId19" Type="http://schemas.openxmlformats.org/officeDocument/2006/relationships/tags" Target="../tags/tag219.xml"/><Relationship Id="rId20" Type="http://schemas.openxmlformats.org/officeDocument/2006/relationships/tags" Target="../tags/tag220.xml"/><Relationship Id="rId21" Type="http://schemas.openxmlformats.org/officeDocument/2006/relationships/tags" Target="../tags/tag221.xml"/><Relationship Id="rId22" Type="http://schemas.openxmlformats.org/officeDocument/2006/relationships/tags" Target="../tags/tag222.xml"/><Relationship Id="rId23" Type="http://schemas.openxmlformats.org/officeDocument/2006/relationships/tags" Target="../tags/tag223.xml"/><Relationship Id="rId24" Type="http://schemas.openxmlformats.org/officeDocument/2006/relationships/tags" Target="../tags/tag224.xml"/><Relationship Id="rId25" Type="http://schemas.openxmlformats.org/officeDocument/2006/relationships/tags" Target="../tags/tag225.xml"/><Relationship Id="rId26" Type="http://schemas.openxmlformats.org/officeDocument/2006/relationships/tags" Target="../tags/tag226.xml"/><Relationship Id="rId27" Type="http://schemas.openxmlformats.org/officeDocument/2006/relationships/tags" Target="../tags/tag227.xml"/><Relationship Id="rId28" Type="http://schemas.openxmlformats.org/officeDocument/2006/relationships/tags" Target="../tags/tag228.xml"/><Relationship Id="rId29" Type="http://schemas.openxmlformats.org/officeDocument/2006/relationships/tags" Target="../tags/tag229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tags" Target="../tags/tag242.xml"/><Relationship Id="rId14" Type="http://schemas.openxmlformats.org/officeDocument/2006/relationships/tags" Target="../tags/tag243.xml"/><Relationship Id="rId15" Type="http://schemas.openxmlformats.org/officeDocument/2006/relationships/tags" Target="../tags/tag244.xml"/><Relationship Id="rId16" Type="http://schemas.openxmlformats.org/officeDocument/2006/relationships/tags" Target="../tags/tag245.xml"/><Relationship Id="rId17" Type="http://schemas.openxmlformats.org/officeDocument/2006/relationships/tags" Target="../tags/tag246.xml"/><Relationship Id="rId18" Type="http://schemas.openxmlformats.org/officeDocument/2006/relationships/tags" Target="../tags/tag247.xml"/><Relationship Id="rId19" Type="http://schemas.openxmlformats.org/officeDocument/2006/relationships/tags" Target="../tags/tag248.xml"/><Relationship Id="rId20" Type="http://schemas.openxmlformats.org/officeDocument/2006/relationships/tags" Target="../tags/tag249.xml"/><Relationship Id="rId21" Type="http://schemas.openxmlformats.org/officeDocument/2006/relationships/tags" Target="../tags/tag250.xml"/><Relationship Id="rId22" Type="http://schemas.openxmlformats.org/officeDocument/2006/relationships/tags" Target="../tags/tag251.xml"/><Relationship Id="rId23" Type="http://schemas.openxmlformats.org/officeDocument/2006/relationships/tags" Target="../tags/tag252.xml"/><Relationship Id="rId24" Type="http://schemas.openxmlformats.org/officeDocument/2006/relationships/tags" Target="../tags/tag253.xml"/><Relationship Id="rId25" Type="http://schemas.openxmlformats.org/officeDocument/2006/relationships/tags" Target="../tags/tag254.xml"/><Relationship Id="rId26" Type="http://schemas.openxmlformats.org/officeDocument/2006/relationships/tags" Target="../tags/tag255.xml"/><Relationship Id="rId27" Type="http://schemas.openxmlformats.org/officeDocument/2006/relationships/tags" Target="../tags/tag256.xml"/><Relationship Id="rId28" Type="http://schemas.openxmlformats.org/officeDocument/2006/relationships/tags" Target="../tags/tag257.xml"/><Relationship Id="rId29" Type="http://schemas.openxmlformats.org/officeDocument/2006/relationships/tags" Target="../tags/tag258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tags" Target="../tags/tag273.xml"/><Relationship Id="rId16" Type="http://schemas.openxmlformats.org/officeDocument/2006/relationships/tags" Target="../tags/tag274.xml"/><Relationship Id="rId17" Type="http://schemas.openxmlformats.org/officeDocument/2006/relationships/tags" Target="../tags/tag275.xml"/><Relationship Id="rId18" Type="http://schemas.openxmlformats.org/officeDocument/2006/relationships/tags" Target="../tags/tag276.xml"/><Relationship Id="rId19" Type="http://schemas.openxmlformats.org/officeDocument/2006/relationships/tags" Target="../tags/tag277.xml"/><Relationship Id="rId20" Type="http://schemas.openxmlformats.org/officeDocument/2006/relationships/tags" Target="../tags/tag278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tags" Target="../tags/tag300.xml"/><Relationship Id="rId16" Type="http://schemas.openxmlformats.org/officeDocument/2006/relationships/tags" Target="../tags/tag301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tags" Target="../tags/tag314.xml"/><Relationship Id="rId14" Type="http://schemas.openxmlformats.org/officeDocument/2006/relationships/tags" Target="../tags/tag315.xml"/><Relationship Id="rId15" Type="http://schemas.openxmlformats.org/officeDocument/2006/relationships/tags" Target="../tags/tag316.xml"/><Relationship Id="rId16" Type="http://schemas.openxmlformats.org/officeDocument/2006/relationships/tags" Target="../tags/tag317.xml"/><Relationship Id="rId17" Type="http://schemas.openxmlformats.org/officeDocument/2006/relationships/tags" Target="../tags/tag318.xml"/><Relationship Id="rId18" Type="http://schemas.openxmlformats.org/officeDocument/2006/relationships/tags" Target="../tags/tag319.xml"/><Relationship Id="rId19" Type="http://schemas.openxmlformats.org/officeDocument/2006/relationships/tags" Target="../tags/tag320.xml"/><Relationship Id="rId20" Type="http://schemas.openxmlformats.org/officeDocument/2006/relationships/tags" Target="../tags/tag321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tags" Target="../tags/tag334.xml"/><Relationship Id="rId14" Type="http://schemas.openxmlformats.org/officeDocument/2006/relationships/tags" Target="../tags/tag335.xml"/><Relationship Id="rId15" Type="http://schemas.openxmlformats.org/officeDocument/2006/relationships/tags" Target="../tags/tag336.xml"/><Relationship Id="rId16" Type="http://schemas.openxmlformats.org/officeDocument/2006/relationships/tags" Target="../tags/tag337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tags" Target="../tags/tag369.xml"/><Relationship Id="rId10" Type="http://schemas.openxmlformats.org/officeDocument/2006/relationships/tags" Target="../tags/tag370.xml"/><Relationship Id="rId11" Type="http://schemas.openxmlformats.org/officeDocument/2006/relationships/tags" Target="../tags/tag371.xml"/><Relationship Id="rId12" Type="http://schemas.openxmlformats.org/officeDocument/2006/relationships/tags" Target="../tags/tag37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tags" Target="../tags/tag389.xml"/><Relationship Id="rId6" Type="http://schemas.openxmlformats.org/officeDocument/2006/relationships/tags" Target="../tags/tag390.xml"/><Relationship Id="rId7" Type="http://schemas.openxmlformats.org/officeDocument/2006/relationships/tags" Target="../tags/tag391.xml"/><Relationship Id="rId8" Type="http://schemas.openxmlformats.org/officeDocument/2006/relationships/tags" Target="../tags/tag392.xml"/><Relationship Id="rId9" Type="http://schemas.openxmlformats.org/officeDocument/2006/relationships/tags" Target="../tags/tag393.xml"/><Relationship Id="rId10" Type="http://schemas.openxmlformats.org/officeDocument/2006/relationships/tags" Target="../tags/tag394.xml"/><Relationship Id="rId11" Type="http://schemas.openxmlformats.org/officeDocument/2006/relationships/tags" Target="../tags/tag395.xml"/><Relationship Id="rId12" Type="http://schemas.openxmlformats.org/officeDocument/2006/relationships/tags" Target="../tags/tag396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tags" Target="../tags/tag403.xml"/><Relationship Id="rId5" Type="http://schemas.openxmlformats.org/officeDocument/2006/relationships/tags" Target="../tags/tag404.xml"/><Relationship Id="rId6" Type="http://schemas.openxmlformats.org/officeDocument/2006/relationships/tags" Target="../tags/tag405.xml"/><Relationship Id="rId7" Type="http://schemas.openxmlformats.org/officeDocument/2006/relationships/tags" Target="../tags/tag406.xml"/><Relationship Id="rId8" Type="http://schemas.openxmlformats.org/officeDocument/2006/relationships/tags" Target="../tags/tag407.xml"/><Relationship Id="rId9" Type="http://schemas.openxmlformats.org/officeDocument/2006/relationships/tags" Target="../tags/tag408.xml"/><Relationship Id="rId10" Type="http://schemas.openxmlformats.org/officeDocument/2006/relationships/tags" Target="../tags/tag409.xml"/><Relationship Id="rId11" Type="http://schemas.openxmlformats.org/officeDocument/2006/relationships/tags" Target="../tags/tag410.xml"/><Relationship Id="rId12" Type="http://schemas.openxmlformats.org/officeDocument/2006/relationships/tags" Target="../tags/tag411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12.xml"/><Relationship Id="rId2" Type="http://schemas.openxmlformats.org/officeDocument/2006/relationships/tags" Target="../tags/tag413.xml"/><Relationship Id="rId3" Type="http://schemas.openxmlformats.org/officeDocument/2006/relationships/tags" Target="../tags/tag414.xml"/><Relationship Id="rId4" Type="http://schemas.openxmlformats.org/officeDocument/2006/relationships/tags" Target="../tags/tag415.xml"/><Relationship Id="rId5" Type="http://schemas.openxmlformats.org/officeDocument/2006/relationships/tags" Target="../tags/tag416.xml"/><Relationship Id="rId6" Type="http://schemas.openxmlformats.org/officeDocument/2006/relationships/tags" Target="../tags/tag417.xml"/><Relationship Id="rId7" Type="http://schemas.openxmlformats.org/officeDocument/2006/relationships/tags" Target="../tags/tag418.xml"/><Relationship Id="rId8" Type="http://schemas.openxmlformats.org/officeDocument/2006/relationships/tags" Target="../tags/tag419.xml"/><Relationship Id="rId9" Type="http://schemas.openxmlformats.org/officeDocument/2006/relationships/tags" Target="../tags/tag420.xml"/><Relationship Id="rId10" Type="http://schemas.openxmlformats.org/officeDocument/2006/relationships/tags" Target="../tags/tag421.xml"/><Relationship Id="rId11" Type="http://schemas.openxmlformats.org/officeDocument/2006/relationships/tags" Target="../tags/tag422.xml"/><Relationship Id="rId12" Type="http://schemas.openxmlformats.org/officeDocument/2006/relationships/tags" Target="../tags/tag423.xml"/><Relationship Id="rId13" Type="http://schemas.openxmlformats.org/officeDocument/2006/relationships/tags" Target="../tags/tag424.xml"/><Relationship Id="rId14" Type="http://schemas.openxmlformats.org/officeDocument/2006/relationships/tags" Target="../tags/tag425.xml"/><Relationship Id="rId15" Type="http://schemas.openxmlformats.org/officeDocument/2006/relationships/tags" Target="../tags/tag426.xml"/><Relationship Id="rId16" Type="http://schemas.openxmlformats.org/officeDocument/2006/relationships/tags" Target="../tags/tag427.xml"/><Relationship Id="rId17" Type="http://schemas.openxmlformats.org/officeDocument/2006/relationships/tags" Target="../tags/tag428.xml"/><Relationship Id="rId18" Type="http://schemas.openxmlformats.org/officeDocument/2006/relationships/tags" Target="../tags/tag429.xml"/><Relationship Id="rId19" Type="http://schemas.openxmlformats.org/officeDocument/2006/relationships/tags" Target="../tags/tag430.xml"/><Relationship Id="rId20" Type="http://schemas.openxmlformats.org/officeDocument/2006/relationships/tags" Target="../tags/tag431.xml"/><Relationship Id="rId21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32.xml"/><Relationship Id="rId2" Type="http://schemas.openxmlformats.org/officeDocument/2006/relationships/tags" Target="../tags/tag433.xml"/><Relationship Id="rId3" Type="http://schemas.openxmlformats.org/officeDocument/2006/relationships/tags" Target="../tags/tag434.xml"/><Relationship Id="rId4" Type="http://schemas.openxmlformats.org/officeDocument/2006/relationships/tags" Target="../tags/tag435.xml"/><Relationship Id="rId5" Type="http://schemas.openxmlformats.org/officeDocument/2006/relationships/tags" Target="../tags/tag436.xml"/><Relationship Id="rId6" Type="http://schemas.openxmlformats.org/officeDocument/2006/relationships/tags" Target="../tags/tag437.xml"/><Relationship Id="rId7" Type="http://schemas.openxmlformats.org/officeDocument/2006/relationships/tags" Target="../tags/tag438.xml"/><Relationship Id="rId8" Type="http://schemas.openxmlformats.org/officeDocument/2006/relationships/tags" Target="../tags/tag439.xml"/><Relationship Id="rId9" Type="http://schemas.openxmlformats.org/officeDocument/2006/relationships/tags" Target="../tags/tag440.xml"/><Relationship Id="rId10" Type="http://schemas.openxmlformats.org/officeDocument/2006/relationships/tags" Target="../tags/tag441.xml"/><Relationship Id="rId11" Type="http://schemas.openxmlformats.org/officeDocument/2006/relationships/tags" Target="../tags/tag442.xml"/><Relationship Id="rId12" Type="http://schemas.openxmlformats.org/officeDocument/2006/relationships/tags" Target="../tags/tag443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44.xml"/><Relationship Id="rId2" Type="http://schemas.openxmlformats.org/officeDocument/2006/relationships/tags" Target="../tags/tag445.xml"/><Relationship Id="rId3" Type="http://schemas.openxmlformats.org/officeDocument/2006/relationships/tags" Target="../tags/tag446.xml"/><Relationship Id="rId4" Type="http://schemas.openxmlformats.org/officeDocument/2006/relationships/tags" Target="../tags/tag447.xml"/><Relationship Id="rId5" Type="http://schemas.openxmlformats.org/officeDocument/2006/relationships/tags" Target="../tags/tag448.xml"/><Relationship Id="rId6" Type="http://schemas.openxmlformats.org/officeDocument/2006/relationships/tags" Target="../tags/tag449.xml"/><Relationship Id="rId7" Type="http://schemas.openxmlformats.org/officeDocument/2006/relationships/tags" Target="../tags/tag450.xml"/><Relationship Id="rId8" Type="http://schemas.openxmlformats.org/officeDocument/2006/relationships/tags" Target="../tags/tag451.xml"/><Relationship Id="rId9" Type="http://schemas.openxmlformats.org/officeDocument/2006/relationships/tags" Target="../tags/tag452.xml"/><Relationship Id="rId10" Type="http://schemas.openxmlformats.org/officeDocument/2006/relationships/tags" Target="../tags/tag453.xml"/><Relationship Id="rId11" Type="http://schemas.openxmlformats.org/officeDocument/2006/relationships/tags" Target="../tags/tag454.xml"/><Relationship Id="rId12" Type="http://schemas.openxmlformats.org/officeDocument/2006/relationships/tags" Target="../tags/tag455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56.xml"/><Relationship Id="rId2" Type="http://schemas.openxmlformats.org/officeDocument/2006/relationships/tags" Target="../tags/tag457.xml"/><Relationship Id="rId3" Type="http://schemas.openxmlformats.org/officeDocument/2006/relationships/tags" Target="../tags/tag45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6044184" y="1553029"/>
            <a:ext cx="5084064" cy="2525195"/>
          </a:xfrm>
          <a:noFill/>
        </p:spPr>
        <p:txBody>
          <a:bodyPr anchor="b" wrap="square">
            <a:normAutofit/>
          </a:bodyPr>
          <a:p>
            <a:r>
              <a:rPr altLang="en-US" dirty="0" lang="zh-CN"/>
              <a:t>2024年餐饮业务扩张计划</a:t>
            </a:r>
            <a:endParaRPr altLang="en-US" dirty="0" lang="zh-CN"/>
          </a:p>
        </p:txBody>
      </p:sp>
      <p:sp>
        <p:nvSpPr>
          <p:cNvPr id="104865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6044184" y="4334256"/>
            <a:ext cx="5084064" cy="1152144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汇报人：XX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92224" y="1103087"/>
            <a:ext cx="7516368" cy="1047188"/>
          </a:xfrm>
          <a:noFill/>
        </p:spPr>
        <p:txBody>
          <a:bodyPr anchor="ctr" wrap="square">
            <a:normAutofit/>
          </a:bodyPr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84" name="序号"/>
          <p:cNvSpPr txBox="1"/>
          <p:nvPr>
            <p:custDataLst>
              <p:tags r:id="rId2"/>
            </p:custDataLst>
          </p:nvPr>
        </p:nvSpPr>
        <p:spPr>
          <a:xfrm>
            <a:off x="1813562" y="3421071"/>
            <a:ext cx="905256" cy="11922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03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3"/>
            </p:custDataLst>
          </p:nvPr>
        </p:nvSpPr>
        <p:spPr>
          <a:xfrm>
            <a:off x="2709674" y="3421071"/>
            <a:ext cx="3172968" cy="119226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提升餐饮业务竞争力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788" name="序号"/>
          <p:cNvSpPr txBox="1"/>
          <p:nvPr>
            <p:custDataLst>
              <p:tags r:id="rId4"/>
            </p:custDataLst>
          </p:nvPr>
        </p:nvSpPr>
        <p:spPr>
          <a:xfrm>
            <a:off x="6309358" y="2253688"/>
            <a:ext cx="905256" cy="11922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02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5"/>
            </p:custDataLst>
          </p:nvPr>
        </p:nvSpPr>
        <p:spPr>
          <a:xfrm>
            <a:off x="7205470" y="2253688"/>
            <a:ext cx="3172968" cy="119226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2024年餐饮业务扩张计划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792" name="序号"/>
          <p:cNvSpPr txBox="1"/>
          <p:nvPr>
            <p:custDataLst>
              <p:tags r:id="rId6"/>
            </p:custDataLst>
          </p:nvPr>
        </p:nvSpPr>
        <p:spPr>
          <a:xfrm>
            <a:off x="1813562" y="2257715"/>
            <a:ext cx="905256" cy="11922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01</a:t>
            </a:r>
            <a:endParaRPr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7"/>
            </p:custDataLst>
          </p:nvPr>
        </p:nvSpPr>
        <p:spPr>
          <a:xfrm>
            <a:off x="2709674" y="2257715"/>
            <a:ext cx="3172968" cy="119226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餐饮行业现状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796" name="序号"/>
          <p:cNvSpPr txBox="1"/>
          <p:nvPr>
            <p:custDataLst>
              <p:tags r:id="rId8"/>
            </p:custDataLst>
          </p:nvPr>
        </p:nvSpPr>
        <p:spPr>
          <a:xfrm>
            <a:off x="6309358" y="3419057"/>
            <a:ext cx="905256" cy="11922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04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9"/>
            </p:custDataLst>
          </p:nvPr>
        </p:nvSpPr>
        <p:spPr>
          <a:xfrm>
            <a:off x="7205470" y="3419057"/>
            <a:ext cx="3172968" cy="119226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数字化转型与智能化升级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800" name="序号"/>
          <p:cNvSpPr txBox="1"/>
          <p:nvPr>
            <p:custDataLst>
              <p:tags r:id="rId10"/>
            </p:custDataLst>
          </p:nvPr>
        </p:nvSpPr>
        <p:spPr>
          <a:xfrm>
            <a:off x="1813562" y="4584427"/>
            <a:ext cx="905256" cy="11922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05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1"/>
            </p:custDataLst>
          </p:nvPr>
        </p:nvSpPr>
        <p:spPr>
          <a:xfrm>
            <a:off x="2709674" y="4584427"/>
            <a:ext cx="3172968" cy="119226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绿色发展与可持续发展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48804" name="序号"/>
          <p:cNvSpPr txBox="1"/>
          <p:nvPr>
            <p:custDataLst>
              <p:tags r:id="rId12"/>
            </p:custDataLst>
          </p:nvPr>
        </p:nvSpPr>
        <p:spPr>
          <a:xfrm>
            <a:off x="6323872" y="4584426"/>
            <a:ext cx="905256" cy="11922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dirty="0" sz="4000" lang="en-US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06</a:t>
            </a:r>
            <a:endParaRPr dirty="0" sz="4000" lang="en-US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6" name="项标题"/>
          <p:cNvSpPr txBox="1"/>
          <p:nvPr>
            <p:custDataLst>
              <p:tags r:id="rId13"/>
            </p:custDataLst>
          </p:nvPr>
        </p:nvSpPr>
        <p:spPr>
          <a:xfrm>
            <a:off x="7219984" y="4584426"/>
            <a:ext cx="3172968" cy="119226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n-ea"/>
              </a:rPr>
              <a:t>风险防控与应对策略</a:t>
            </a:r>
            <a:endParaRPr altLang="en-US" dirty="0" sz="2400" lang="zh-CN" spc="300">
              <a:solidFill>
                <a:schemeClr val="tx2"/>
              </a:solidFill>
              <a:latin typeface="+mn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餐饮行业现状</a:t>
            </a:r>
            <a:endParaRPr altLang="en-US" dirty="0" lang="zh-CN"/>
          </a:p>
        </p:txBody>
      </p:sp>
      <p:sp>
        <p:nvSpPr>
          <p:cNvPr id="10488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餐饮市场规模</a:t>
            </a:r>
            <a:endParaRPr altLang="en-US" lang="zh-CN"/>
          </a:p>
        </p:txBody>
      </p:sp>
      <p:sp>
        <p:nvSpPr>
          <p:cNvPr id="1048874" name="任意多边形 20"/>
          <p:cNvSpPr/>
          <p:nvPr>
            <p:custDataLst>
              <p:tags r:id="rId1"/>
            </p:custDataLst>
          </p:nvPr>
        </p:nvSpPr>
        <p:spPr>
          <a:xfrm rot="2700000">
            <a:off x="2192384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875935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2024年餐饮业总收入达到5万亿元人民币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8" name="矩形 42"/>
          <p:cNvSpPr/>
          <p:nvPr>
            <p:custDataLst>
              <p:tags r:id="rId3"/>
            </p:custDataLst>
          </p:nvPr>
        </p:nvSpPr>
        <p:spPr>
          <a:xfrm>
            <a:off x="1993374" y="2921206"/>
            <a:ext cx="1538389" cy="10894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413886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096859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餐饮业增长率连续5年超过10%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4" name="矩形 43"/>
          <p:cNvSpPr/>
          <p:nvPr>
            <p:custDataLst>
              <p:tags r:id="rId6"/>
            </p:custDataLst>
          </p:nvPr>
        </p:nvSpPr>
        <p:spPr>
          <a:xfrm>
            <a:off x="4214877" y="2921206"/>
            <a:ext cx="1538389" cy="10894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34810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8362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餐饮业占社会消费品零售总额比例逐年上升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0" name="矩形 44"/>
          <p:cNvSpPr/>
          <p:nvPr>
            <p:custDataLst>
              <p:tags r:id="rId9"/>
            </p:custDataLst>
          </p:nvPr>
        </p:nvSpPr>
        <p:spPr>
          <a:xfrm>
            <a:off x="6435222" y="2921206"/>
            <a:ext cx="1538389" cy="10894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55734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39286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餐饮业连锁化、品牌化趋势明显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6" name="矩形 45"/>
          <p:cNvSpPr/>
          <p:nvPr>
            <p:custDataLst>
              <p:tags r:id="rId12"/>
            </p:custDataLst>
          </p:nvPr>
        </p:nvSpPr>
        <p:spPr>
          <a:xfrm>
            <a:off x="8656724" y="2921206"/>
            <a:ext cx="1538389" cy="10894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餐饮消费趋势</a:t>
            </a:r>
            <a:endParaRPr altLang="en-US" lang="zh-CN"/>
          </a:p>
        </p:txBody>
      </p:sp>
      <p:sp>
        <p:nvSpPr>
          <p:cNvPr id="1048932" name="矩形 31"/>
          <p:cNvSpPr/>
          <p:nvPr>
            <p:custDataLst>
              <p:tags r:id="rId1"/>
            </p:custDataLst>
          </p:nvPr>
        </p:nvSpPr>
        <p:spPr>
          <a:xfrm>
            <a:off x="3044869" y="1712686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健康饮食：消费者越来越注重健康饮食，对食材新鲜、营养均衡的要求提高。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4" name="矩形 4"/>
          <p:cNvSpPr/>
          <p:nvPr>
            <p:custDataLst>
              <p:tags r:id="rId2"/>
            </p:custDataLst>
          </p:nvPr>
        </p:nvSpPr>
        <p:spPr>
          <a:xfrm>
            <a:off x="3044869" y="2815525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特色口味：消费者对特色口味的追求增加，餐饮企业需要不断创新口味以满足消费者需求。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矩形 5"/>
          <p:cNvSpPr/>
          <p:nvPr>
            <p:custDataLst>
              <p:tags r:id="rId3"/>
            </p:custDataLst>
          </p:nvPr>
        </p:nvSpPr>
        <p:spPr>
          <a:xfrm>
            <a:off x="3044869" y="3918365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线上点餐：随着互联网技术的发展，线上点餐越来越受欢迎，餐饮企业需要加强线上平台的运营。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矩形 7"/>
          <p:cNvSpPr/>
          <p:nvPr>
            <p:custDataLst>
              <p:tags r:id="rId4"/>
            </p:custDataLst>
          </p:nvPr>
        </p:nvSpPr>
        <p:spPr>
          <a:xfrm>
            <a:off x="3044869" y="5021204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社交属性：消费者越来越注重餐饮的社交属性，对用餐环境的氛围、服务质量的要求提高。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竞争格局分析</a:t>
            </a:r>
            <a:endParaRPr altLang="en-US" lang="zh-CN"/>
          </a:p>
        </p:txBody>
      </p:sp>
      <p:sp>
        <p:nvSpPr>
          <p:cNvPr id="1048974" name="矩形 5"/>
          <p:cNvSpPr/>
          <p:nvPr>
            <p:custDataLst>
              <p:tags r:id="rId1"/>
            </p:custDataLst>
          </p:nvPr>
        </p:nvSpPr>
        <p:spPr>
          <a:xfrm>
            <a:off x="1014984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6" name="矩形 10"/>
          <p:cNvSpPr/>
          <p:nvPr>
            <p:custDataLst>
              <p:tags r:id="rId2"/>
            </p:custDataLst>
          </p:nvPr>
        </p:nvSpPr>
        <p:spPr>
          <a:xfrm>
            <a:off x="1343398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TextBox 2"/>
          <p:cNvSpPr txBox="1"/>
          <p:nvPr>
            <p:custDataLst>
              <p:tags r:id="rId3"/>
            </p:custDataLst>
          </p:nvPr>
        </p:nvSpPr>
        <p:spPr>
          <a:xfrm>
            <a:off x="1158517" y="3158899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餐饮企业数量众多，竞争激烈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0" name="矩形 6"/>
          <p:cNvSpPr/>
          <p:nvPr>
            <p:custDataLst>
              <p:tags r:id="rId4"/>
            </p:custDataLst>
          </p:nvPr>
        </p:nvSpPr>
        <p:spPr>
          <a:xfrm>
            <a:off x="3606857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矩形 11"/>
          <p:cNvSpPr/>
          <p:nvPr>
            <p:custDataLst>
              <p:tags r:id="rId5"/>
            </p:custDataLst>
          </p:nvPr>
        </p:nvSpPr>
        <p:spPr>
          <a:xfrm>
            <a:off x="3952991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TextBox 2"/>
          <p:cNvSpPr txBox="1"/>
          <p:nvPr>
            <p:custDataLst>
              <p:tags r:id="rId6"/>
            </p:custDataLst>
          </p:nvPr>
        </p:nvSpPr>
        <p:spPr>
          <a:xfrm>
            <a:off x="3749800" y="3158899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品牌化、连锁化趋势明显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6" name="矩形 33"/>
          <p:cNvSpPr/>
          <p:nvPr>
            <p:custDataLst>
              <p:tags r:id="rId7"/>
            </p:custDataLst>
          </p:nvPr>
        </p:nvSpPr>
        <p:spPr>
          <a:xfrm>
            <a:off x="6194595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8" name="矩形 37"/>
          <p:cNvSpPr/>
          <p:nvPr>
            <p:custDataLst>
              <p:tags r:id="rId8"/>
            </p:custDataLst>
          </p:nvPr>
        </p:nvSpPr>
        <p:spPr>
          <a:xfrm>
            <a:off x="6523009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0" name="TextBox 2"/>
          <p:cNvSpPr txBox="1"/>
          <p:nvPr>
            <p:custDataLst>
              <p:tags r:id="rId9"/>
            </p:custDataLst>
          </p:nvPr>
        </p:nvSpPr>
        <p:spPr>
          <a:xfrm>
            <a:off x="6338128" y="3158899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消费者需求多样化，品质要求提高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92" name="矩形 34"/>
          <p:cNvSpPr/>
          <p:nvPr>
            <p:custDataLst>
              <p:tags r:id="rId10"/>
            </p:custDataLst>
          </p:nvPr>
        </p:nvSpPr>
        <p:spPr>
          <a:xfrm>
            <a:off x="8777017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4" name="矩形 38"/>
          <p:cNvSpPr/>
          <p:nvPr>
            <p:custDataLst>
              <p:tags r:id="rId11"/>
            </p:custDataLst>
          </p:nvPr>
        </p:nvSpPr>
        <p:spPr>
          <a:xfrm>
            <a:off x="9123151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6" name="TextBox 2"/>
          <p:cNvSpPr txBox="1"/>
          <p:nvPr>
            <p:custDataLst>
              <p:tags r:id="rId12"/>
            </p:custDataLst>
          </p:nvPr>
        </p:nvSpPr>
        <p:spPr>
          <a:xfrm>
            <a:off x="8920551" y="3158899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互联网、科技应用加速行业变革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行业痛点与机遇</a:t>
            </a:r>
            <a:endParaRPr altLang="en-US" lang="zh-CN"/>
          </a:p>
        </p:txBody>
      </p:sp>
      <p:sp>
        <p:nvSpPr>
          <p:cNvPr id="1049032" name="任意多边形 20"/>
          <p:cNvSpPr/>
          <p:nvPr>
            <p:custDataLst>
              <p:tags r:id="rId1"/>
            </p:custDataLst>
          </p:nvPr>
        </p:nvSpPr>
        <p:spPr>
          <a:xfrm rot="2700000">
            <a:off x="2192384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875935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痛点：食品安全问题频发，消费者信心受损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矩形 42"/>
          <p:cNvSpPr/>
          <p:nvPr>
            <p:custDataLst>
              <p:tags r:id="rId3"/>
            </p:custDataLst>
          </p:nvPr>
        </p:nvSpPr>
        <p:spPr>
          <a:xfrm>
            <a:off x="1993374" y="2921206"/>
            <a:ext cx="1538389" cy="10894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任意多边形 18"/>
          <p:cNvSpPr/>
          <p:nvPr>
            <p:custDataLst>
              <p:tags r:id="rId4"/>
            </p:custDataLst>
          </p:nvPr>
        </p:nvSpPr>
        <p:spPr>
          <a:xfrm rot="5400000">
            <a:off x="4413886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096859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痛点：同质化竞争激烈，利润空间受限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43"/>
          <p:cNvSpPr/>
          <p:nvPr>
            <p:custDataLst>
              <p:tags r:id="rId6"/>
            </p:custDataLst>
          </p:nvPr>
        </p:nvSpPr>
        <p:spPr>
          <a:xfrm>
            <a:off x="4214877" y="2921206"/>
            <a:ext cx="1538389" cy="10894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34810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8362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机遇：消费升级带来更多需求，市场空间广阔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44"/>
          <p:cNvSpPr/>
          <p:nvPr>
            <p:custDataLst>
              <p:tags r:id="rId9"/>
            </p:custDataLst>
          </p:nvPr>
        </p:nvSpPr>
        <p:spPr>
          <a:xfrm>
            <a:off x="6435222" y="2921206"/>
            <a:ext cx="1538389" cy="10894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55734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39286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机遇：技术创新推动行业变革，提升效率与品质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矩形 45"/>
          <p:cNvSpPr/>
          <p:nvPr>
            <p:custDataLst>
              <p:tags r:id="rId12"/>
            </p:custDataLst>
          </p:nvPr>
        </p:nvSpPr>
        <p:spPr>
          <a:xfrm>
            <a:off x="8656724" y="2921206"/>
            <a:ext cx="1538389" cy="10894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 fontScale="95455"/>
          </a:bodyPr>
          <a:p>
            <a:r>
              <a:rPr altLang="en-US" dirty="0" lang="zh-CN"/>
              <a:t>2024年餐饮业务扩张计划</a:t>
            </a:r>
            <a:endParaRPr altLang="en-US" dirty="0" lang="zh-CN"/>
          </a:p>
        </p:txBody>
      </p:sp>
      <p:sp>
        <p:nvSpPr>
          <p:cNvPr id="10490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扩张目标与战略</a:t>
            </a:r>
            <a:endParaRPr altLang="en-US" lang="zh-CN"/>
          </a:p>
        </p:txBody>
      </p:sp>
      <p:sp>
        <p:nvSpPr>
          <p:cNvPr id="1049126" name="矩形 31"/>
          <p:cNvSpPr/>
          <p:nvPr>
            <p:custDataLst>
              <p:tags r:id="rId1"/>
            </p:custDataLst>
          </p:nvPr>
        </p:nvSpPr>
        <p:spPr>
          <a:xfrm>
            <a:off x="3044869" y="1712686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目标市场：针对不同消费群体，拓展市场份额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矩形 4"/>
          <p:cNvSpPr/>
          <p:nvPr>
            <p:custDataLst>
              <p:tags r:id="rId2"/>
            </p:custDataLst>
          </p:nvPr>
        </p:nvSpPr>
        <p:spPr>
          <a:xfrm>
            <a:off x="3044869" y="2815525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品牌建设：提升品牌知名度和美誉度，打造特色品牌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5"/>
          <p:cNvSpPr/>
          <p:nvPr>
            <p:custDataLst>
              <p:tags r:id="rId3"/>
            </p:custDataLst>
          </p:nvPr>
        </p:nvSpPr>
        <p:spPr>
          <a:xfrm>
            <a:off x="3044869" y="3918365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供应链优化：提高采购效率，降低成本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矩形 7"/>
          <p:cNvSpPr/>
          <p:nvPr>
            <p:custDataLst>
              <p:tags r:id="rId4"/>
            </p:custDataLst>
          </p:nvPr>
        </p:nvSpPr>
        <p:spPr>
          <a:xfrm>
            <a:off x="3044869" y="5021204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数字化转型：运用互联网技术提升运营效率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扩张地区选择</a:t>
            </a:r>
            <a:endParaRPr altLang="en-US" lang="zh-CN"/>
          </a:p>
        </p:txBody>
      </p:sp>
      <p:sp>
        <p:nvSpPr>
          <p:cNvPr id="1049168" name="矩形 5"/>
          <p:cNvSpPr/>
          <p:nvPr>
            <p:custDataLst>
              <p:tags r:id="rId1"/>
            </p:custDataLst>
          </p:nvPr>
        </p:nvSpPr>
        <p:spPr>
          <a:xfrm>
            <a:off x="1014984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矩形 10"/>
          <p:cNvSpPr/>
          <p:nvPr>
            <p:custDataLst>
              <p:tags r:id="rId2"/>
            </p:custDataLst>
          </p:nvPr>
        </p:nvSpPr>
        <p:spPr>
          <a:xfrm>
            <a:off x="1343398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TextBox 2"/>
          <p:cNvSpPr txBox="1"/>
          <p:nvPr>
            <p:custDataLst>
              <p:tags r:id="rId3"/>
            </p:custDataLst>
          </p:nvPr>
        </p:nvSpPr>
        <p:spPr>
          <a:xfrm>
            <a:off x="1158517" y="3158899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华北地区：市场需求稳定，消费能力强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74" name="矩形 6"/>
          <p:cNvSpPr/>
          <p:nvPr>
            <p:custDataLst>
              <p:tags r:id="rId4"/>
            </p:custDataLst>
          </p:nvPr>
        </p:nvSpPr>
        <p:spPr>
          <a:xfrm>
            <a:off x="3606857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矩形 11"/>
          <p:cNvSpPr/>
          <p:nvPr>
            <p:custDataLst>
              <p:tags r:id="rId5"/>
            </p:custDataLst>
          </p:nvPr>
        </p:nvSpPr>
        <p:spPr>
          <a:xfrm>
            <a:off x="3952991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TextBox 2"/>
          <p:cNvSpPr txBox="1"/>
          <p:nvPr>
            <p:custDataLst>
              <p:tags r:id="rId6"/>
            </p:custDataLst>
          </p:nvPr>
        </p:nvSpPr>
        <p:spPr>
          <a:xfrm>
            <a:off x="3749800" y="3158899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华东地区：经济发达，餐饮消费水平高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80" name="矩形 33"/>
          <p:cNvSpPr/>
          <p:nvPr>
            <p:custDataLst>
              <p:tags r:id="rId7"/>
            </p:custDataLst>
          </p:nvPr>
        </p:nvSpPr>
        <p:spPr>
          <a:xfrm>
            <a:off x="6194595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矩形 37"/>
          <p:cNvSpPr/>
          <p:nvPr>
            <p:custDataLst>
              <p:tags r:id="rId8"/>
            </p:custDataLst>
          </p:nvPr>
        </p:nvSpPr>
        <p:spPr>
          <a:xfrm>
            <a:off x="6523009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TextBox 2"/>
          <p:cNvSpPr txBox="1"/>
          <p:nvPr>
            <p:custDataLst>
              <p:tags r:id="rId9"/>
            </p:custDataLst>
          </p:nvPr>
        </p:nvSpPr>
        <p:spPr>
          <a:xfrm>
            <a:off x="6338128" y="3158899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华南地区：人口密集，餐饮需求量大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86" name="矩形 34"/>
          <p:cNvSpPr/>
          <p:nvPr>
            <p:custDataLst>
              <p:tags r:id="rId10"/>
            </p:custDataLst>
          </p:nvPr>
        </p:nvSpPr>
        <p:spPr>
          <a:xfrm>
            <a:off x="8777017" y="2627884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矩形 38"/>
          <p:cNvSpPr/>
          <p:nvPr>
            <p:custDataLst>
              <p:tags r:id="rId11"/>
            </p:custDataLst>
          </p:nvPr>
        </p:nvSpPr>
        <p:spPr>
          <a:xfrm>
            <a:off x="9123151" y="2622568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TextBox 2"/>
          <p:cNvSpPr txBox="1"/>
          <p:nvPr>
            <p:custDataLst>
              <p:tags r:id="rId12"/>
            </p:custDataLst>
          </p:nvPr>
        </p:nvSpPr>
        <p:spPr>
          <a:xfrm>
            <a:off x="8920551" y="3158899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西南地区：口味独特，具有较大市场潜力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品牌建设与推广</a:t>
            </a:r>
            <a:endParaRPr altLang="en-US" lang="zh-CN"/>
          </a:p>
        </p:txBody>
      </p:sp>
      <p:sp>
        <p:nvSpPr>
          <p:cNvPr id="10492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49642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任意多边形 18"/>
          <p:cNvSpPr/>
          <p:nvPr>
            <p:custDataLst>
              <p:tags r:id="rId3"/>
            </p:custDataLst>
          </p:nvPr>
        </p:nvSpPr>
        <p:spPr>
          <a:xfrm>
            <a:off x="641526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11074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5023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任意多边形 4"/>
          <p:cNvSpPr/>
          <p:nvPr>
            <p:custDataLst>
              <p:tags r:id="rId7"/>
            </p:custDataLst>
          </p:nvPr>
        </p:nvSpPr>
        <p:spPr>
          <a:xfrm>
            <a:off x="113368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1107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品牌定位：明确品牌的核心价值和目标客群，提升品牌认知度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品牌传播：利用线上线下渠道进行品牌宣传，提高品牌知名度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6210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3019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11"/>
          <p:cNvSpPr/>
          <p:nvPr>
            <p:custDataLst>
              <p:tags r:id="rId13"/>
            </p:custDataLst>
          </p:nvPr>
        </p:nvSpPr>
        <p:spPr>
          <a:xfrm>
            <a:off x="3842430" y="2514666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23538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785252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52150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任意多边形 25"/>
          <p:cNvSpPr/>
          <p:nvPr>
            <p:custDataLst>
              <p:tags r:id="rId17"/>
            </p:custDataLst>
          </p:nvPr>
        </p:nvSpPr>
        <p:spPr>
          <a:xfrm>
            <a:off x="8987504" y="2537813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4668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194820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品牌活动：策划各类品牌活动，增强品牌美誉度和忠诚度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171674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品牌形象：统一品牌视觉识别系统，包括logo、店面装修、员工制服等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营销策略创新</a:t>
            </a:r>
            <a:endParaRPr altLang="en-US" lang="zh-CN"/>
          </a:p>
        </p:txBody>
      </p:sp>
      <p:sp>
        <p:nvSpPr>
          <p:cNvPr id="10493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49642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任意多边形 18"/>
          <p:cNvSpPr/>
          <p:nvPr>
            <p:custDataLst>
              <p:tags r:id="rId3"/>
            </p:custDataLst>
          </p:nvPr>
        </p:nvSpPr>
        <p:spPr>
          <a:xfrm>
            <a:off x="641526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11074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5023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任意多边形 4"/>
          <p:cNvSpPr/>
          <p:nvPr>
            <p:custDataLst>
              <p:tags r:id="rId7"/>
            </p:custDataLst>
          </p:nvPr>
        </p:nvSpPr>
        <p:spPr>
          <a:xfrm>
            <a:off x="113368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1107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利用社交媒体平台进行品牌推广和营销活动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推出会员制度和积分奖励计划，吸引回头客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6210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3019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任意多边形 11"/>
          <p:cNvSpPr/>
          <p:nvPr>
            <p:custDataLst>
              <p:tags r:id="rId13"/>
            </p:custDataLst>
          </p:nvPr>
        </p:nvSpPr>
        <p:spPr>
          <a:xfrm>
            <a:off x="3842430" y="2514666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23538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785252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52150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任意多边形 25"/>
          <p:cNvSpPr/>
          <p:nvPr>
            <p:custDataLst>
              <p:tags r:id="rId17"/>
            </p:custDataLst>
          </p:nvPr>
        </p:nvSpPr>
        <p:spPr>
          <a:xfrm>
            <a:off x="8987504" y="2537813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4668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194820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定期举办促销活动和特价优惠，吸引新客户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171674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开展线上外卖业务，与第三方外卖平台合作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提升餐饮业务竞争力</a:t>
            </a:r>
            <a:endParaRPr altLang="en-US" dirty="0" lang="zh-CN"/>
          </a:p>
        </p:txBody>
      </p:sp>
      <p:sp>
        <p:nvSpPr>
          <p:cNvPr id="10493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菜品创新与品质保障</a:t>
            </a:r>
            <a:endParaRPr altLang="en-US" lang="zh-CN"/>
          </a:p>
        </p:txBody>
      </p:sp>
      <p:sp>
        <p:nvSpPr>
          <p:cNvPr id="1049410" name="椭圆 262"/>
          <p:cNvSpPr/>
          <p:nvPr>
            <p:custDataLst>
              <p:tags r:id="rId1"/>
            </p:custDataLst>
          </p:nvPr>
        </p:nvSpPr>
        <p:spPr>
          <a:xfrm>
            <a:off x="2687367" y="4070924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2" name="椭圆 263"/>
          <p:cNvSpPr/>
          <p:nvPr>
            <p:custDataLst>
              <p:tags r:id="rId2"/>
            </p:custDataLst>
          </p:nvPr>
        </p:nvSpPr>
        <p:spPr>
          <a:xfrm>
            <a:off x="3476649" y="4145373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4" name="椭圆 264"/>
          <p:cNvSpPr/>
          <p:nvPr>
            <p:custDataLst>
              <p:tags r:id="rId3"/>
            </p:custDataLst>
          </p:nvPr>
        </p:nvSpPr>
        <p:spPr>
          <a:xfrm>
            <a:off x="4215693" y="4364484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6" name="椭圆 265"/>
          <p:cNvSpPr/>
          <p:nvPr>
            <p:custDataLst>
              <p:tags r:id="rId4"/>
            </p:custDataLst>
          </p:nvPr>
        </p:nvSpPr>
        <p:spPr>
          <a:xfrm>
            <a:off x="4840340" y="4549699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8" name="椭圆 266"/>
          <p:cNvSpPr/>
          <p:nvPr>
            <p:custDataLst>
              <p:tags r:id="rId5"/>
            </p:custDataLst>
          </p:nvPr>
        </p:nvSpPr>
        <p:spPr>
          <a:xfrm>
            <a:off x="5480724" y="4739151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670149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0" name="椭圆 268"/>
          <p:cNvSpPr/>
          <p:nvPr>
            <p:custDataLst>
              <p:tags r:id="rId7"/>
            </p:custDataLst>
          </p:nvPr>
        </p:nvSpPr>
        <p:spPr>
          <a:xfrm flipV="1">
            <a:off x="3024507" y="4497645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2" name="椭圆 269"/>
          <p:cNvSpPr/>
          <p:nvPr>
            <p:custDataLst>
              <p:tags r:id="rId8"/>
            </p:custDataLst>
          </p:nvPr>
        </p:nvSpPr>
        <p:spPr>
          <a:xfrm flipV="1">
            <a:off x="3063244" y="4536988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4" name="椭圆 270"/>
          <p:cNvSpPr/>
          <p:nvPr>
            <p:custDataLst>
              <p:tags r:id="rId9"/>
            </p:custDataLst>
          </p:nvPr>
        </p:nvSpPr>
        <p:spPr>
          <a:xfrm flipV="1">
            <a:off x="7663356" y="3743469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49998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6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27255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15844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26521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8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54017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0" name="椭圆 276"/>
          <p:cNvSpPr/>
          <p:nvPr>
            <p:custDataLst>
              <p:tags r:id="rId15"/>
            </p:custDataLst>
          </p:nvPr>
        </p:nvSpPr>
        <p:spPr>
          <a:xfrm flipV="1">
            <a:off x="7009656" y="3593360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2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51168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57697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4" name="椭圆 279"/>
          <p:cNvSpPr/>
          <p:nvPr>
            <p:custDataLst>
              <p:tags r:id="rId18"/>
            </p:custDataLst>
          </p:nvPr>
        </p:nvSpPr>
        <p:spPr>
          <a:xfrm flipV="1">
            <a:off x="8350952" y="4569673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40838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6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58391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09452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8" name="图形 15"/>
          <p:cNvSpPr/>
          <p:nvPr>
            <p:custDataLst>
              <p:tags r:id="rId22"/>
            </p:custDataLst>
          </p:nvPr>
        </p:nvSpPr>
        <p:spPr>
          <a:xfrm>
            <a:off x="5097583" y="4923155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0" name="图形 19"/>
          <p:cNvSpPr/>
          <p:nvPr>
            <p:custDataLst>
              <p:tags r:id="rId23"/>
            </p:custDataLst>
          </p:nvPr>
        </p:nvSpPr>
        <p:spPr>
          <a:xfrm>
            <a:off x="8413901" y="4638070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2" name="图形 27"/>
          <p:cNvSpPr/>
          <p:nvPr>
            <p:custDataLst>
              <p:tags r:id="rId24"/>
            </p:custDataLst>
          </p:nvPr>
        </p:nvSpPr>
        <p:spPr>
          <a:xfrm>
            <a:off x="4261089" y="3742258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4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695047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6" name="正文"/>
          <p:cNvSpPr txBox="1"/>
          <p:nvPr>
            <p:custDataLst>
              <p:tags r:id="rId26"/>
            </p:custDataLst>
          </p:nvPr>
        </p:nvSpPr>
        <p:spPr>
          <a:xfrm>
            <a:off x="1014984" y="3762232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菜品创新：不断推出新菜品，满足消费者口味需求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正文"/>
          <p:cNvSpPr txBox="1"/>
          <p:nvPr>
            <p:custDataLst>
              <p:tags r:id="rId27"/>
            </p:custDataLst>
          </p:nvPr>
        </p:nvSpPr>
        <p:spPr>
          <a:xfrm>
            <a:off x="9175340" y="3762232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营养健康：关注营养健康，提供营养均衡的菜品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正文"/>
          <p:cNvSpPr txBox="1"/>
          <p:nvPr>
            <p:custDataLst>
              <p:tags r:id="rId28"/>
            </p:custDataLst>
          </p:nvPr>
        </p:nvSpPr>
        <p:spPr>
          <a:xfrm>
            <a:off x="6993314" y="1795685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口味独特：注重菜品口味，打造特色品牌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正文"/>
          <p:cNvSpPr txBox="1"/>
          <p:nvPr>
            <p:custDataLst>
              <p:tags r:id="rId29"/>
            </p:custDataLst>
          </p:nvPr>
        </p:nvSpPr>
        <p:spPr>
          <a:xfrm>
            <a:off x="3197011" y="1795685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品质保障：严格把控食材质量，确保食品安全卫生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服务质量提升</a:t>
            </a:r>
            <a:endParaRPr altLang="en-US" lang="zh-CN"/>
          </a:p>
        </p:txBody>
      </p:sp>
      <p:sp>
        <p:nvSpPr>
          <p:cNvPr id="1049488" name="椭圆 262"/>
          <p:cNvSpPr/>
          <p:nvPr>
            <p:custDataLst>
              <p:tags r:id="rId1"/>
            </p:custDataLst>
          </p:nvPr>
        </p:nvSpPr>
        <p:spPr>
          <a:xfrm>
            <a:off x="2687367" y="4070924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0" name="椭圆 263"/>
          <p:cNvSpPr/>
          <p:nvPr>
            <p:custDataLst>
              <p:tags r:id="rId2"/>
            </p:custDataLst>
          </p:nvPr>
        </p:nvSpPr>
        <p:spPr>
          <a:xfrm>
            <a:off x="3476649" y="4145373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2" name="椭圆 264"/>
          <p:cNvSpPr/>
          <p:nvPr>
            <p:custDataLst>
              <p:tags r:id="rId3"/>
            </p:custDataLst>
          </p:nvPr>
        </p:nvSpPr>
        <p:spPr>
          <a:xfrm>
            <a:off x="4215693" y="4364484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4" name="椭圆 265"/>
          <p:cNvSpPr/>
          <p:nvPr>
            <p:custDataLst>
              <p:tags r:id="rId4"/>
            </p:custDataLst>
          </p:nvPr>
        </p:nvSpPr>
        <p:spPr>
          <a:xfrm>
            <a:off x="4840340" y="4549699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6" name="椭圆 266"/>
          <p:cNvSpPr/>
          <p:nvPr>
            <p:custDataLst>
              <p:tags r:id="rId5"/>
            </p:custDataLst>
          </p:nvPr>
        </p:nvSpPr>
        <p:spPr>
          <a:xfrm>
            <a:off x="5480724" y="4739151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670149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8" name="椭圆 268"/>
          <p:cNvSpPr/>
          <p:nvPr>
            <p:custDataLst>
              <p:tags r:id="rId7"/>
            </p:custDataLst>
          </p:nvPr>
        </p:nvSpPr>
        <p:spPr>
          <a:xfrm flipV="1">
            <a:off x="3024507" y="4497645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0" name="椭圆 269"/>
          <p:cNvSpPr/>
          <p:nvPr>
            <p:custDataLst>
              <p:tags r:id="rId8"/>
            </p:custDataLst>
          </p:nvPr>
        </p:nvSpPr>
        <p:spPr>
          <a:xfrm flipV="1">
            <a:off x="3063244" y="4536988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2" name="椭圆 270"/>
          <p:cNvSpPr/>
          <p:nvPr>
            <p:custDataLst>
              <p:tags r:id="rId9"/>
            </p:custDataLst>
          </p:nvPr>
        </p:nvSpPr>
        <p:spPr>
          <a:xfrm flipV="1">
            <a:off x="7663356" y="3743469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49998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4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27255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15844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26521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6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54017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8" name="椭圆 276"/>
          <p:cNvSpPr/>
          <p:nvPr>
            <p:custDataLst>
              <p:tags r:id="rId15"/>
            </p:custDataLst>
          </p:nvPr>
        </p:nvSpPr>
        <p:spPr>
          <a:xfrm flipV="1">
            <a:off x="7009656" y="3593360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0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51168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57697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2" name="椭圆 279"/>
          <p:cNvSpPr/>
          <p:nvPr>
            <p:custDataLst>
              <p:tags r:id="rId18"/>
            </p:custDataLst>
          </p:nvPr>
        </p:nvSpPr>
        <p:spPr>
          <a:xfrm flipV="1">
            <a:off x="8350952" y="4569673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40838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4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58391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09452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6" name="图形 15"/>
          <p:cNvSpPr/>
          <p:nvPr>
            <p:custDataLst>
              <p:tags r:id="rId22"/>
            </p:custDataLst>
          </p:nvPr>
        </p:nvSpPr>
        <p:spPr>
          <a:xfrm>
            <a:off x="5097583" y="4923155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18" name="图形 19"/>
          <p:cNvSpPr/>
          <p:nvPr>
            <p:custDataLst>
              <p:tags r:id="rId23"/>
            </p:custDataLst>
          </p:nvPr>
        </p:nvSpPr>
        <p:spPr>
          <a:xfrm>
            <a:off x="8413901" y="4638070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0" name="图形 27"/>
          <p:cNvSpPr/>
          <p:nvPr>
            <p:custDataLst>
              <p:tags r:id="rId24"/>
            </p:custDataLst>
          </p:nvPr>
        </p:nvSpPr>
        <p:spPr>
          <a:xfrm>
            <a:off x="4261089" y="3742258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2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695047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4" name="正文"/>
          <p:cNvSpPr txBox="1"/>
          <p:nvPr>
            <p:custDataLst>
              <p:tags r:id="rId26"/>
            </p:custDataLst>
          </p:nvPr>
        </p:nvSpPr>
        <p:spPr>
          <a:xfrm>
            <a:off x="1014984" y="3762232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提升员工服务水平，加强培训和激励机制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正文"/>
          <p:cNvSpPr txBox="1"/>
          <p:nvPr>
            <p:custDataLst>
              <p:tags r:id="rId27"/>
            </p:custDataLst>
          </p:nvPr>
        </p:nvSpPr>
        <p:spPr>
          <a:xfrm>
            <a:off x="9175340" y="3762232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增加服务项目，满足不同客户需求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正文"/>
          <p:cNvSpPr txBox="1"/>
          <p:nvPr>
            <p:custDataLst>
              <p:tags r:id="rId28"/>
            </p:custDataLst>
          </p:nvPr>
        </p:nvSpPr>
        <p:spPr>
          <a:xfrm>
            <a:off x="6993314" y="1795685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提升菜品质量，注重食材新鲜和烹饪技艺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正文"/>
          <p:cNvSpPr txBox="1"/>
          <p:nvPr>
            <p:custDataLst>
              <p:tags r:id="rId29"/>
            </p:custDataLst>
          </p:nvPr>
        </p:nvSpPr>
        <p:spPr>
          <a:xfrm>
            <a:off x="3197011" y="1795685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优化餐厅环境，营造舒适的就餐氛围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供应链优化与管理</a:t>
            </a:r>
            <a:endParaRPr altLang="en-US" lang="zh-CN"/>
          </a:p>
        </p:txBody>
      </p:sp>
      <p:sp>
        <p:nvSpPr>
          <p:cNvPr id="10495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49642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任意多边形 18"/>
          <p:cNvSpPr/>
          <p:nvPr>
            <p:custDataLst>
              <p:tags r:id="rId3"/>
            </p:custDataLst>
          </p:nvPr>
        </p:nvSpPr>
        <p:spPr>
          <a:xfrm>
            <a:off x="641526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11074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5023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任意多边形 4"/>
          <p:cNvSpPr/>
          <p:nvPr>
            <p:custDataLst>
              <p:tags r:id="rId7"/>
            </p:custDataLst>
          </p:nvPr>
        </p:nvSpPr>
        <p:spPr>
          <a:xfrm>
            <a:off x="113368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1107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建立稳定的供应商合作关系，确保食材质量和供应稳定性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引入先进的物流管理系统，提高配送效率，降低物流成本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6210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3019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任意多边形 11"/>
          <p:cNvSpPr/>
          <p:nvPr>
            <p:custDataLst>
              <p:tags r:id="rId13"/>
            </p:custDataLst>
          </p:nvPr>
        </p:nvSpPr>
        <p:spPr>
          <a:xfrm>
            <a:off x="3842430" y="2514666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23538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785252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52150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任意多边形 25"/>
          <p:cNvSpPr/>
          <p:nvPr>
            <p:custDataLst>
              <p:tags r:id="rId17"/>
            </p:custDataLst>
          </p:nvPr>
        </p:nvSpPr>
        <p:spPr>
          <a:xfrm>
            <a:off x="8987504" y="2537813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4668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194820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加强供应链的透明度和可追溯性，提升食品安全管理水平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171674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优化库存管理，降低库存成本，避免食材浪费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品牌形象塑造与维护</a:t>
            </a:r>
            <a:endParaRPr altLang="en-US" lang="zh-CN"/>
          </a:p>
        </p:txBody>
      </p:sp>
      <p:sp>
        <p:nvSpPr>
          <p:cNvPr id="1049640" name="矩形 31"/>
          <p:cNvSpPr/>
          <p:nvPr>
            <p:custDataLst>
              <p:tags r:id="rId1"/>
            </p:custDataLst>
          </p:nvPr>
        </p:nvSpPr>
        <p:spPr>
          <a:xfrm>
            <a:off x="3044869" y="1712686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品牌定位：明确品牌的核心价值观和目标受众，塑造独特的品牌形象。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矩形 4"/>
          <p:cNvSpPr/>
          <p:nvPr>
            <p:custDataLst>
              <p:tags r:id="rId2"/>
            </p:custDataLst>
          </p:nvPr>
        </p:nvSpPr>
        <p:spPr>
          <a:xfrm>
            <a:off x="3044869" y="2815525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品牌传播：通过多种渠道宣传品牌，提高品牌知名度和美誉度。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矩形 5"/>
          <p:cNvSpPr/>
          <p:nvPr>
            <p:custDataLst>
              <p:tags r:id="rId3"/>
            </p:custDataLst>
          </p:nvPr>
        </p:nvSpPr>
        <p:spPr>
          <a:xfrm>
            <a:off x="3044869" y="3918365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品牌维护：持续关注品牌形象，及时处理负面信息，维护品牌声誉。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矩形 7"/>
          <p:cNvSpPr/>
          <p:nvPr>
            <p:custDataLst>
              <p:tags r:id="rId4"/>
            </p:custDataLst>
          </p:nvPr>
        </p:nvSpPr>
        <p:spPr>
          <a:xfrm>
            <a:off x="3044869" y="5021204"/>
            <a:ext cx="6100109" cy="9406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品牌创新：不断推出新品和特色服务，保持品牌活力和竞争力。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数字化转型与智能化升级</a:t>
            </a:r>
            <a:endParaRPr altLang="en-US" dirty="0" lang="zh-CN"/>
          </a:p>
        </p:txBody>
      </p:sp>
      <p:sp>
        <p:nvSpPr>
          <p:cNvPr id="10496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数字化转型战略</a:t>
            </a:r>
            <a:endParaRPr altLang="en-US" lang="zh-CN"/>
          </a:p>
        </p:txBody>
      </p:sp>
      <p:sp>
        <p:nvSpPr>
          <p:cNvPr id="1049718" name="对角圆角矩形 15"/>
          <p:cNvSpPr/>
          <p:nvPr>
            <p:custDataLst>
              <p:tags r:id="rId1"/>
            </p:custDataLst>
          </p:nvPr>
        </p:nvSpPr>
        <p:spPr>
          <a:xfrm>
            <a:off x="1993288" y="4126403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对角圆角矩形 16"/>
          <p:cNvSpPr/>
          <p:nvPr>
            <p:custDataLst>
              <p:tags r:id="rId2"/>
            </p:custDataLst>
          </p:nvPr>
        </p:nvSpPr>
        <p:spPr>
          <a:xfrm>
            <a:off x="1993288" y="4000851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直角三角形 17"/>
          <p:cNvSpPr/>
          <p:nvPr>
            <p:custDataLst>
              <p:tags r:id="rId3"/>
            </p:custDataLst>
          </p:nvPr>
        </p:nvSpPr>
        <p:spPr>
          <a:xfrm>
            <a:off x="2492618" y="4001427"/>
            <a:ext cx="75215" cy="12535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文本框 27"/>
          <p:cNvSpPr txBox="1"/>
          <p:nvPr>
            <p:custDataLst>
              <p:tags r:id="rId4"/>
            </p:custDataLst>
          </p:nvPr>
        </p:nvSpPr>
        <p:spPr>
          <a:xfrm>
            <a:off x="2524870" y="4136194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数字化转型的实施路径和时间表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对角圆角矩形 52"/>
          <p:cNvSpPr/>
          <p:nvPr>
            <p:custDataLst>
              <p:tags r:id="rId5"/>
            </p:custDataLst>
          </p:nvPr>
        </p:nvSpPr>
        <p:spPr>
          <a:xfrm>
            <a:off x="1993288" y="1838814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对角圆角矩形 53"/>
          <p:cNvSpPr/>
          <p:nvPr>
            <p:custDataLst>
              <p:tags r:id="rId6"/>
            </p:custDataLst>
          </p:nvPr>
        </p:nvSpPr>
        <p:spPr>
          <a:xfrm>
            <a:off x="1993288" y="1712686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直角三角形 54"/>
          <p:cNvSpPr/>
          <p:nvPr>
            <p:custDataLst>
              <p:tags r:id="rId7"/>
            </p:custDataLst>
          </p:nvPr>
        </p:nvSpPr>
        <p:spPr>
          <a:xfrm>
            <a:off x="2492618" y="1713262"/>
            <a:ext cx="75215" cy="12535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文本框 56"/>
          <p:cNvSpPr txBox="1"/>
          <p:nvPr>
            <p:custDataLst>
              <p:tags r:id="rId8"/>
            </p:custDataLst>
          </p:nvPr>
        </p:nvSpPr>
        <p:spPr>
          <a:xfrm>
            <a:off x="2524870" y="1841694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数字化转型的必要性和意义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对角圆角矩形 5"/>
          <p:cNvSpPr/>
          <p:nvPr>
            <p:custDataLst>
              <p:tags r:id="rId9"/>
            </p:custDataLst>
          </p:nvPr>
        </p:nvSpPr>
        <p:spPr>
          <a:xfrm>
            <a:off x="1993288" y="2982609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对角圆角矩形 6"/>
          <p:cNvSpPr/>
          <p:nvPr>
            <p:custDataLst>
              <p:tags r:id="rId10"/>
            </p:custDataLst>
          </p:nvPr>
        </p:nvSpPr>
        <p:spPr>
          <a:xfrm>
            <a:off x="1993288" y="2856480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直角三角形 7"/>
          <p:cNvSpPr/>
          <p:nvPr>
            <p:custDataLst>
              <p:tags r:id="rId11"/>
            </p:custDataLst>
          </p:nvPr>
        </p:nvSpPr>
        <p:spPr>
          <a:xfrm>
            <a:off x="2492618" y="2857632"/>
            <a:ext cx="75215" cy="12535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文本框 8"/>
          <p:cNvSpPr txBox="1"/>
          <p:nvPr>
            <p:custDataLst>
              <p:tags r:id="rId12"/>
            </p:custDataLst>
          </p:nvPr>
        </p:nvSpPr>
        <p:spPr>
          <a:xfrm>
            <a:off x="2524870" y="2992400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数字化转型的核心目标和关键指标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对角圆角矩形 9"/>
          <p:cNvSpPr/>
          <p:nvPr>
            <p:custDataLst>
              <p:tags r:id="rId13"/>
            </p:custDataLst>
          </p:nvPr>
        </p:nvSpPr>
        <p:spPr>
          <a:xfrm>
            <a:off x="1993288" y="5270773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对角圆角矩形 10"/>
          <p:cNvSpPr/>
          <p:nvPr>
            <p:custDataLst>
              <p:tags r:id="rId14"/>
            </p:custDataLst>
          </p:nvPr>
        </p:nvSpPr>
        <p:spPr>
          <a:xfrm>
            <a:off x="1993288" y="5144645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直角三角形 11"/>
          <p:cNvSpPr/>
          <p:nvPr>
            <p:custDataLst>
              <p:tags r:id="rId15"/>
            </p:custDataLst>
          </p:nvPr>
        </p:nvSpPr>
        <p:spPr>
          <a:xfrm>
            <a:off x="2492618" y="5145221"/>
            <a:ext cx="75215" cy="12535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文本框 12"/>
          <p:cNvSpPr txBox="1"/>
          <p:nvPr>
            <p:custDataLst>
              <p:tags r:id="rId16"/>
            </p:custDataLst>
          </p:nvPr>
        </p:nvSpPr>
        <p:spPr>
          <a:xfrm>
            <a:off x="2524870" y="5279988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数字化转型的预期成果和影响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智能化升级路径</a:t>
            </a:r>
            <a:endParaRPr altLang="en-US" lang="zh-CN"/>
          </a:p>
        </p:txBody>
      </p:sp>
      <p:sp>
        <p:nvSpPr>
          <p:cNvPr id="10497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49642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任意多边形 18"/>
          <p:cNvSpPr/>
          <p:nvPr>
            <p:custDataLst>
              <p:tags r:id="rId3"/>
            </p:custDataLst>
          </p:nvPr>
        </p:nvSpPr>
        <p:spPr>
          <a:xfrm>
            <a:off x="641526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11074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5023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任意多边形 4"/>
          <p:cNvSpPr/>
          <p:nvPr>
            <p:custDataLst>
              <p:tags r:id="rId7"/>
            </p:custDataLst>
          </p:nvPr>
        </p:nvSpPr>
        <p:spPr>
          <a:xfrm>
            <a:off x="113368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1107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数字化转型：提升餐饮业务的数据化管理水平，实现精细化管理。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7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数据分析：利用大数据和人工智能技术，对餐饮业务的数据进行深度挖掘和分析，为决策提供支持。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6210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3019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任意多边形 11"/>
          <p:cNvSpPr/>
          <p:nvPr>
            <p:custDataLst>
              <p:tags r:id="rId13"/>
            </p:custDataLst>
          </p:nvPr>
        </p:nvSpPr>
        <p:spPr>
          <a:xfrm>
            <a:off x="3842430" y="2514666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23538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785252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52150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任意多边形 25"/>
          <p:cNvSpPr/>
          <p:nvPr>
            <p:custDataLst>
              <p:tags r:id="rId17"/>
            </p:custDataLst>
          </p:nvPr>
        </p:nvSpPr>
        <p:spPr>
          <a:xfrm>
            <a:off x="8987504" y="2537813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8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4668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194820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75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定制化服务：通过智能化升级，提供更加个性化的服务和体验，满足消费者多样化的需求。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171674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6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智能化升级：引入智能设备和技术，提升餐饮业务的服务质量和效率。</a:t>
            </a:r>
            <a:endParaRPr altLang="en-US" dirty="0" sz="16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数据驱动的决策与运营</a:t>
            </a:r>
            <a:endParaRPr altLang="en-US" lang="zh-CN"/>
          </a:p>
        </p:txBody>
      </p:sp>
      <p:sp>
        <p:nvSpPr>
          <p:cNvPr id="1049858" name="对角圆角矩形 15"/>
          <p:cNvSpPr/>
          <p:nvPr>
            <p:custDataLst>
              <p:tags r:id="rId1"/>
            </p:custDataLst>
          </p:nvPr>
        </p:nvSpPr>
        <p:spPr>
          <a:xfrm>
            <a:off x="1993288" y="4126403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对角圆角矩形 16"/>
          <p:cNvSpPr/>
          <p:nvPr>
            <p:custDataLst>
              <p:tags r:id="rId2"/>
            </p:custDataLst>
          </p:nvPr>
        </p:nvSpPr>
        <p:spPr>
          <a:xfrm>
            <a:off x="1993288" y="4000851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直角三角形 17"/>
          <p:cNvSpPr/>
          <p:nvPr>
            <p:custDataLst>
              <p:tags r:id="rId3"/>
            </p:custDataLst>
          </p:nvPr>
        </p:nvSpPr>
        <p:spPr>
          <a:xfrm>
            <a:off x="2492618" y="4001427"/>
            <a:ext cx="75215" cy="12535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文本框 27"/>
          <p:cNvSpPr txBox="1"/>
          <p:nvPr>
            <p:custDataLst>
              <p:tags r:id="rId4"/>
            </p:custDataLst>
          </p:nvPr>
        </p:nvSpPr>
        <p:spPr>
          <a:xfrm>
            <a:off x="2524870" y="4136194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数据驱动的供应链管理，实现采购、库存、物流的智能化。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对角圆角矩形 52"/>
          <p:cNvSpPr/>
          <p:nvPr>
            <p:custDataLst>
              <p:tags r:id="rId5"/>
            </p:custDataLst>
          </p:nvPr>
        </p:nvSpPr>
        <p:spPr>
          <a:xfrm>
            <a:off x="1993288" y="1838814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对角圆角矩形 53"/>
          <p:cNvSpPr/>
          <p:nvPr>
            <p:custDataLst>
              <p:tags r:id="rId6"/>
            </p:custDataLst>
          </p:nvPr>
        </p:nvSpPr>
        <p:spPr>
          <a:xfrm>
            <a:off x="1993288" y="1712686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直角三角形 54"/>
          <p:cNvSpPr/>
          <p:nvPr>
            <p:custDataLst>
              <p:tags r:id="rId7"/>
            </p:custDataLst>
          </p:nvPr>
        </p:nvSpPr>
        <p:spPr>
          <a:xfrm>
            <a:off x="2492618" y="1713262"/>
            <a:ext cx="75215" cy="12535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文本框 56"/>
          <p:cNvSpPr txBox="1"/>
          <p:nvPr>
            <p:custDataLst>
              <p:tags r:id="rId8"/>
            </p:custDataLst>
          </p:nvPr>
        </p:nvSpPr>
        <p:spPr>
          <a:xfrm>
            <a:off x="2524870" y="1841694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利用数据分析进行精准的市场定位和顾客画像。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对角圆角矩形 5"/>
          <p:cNvSpPr/>
          <p:nvPr>
            <p:custDataLst>
              <p:tags r:id="rId9"/>
            </p:custDataLst>
          </p:nvPr>
        </p:nvSpPr>
        <p:spPr>
          <a:xfrm>
            <a:off x="1993288" y="2982609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对角圆角矩形 6"/>
          <p:cNvSpPr/>
          <p:nvPr>
            <p:custDataLst>
              <p:tags r:id="rId10"/>
            </p:custDataLst>
          </p:nvPr>
        </p:nvSpPr>
        <p:spPr>
          <a:xfrm>
            <a:off x="1993288" y="2856480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直角三角形 7"/>
          <p:cNvSpPr/>
          <p:nvPr>
            <p:custDataLst>
              <p:tags r:id="rId11"/>
            </p:custDataLst>
          </p:nvPr>
        </p:nvSpPr>
        <p:spPr>
          <a:xfrm>
            <a:off x="2492618" y="2857632"/>
            <a:ext cx="75215" cy="12535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文本框 8"/>
          <p:cNvSpPr txBox="1"/>
          <p:nvPr>
            <p:custDataLst>
              <p:tags r:id="rId12"/>
            </p:custDataLst>
          </p:nvPr>
        </p:nvSpPr>
        <p:spPr>
          <a:xfrm>
            <a:off x="2524870" y="2992400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通过数据监控和智能设备提升运营效率，降低成本。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对角圆角矩形 9"/>
          <p:cNvSpPr/>
          <p:nvPr>
            <p:custDataLst>
              <p:tags r:id="rId13"/>
            </p:custDataLst>
          </p:nvPr>
        </p:nvSpPr>
        <p:spPr>
          <a:xfrm>
            <a:off x="1993288" y="5270773"/>
            <a:ext cx="8202510" cy="69135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对角圆角矩形 10"/>
          <p:cNvSpPr/>
          <p:nvPr>
            <p:custDataLst>
              <p:tags r:id="rId14"/>
            </p:custDataLst>
          </p:nvPr>
        </p:nvSpPr>
        <p:spPr>
          <a:xfrm>
            <a:off x="1993288" y="5144645"/>
            <a:ext cx="499219" cy="47636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直角三角形 11"/>
          <p:cNvSpPr/>
          <p:nvPr>
            <p:custDataLst>
              <p:tags r:id="rId15"/>
            </p:custDataLst>
          </p:nvPr>
        </p:nvSpPr>
        <p:spPr>
          <a:xfrm>
            <a:off x="2492618" y="5145221"/>
            <a:ext cx="75215" cy="12535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文本框 12"/>
          <p:cNvSpPr txBox="1"/>
          <p:nvPr>
            <p:custDataLst>
              <p:tags r:id="rId16"/>
            </p:custDataLst>
          </p:nvPr>
        </p:nvSpPr>
        <p:spPr>
          <a:xfrm>
            <a:off x="2524870" y="5279988"/>
            <a:ext cx="7411205" cy="67944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运用数据分析和人工智能技术提升顾客体验和满意度。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提升客户体验与忠诚度</a:t>
            </a:r>
            <a:endParaRPr altLang="en-US" lang="zh-CN"/>
          </a:p>
        </p:txBody>
      </p:sp>
      <p:sp>
        <p:nvSpPr>
          <p:cNvPr id="1049924" name="矩形 15"/>
          <p:cNvSpPr/>
          <p:nvPr>
            <p:custDataLst>
              <p:tags r:id="rId1"/>
            </p:custDataLst>
          </p:nvPr>
        </p:nvSpPr>
        <p:spPr>
          <a:xfrm>
            <a:off x="2818123" y="1784830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利用数字化转型，提升点餐、支付等环节的便捷性，优化客户体验。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任意多边形 17"/>
          <p:cNvSpPr/>
          <p:nvPr>
            <p:custDataLst>
              <p:tags r:id="rId2"/>
            </p:custDataLst>
          </p:nvPr>
        </p:nvSpPr>
        <p:spPr>
          <a:xfrm flipV="1">
            <a:off x="2748166" y="1712686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8" name="任意多边形 18"/>
          <p:cNvSpPr/>
          <p:nvPr>
            <p:custDataLst>
              <p:tags r:id="rId3"/>
            </p:custDataLst>
          </p:nvPr>
        </p:nvSpPr>
        <p:spPr>
          <a:xfrm flipH="1">
            <a:off x="8268995" y="2213321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0" name="矩形 27"/>
          <p:cNvSpPr/>
          <p:nvPr>
            <p:custDataLst>
              <p:tags r:id="rId4"/>
            </p:custDataLst>
          </p:nvPr>
        </p:nvSpPr>
        <p:spPr>
          <a:xfrm>
            <a:off x="2818123" y="2960994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通过智能化升级，实现个性化推荐和定制化服务，提高客户满意度。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任意多边形 29"/>
          <p:cNvSpPr/>
          <p:nvPr>
            <p:custDataLst>
              <p:tags r:id="rId5"/>
            </p:custDataLst>
          </p:nvPr>
        </p:nvSpPr>
        <p:spPr>
          <a:xfrm flipV="1">
            <a:off x="2748166" y="2888850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4" name="任意多边形 30"/>
          <p:cNvSpPr/>
          <p:nvPr>
            <p:custDataLst>
              <p:tags r:id="rId6"/>
            </p:custDataLst>
          </p:nvPr>
        </p:nvSpPr>
        <p:spPr>
          <a:xfrm flipH="1">
            <a:off x="8268995" y="3389485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6" name="矩形 5"/>
          <p:cNvSpPr/>
          <p:nvPr>
            <p:custDataLst>
              <p:tags r:id="rId7"/>
            </p:custDataLst>
          </p:nvPr>
        </p:nvSpPr>
        <p:spPr>
          <a:xfrm>
            <a:off x="2818123" y="4137158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利用数据分析，了解客户需求和行为，提供更精准的服务和营销策略。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任意多边形 7"/>
          <p:cNvSpPr/>
          <p:nvPr>
            <p:custDataLst>
              <p:tags r:id="rId8"/>
            </p:custDataLst>
          </p:nvPr>
        </p:nvSpPr>
        <p:spPr>
          <a:xfrm flipV="1">
            <a:off x="2748166" y="4065014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0" name="任意多边形 8"/>
          <p:cNvSpPr/>
          <p:nvPr>
            <p:custDataLst>
              <p:tags r:id="rId9"/>
            </p:custDataLst>
          </p:nvPr>
        </p:nvSpPr>
        <p:spPr>
          <a:xfrm flipH="1">
            <a:off x="8268995" y="4565649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2" name="矩形 10"/>
          <p:cNvSpPr/>
          <p:nvPr>
            <p:custDataLst>
              <p:tags r:id="rId10"/>
            </p:custDataLst>
          </p:nvPr>
        </p:nvSpPr>
        <p:spPr>
          <a:xfrm>
            <a:off x="2818123" y="5313322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建立会员制度和积分体系，增加客户粘性和忠诚度，促进口碑传播。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任意多边形 12"/>
          <p:cNvSpPr/>
          <p:nvPr>
            <p:custDataLst>
              <p:tags r:id="rId11"/>
            </p:custDataLst>
          </p:nvPr>
        </p:nvSpPr>
        <p:spPr>
          <a:xfrm flipV="1">
            <a:off x="2748166" y="5241178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6" name="任意多边形 13"/>
          <p:cNvSpPr/>
          <p:nvPr>
            <p:custDataLst>
              <p:tags r:id="rId12"/>
            </p:custDataLst>
          </p:nvPr>
        </p:nvSpPr>
        <p:spPr>
          <a:xfrm flipH="1">
            <a:off x="8268995" y="5741813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绿色发展与可持续发展</a:t>
            </a:r>
            <a:endParaRPr altLang="en-US" dirty="0" lang="zh-CN"/>
          </a:p>
        </p:txBody>
      </p:sp>
      <p:sp>
        <p:nvSpPr>
          <p:cNvPr id="10499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绿色食材采购与供应链管理</a:t>
            </a:r>
            <a:endParaRPr altLang="en-US" lang="zh-CN"/>
          </a:p>
        </p:txBody>
      </p:sp>
      <p:sp>
        <p:nvSpPr>
          <p:cNvPr id="1050018" name="五边形 30"/>
          <p:cNvSpPr/>
          <p:nvPr>
            <p:custDataLst>
              <p:tags r:id="rId1"/>
            </p:custDataLst>
          </p:nvPr>
        </p:nvSpPr>
        <p:spPr>
          <a:xfrm>
            <a:off x="1014984" y="3303098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0" name="燕尾形 36"/>
          <p:cNvSpPr/>
          <p:nvPr>
            <p:custDataLst>
              <p:tags r:id="rId2"/>
            </p:custDataLst>
          </p:nvPr>
        </p:nvSpPr>
        <p:spPr>
          <a:xfrm>
            <a:off x="3434139" y="3303098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2" name="燕尾形 37"/>
          <p:cNvSpPr/>
          <p:nvPr>
            <p:custDataLst>
              <p:tags r:id="rId3"/>
            </p:custDataLst>
          </p:nvPr>
        </p:nvSpPr>
        <p:spPr>
          <a:xfrm>
            <a:off x="8272450" y="3303098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4" name="燕尾形 38"/>
          <p:cNvSpPr/>
          <p:nvPr>
            <p:custDataLst>
              <p:tags r:id="rId4"/>
            </p:custDataLst>
          </p:nvPr>
        </p:nvSpPr>
        <p:spPr>
          <a:xfrm>
            <a:off x="5853295" y="3303098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6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定期对供应商进行评估和审计，确保其符合环保要求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8" name="文本框 6"/>
          <p:cNvSpPr txBox="1"/>
          <p:nvPr>
            <p:custDataLst>
              <p:tags r:id="rId6"/>
            </p:custDataLst>
          </p:nvPr>
        </p:nvSpPr>
        <p:spPr>
          <a:xfrm>
            <a:off x="1014984" y="1771945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建立严格的供应商筛选标准，确保食材来源绿色、可持续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0" name="文本框 7"/>
          <p:cNvSpPr txBox="1"/>
          <p:nvPr>
            <p:custDataLst>
              <p:tags r:id="rId7"/>
            </p:custDataLst>
          </p:nvPr>
        </p:nvSpPr>
        <p:spPr>
          <a:xfrm>
            <a:off x="5851663" y="1771945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推行绿色采购政策，鼓励供应商采用有机、低碳、可循环的食材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2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31021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与供应商建立长期合作关系，推动供应链的可持续发展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节能减排与环保措施</a:t>
            </a:r>
            <a:endParaRPr altLang="en-US" lang="zh-CN"/>
          </a:p>
        </p:txBody>
      </p:sp>
      <p:sp>
        <p:nvSpPr>
          <p:cNvPr id="1050068" name="矩形 3"/>
          <p:cNvSpPr/>
          <p:nvPr>
            <p:custDataLst>
              <p:tags r:id="rId1"/>
            </p:custDataLst>
          </p:nvPr>
        </p:nvSpPr>
        <p:spPr>
          <a:xfrm>
            <a:off x="2093560" y="1712686"/>
            <a:ext cx="8473515" cy="93163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0" name="矩形 13"/>
          <p:cNvSpPr/>
          <p:nvPr>
            <p:custDataLst>
              <p:tags r:id="rId2"/>
            </p:custDataLst>
          </p:nvPr>
        </p:nvSpPr>
        <p:spPr>
          <a:xfrm>
            <a:off x="1621930" y="1712686"/>
            <a:ext cx="229799" cy="93163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2" name="文本框 4"/>
          <p:cNvSpPr txBox="1"/>
          <p:nvPr>
            <p:custDataLst>
              <p:tags r:id="rId3"/>
            </p:custDataLst>
          </p:nvPr>
        </p:nvSpPr>
        <p:spPr>
          <a:xfrm>
            <a:off x="2336177" y="179318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能源使用：采用高效节能设备，减少能源浪费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矩形 39"/>
          <p:cNvSpPr/>
          <p:nvPr>
            <p:custDataLst>
              <p:tags r:id="rId4"/>
            </p:custDataLst>
          </p:nvPr>
        </p:nvSpPr>
        <p:spPr>
          <a:xfrm>
            <a:off x="2093560" y="2818635"/>
            <a:ext cx="8473515" cy="93163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6" name="矩形 5"/>
          <p:cNvSpPr/>
          <p:nvPr>
            <p:custDataLst>
              <p:tags r:id="rId5"/>
            </p:custDataLst>
          </p:nvPr>
        </p:nvSpPr>
        <p:spPr>
          <a:xfrm>
            <a:off x="1621930" y="2818635"/>
            <a:ext cx="229799" cy="93163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8" name="文本框 41"/>
          <p:cNvSpPr txBox="1"/>
          <p:nvPr>
            <p:custDataLst>
              <p:tags r:id="rId6"/>
            </p:custDataLst>
          </p:nvPr>
        </p:nvSpPr>
        <p:spPr>
          <a:xfrm>
            <a:off x="2336177" y="2899129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减排措施：优化厨房排烟系统，降低油烟排放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矩形 12"/>
          <p:cNvSpPr/>
          <p:nvPr>
            <p:custDataLst>
              <p:tags r:id="rId7"/>
            </p:custDataLst>
          </p:nvPr>
        </p:nvSpPr>
        <p:spPr>
          <a:xfrm>
            <a:off x="2093560" y="3924584"/>
            <a:ext cx="8473515" cy="93163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2" name="矩形 17"/>
          <p:cNvSpPr/>
          <p:nvPr>
            <p:custDataLst>
              <p:tags r:id="rId8"/>
            </p:custDataLst>
          </p:nvPr>
        </p:nvSpPr>
        <p:spPr>
          <a:xfrm>
            <a:off x="1621930" y="3924584"/>
            <a:ext cx="229799" cy="93163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4" name="文本框 19"/>
          <p:cNvSpPr txBox="1"/>
          <p:nvPr>
            <p:custDataLst>
              <p:tags r:id="rId9"/>
            </p:custDataLst>
          </p:nvPr>
        </p:nvSpPr>
        <p:spPr>
          <a:xfrm>
            <a:off x="2336177" y="4005078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环保意识：加强员工环保培训，提高环保意识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矩形 49"/>
          <p:cNvSpPr/>
          <p:nvPr>
            <p:custDataLst>
              <p:tags r:id="rId10"/>
            </p:custDataLst>
          </p:nvPr>
        </p:nvSpPr>
        <p:spPr>
          <a:xfrm>
            <a:off x="2093560" y="5029966"/>
            <a:ext cx="8473515" cy="93163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8" name="矩形 26"/>
          <p:cNvSpPr/>
          <p:nvPr>
            <p:custDataLst>
              <p:tags r:id="rId11"/>
            </p:custDataLst>
          </p:nvPr>
        </p:nvSpPr>
        <p:spPr>
          <a:xfrm>
            <a:off x="1621930" y="5029966"/>
            <a:ext cx="229799" cy="93163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0" name="文本框 27"/>
          <p:cNvSpPr txBox="1"/>
          <p:nvPr>
            <p:custDataLst>
              <p:tags r:id="rId12"/>
            </p:custDataLst>
          </p:nvPr>
        </p:nvSpPr>
        <p:spPr>
          <a:xfrm>
            <a:off x="2336177" y="511046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废弃物处理：分类处理废弃物，促进资源回收利用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社区参与与社会责任履行</a:t>
            </a:r>
            <a:endParaRPr altLang="en-US" lang="zh-CN"/>
          </a:p>
        </p:txBody>
      </p:sp>
      <p:sp>
        <p:nvSpPr>
          <p:cNvPr id="1050126" name="矩形 3"/>
          <p:cNvSpPr/>
          <p:nvPr>
            <p:custDataLst>
              <p:tags r:id="rId1"/>
            </p:custDataLst>
          </p:nvPr>
        </p:nvSpPr>
        <p:spPr>
          <a:xfrm>
            <a:off x="2093560" y="1712686"/>
            <a:ext cx="8473515" cy="93163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8" name="矩形 13"/>
          <p:cNvSpPr/>
          <p:nvPr>
            <p:custDataLst>
              <p:tags r:id="rId2"/>
            </p:custDataLst>
          </p:nvPr>
        </p:nvSpPr>
        <p:spPr>
          <a:xfrm>
            <a:off x="1621930" y="1712686"/>
            <a:ext cx="229799" cy="93163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0" name="文本框 4"/>
          <p:cNvSpPr txBox="1"/>
          <p:nvPr>
            <p:custDataLst>
              <p:tags r:id="rId3"/>
            </p:custDataLst>
          </p:nvPr>
        </p:nvSpPr>
        <p:spPr>
          <a:xfrm>
            <a:off x="2336177" y="179318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社区参与：与当地社区建立合作关系，推广绿色餐饮理念，共同推动可持续发展。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矩形 39"/>
          <p:cNvSpPr/>
          <p:nvPr>
            <p:custDataLst>
              <p:tags r:id="rId4"/>
            </p:custDataLst>
          </p:nvPr>
        </p:nvSpPr>
        <p:spPr>
          <a:xfrm>
            <a:off x="2093560" y="2818635"/>
            <a:ext cx="8473515" cy="93163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4" name="矩形 5"/>
          <p:cNvSpPr/>
          <p:nvPr>
            <p:custDataLst>
              <p:tags r:id="rId5"/>
            </p:custDataLst>
          </p:nvPr>
        </p:nvSpPr>
        <p:spPr>
          <a:xfrm>
            <a:off x="1621930" y="2818635"/>
            <a:ext cx="229799" cy="93163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6" name="文本框 41"/>
          <p:cNvSpPr txBox="1"/>
          <p:nvPr>
            <p:custDataLst>
              <p:tags r:id="rId6"/>
            </p:custDataLst>
          </p:nvPr>
        </p:nvSpPr>
        <p:spPr>
          <a:xfrm>
            <a:off x="2336177" y="2899129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社会责任履行：关注环境保护，减少餐饮业务对环境的负面影响，积极采取环保措施。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矩形 12"/>
          <p:cNvSpPr/>
          <p:nvPr>
            <p:custDataLst>
              <p:tags r:id="rId7"/>
            </p:custDataLst>
          </p:nvPr>
        </p:nvSpPr>
        <p:spPr>
          <a:xfrm>
            <a:off x="2093560" y="3924584"/>
            <a:ext cx="8473515" cy="93163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0" name="矩形 17"/>
          <p:cNvSpPr/>
          <p:nvPr>
            <p:custDataLst>
              <p:tags r:id="rId8"/>
            </p:custDataLst>
          </p:nvPr>
        </p:nvSpPr>
        <p:spPr>
          <a:xfrm>
            <a:off x="1621930" y="3924584"/>
            <a:ext cx="229799" cy="93163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2" name="文本框 19"/>
          <p:cNvSpPr txBox="1"/>
          <p:nvPr>
            <p:custDataLst>
              <p:tags r:id="rId9"/>
            </p:custDataLst>
          </p:nvPr>
        </p:nvSpPr>
        <p:spPr>
          <a:xfrm>
            <a:off x="2336177" y="4005078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绿色供应链：与供应商合作，推动绿色供应链的建设，确保食材的可持续来源。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矩形 49"/>
          <p:cNvSpPr/>
          <p:nvPr>
            <p:custDataLst>
              <p:tags r:id="rId10"/>
            </p:custDataLst>
          </p:nvPr>
        </p:nvSpPr>
        <p:spPr>
          <a:xfrm>
            <a:off x="2093560" y="5029966"/>
            <a:ext cx="8473515" cy="93163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6" name="矩形 26"/>
          <p:cNvSpPr/>
          <p:nvPr>
            <p:custDataLst>
              <p:tags r:id="rId11"/>
            </p:custDataLst>
          </p:nvPr>
        </p:nvSpPr>
        <p:spPr>
          <a:xfrm>
            <a:off x="1621930" y="5029966"/>
            <a:ext cx="229799" cy="93163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8" name="文本框 27"/>
          <p:cNvSpPr txBox="1"/>
          <p:nvPr>
            <p:custDataLst>
              <p:tags r:id="rId12"/>
            </p:custDataLst>
          </p:nvPr>
        </p:nvSpPr>
        <p:spPr>
          <a:xfrm>
            <a:off x="2336177" y="511046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员工培训：加强员工对绿色发展与可持续发展的认识和重视，提高员工的环保意识。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可持续发展战略规划</a:t>
            </a:r>
            <a:endParaRPr altLang="en-US" lang="zh-CN"/>
          </a:p>
        </p:txBody>
      </p:sp>
      <p:sp>
        <p:nvSpPr>
          <p:cNvPr id="1050184" name="矩形 3"/>
          <p:cNvSpPr/>
          <p:nvPr>
            <p:custDataLst>
              <p:tags r:id="rId1"/>
            </p:custDataLst>
          </p:nvPr>
        </p:nvSpPr>
        <p:spPr>
          <a:xfrm>
            <a:off x="2093560" y="1712686"/>
            <a:ext cx="8473515" cy="93163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6" name="矩形 13"/>
          <p:cNvSpPr/>
          <p:nvPr>
            <p:custDataLst>
              <p:tags r:id="rId2"/>
            </p:custDataLst>
          </p:nvPr>
        </p:nvSpPr>
        <p:spPr>
          <a:xfrm>
            <a:off x="1621930" y="1712686"/>
            <a:ext cx="229799" cy="93163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8" name="文本框 4"/>
          <p:cNvSpPr txBox="1"/>
          <p:nvPr>
            <p:custDataLst>
              <p:tags r:id="rId3"/>
            </p:custDataLst>
          </p:nvPr>
        </p:nvSpPr>
        <p:spPr>
          <a:xfrm>
            <a:off x="2336177" y="179318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绿色采购：优先选择环保、可持续的食材供应商，减少对环境的负面影响。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矩形 39"/>
          <p:cNvSpPr/>
          <p:nvPr>
            <p:custDataLst>
              <p:tags r:id="rId4"/>
            </p:custDataLst>
          </p:nvPr>
        </p:nvSpPr>
        <p:spPr>
          <a:xfrm>
            <a:off x="2093560" y="2818635"/>
            <a:ext cx="8473515" cy="93163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2" name="矩形 5"/>
          <p:cNvSpPr/>
          <p:nvPr>
            <p:custDataLst>
              <p:tags r:id="rId5"/>
            </p:custDataLst>
          </p:nvPr>
        </p:nvSpPr>
        <p:spPr>
          <a:xfrm>
            <a:off x="1621930" y="2818635"/>
            <a:ext cx="229799" cy="93163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4" name="文本框 41"/>
          <p:cNvSpPr txBox="1"/>
          <p:nvPr>
            <p:custDataLst>
              <p:tags r:id="rId6"/>
            </p:custDataLst>
          </p:nvPr>
        </p:nvSpPr>
        <p:spPr>
          <a:xfrm>
            <a:off x="2336177" y="2899129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节能减排：优化厨房设备和照明系统，降低能源消耗，减少碳排放。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矩形 12"/>
          <p:cNvSpPr/>
          <p:nvPr>
            <p:custDataLst>
              <p:tags r:id="rId7"/>
            </p:custDataLst>
          </p:nvPr>
        </p:nvSpPr>
        <p:spPr>
          <a:xfrm>
            <a:off x="2093560" y="3924584"/>
            <a:ext cx="8473515" cy="93163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8" name="矩形 17"/>
          <p:cNvSpPr/>
          <p:nvPr>
            <p:custDataLst>
              <p:tags r:id="rId8"/>
            </p:custDataLst>
          </p:nvPr>
        </p:nvSpPr>
        <p:spPr>
          <a:xfrm>
            <a:off x="1621930" y="3924584"/>
            <a:ext cx="229799" cy="93163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0" name="文本框 19"/>
          <p:cNvSpPr txBox="1"/>
          <p:nvPr>
            <p:custDataLst>
              <p:tags r:id="rId9"/>
            </p:custDataLst>
          </p:nvPr>
        </p:nvSpPr>
        <p:spPr>
          <a:xfrm>
            <a:off x="2336177" y="4005078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循环经济：推行垃圾分类和废弃物回收制度，提高资源利用效率。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矩形 49"/>
          <p:cNvSpPr/>
          <p:nvPr>
            <p:custDataLst>
              <p:tags r:id="rId10"/>
            </p:custDataLst>
          </p:nvPr>
        </p:nvSpPr>
        <p:spPr>
          <a:xfrm>
            <a:off x="2093560" y="5029966"/>
            <a:ext cx="8473515" cy="93163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4" name="矩形 26"/>
          <p:cNvSpPr/>
          <p:nvPr>
            <p:custDataLst>
              <p:tags r:id="rId11"/>
            </p:custDataLst>
          </p:nvPr>
        </p:nvSpPr>
        <p:spPr>
          <a:xfrm>
            <a:off x="1621930" y="5029966"/>
            <a:ext cx="229799" cy="93163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6" name="文本框 27"/>
          <p:cNvSpPr txBox="1"/>
          <p:nvPr>
            <p:custDataLst>
              <p:tags r:id="rId12"/>
            </p:custDataLst>
          </p:nvPr>
        </p:nvSpPr>
        <p:spPr>
          <a:xfrm>
            <a:off x="2336177" y="5110460"/>
            <a:ext cx="8107663" cy="7706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社会责任：积极参与公益活动，关注员工福利和社区发展，树立企业良好形象。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49824" y="3685032"/>
            <a:ext cx="6263640" cy="1399032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风险防控与应对策略</a:t>
            </a:r>
            <a:endParaRPr altLang="en-US" dirty="0" lang="zh-CN"/>
          </a:p>
        </p:txBody>
      </p:sp>
      <p:sp>
        <p:nvSpPr>
          <p:cNvPr id="10502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458968" y="1843314"/>
            <a:ext cx="6254496" cy="1585686"/>
          </a:xfrm>
          <a:noFill/>
        </p:spPr>
        <p:txBody>
          <a:bodyPr anchor="b" wrap="square">
            <a:normAutofit fontScale="94595" lnSpcReduction="20000"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市场风险识别与防范</a:t>
            </a:r>
            <a:endParaRPr altLang="en-US" lang="zh-CN"/>
          </a:p>
        </p:txBody>
      </p:sp>
      <p:sp>
        <p:nvSpPr>
          <p:cNvPr id="1050278" name="任意多边形 20"/>
          <p:cNvSpPr/>
          <p:nvPr>
            <p:custDataLst>
              <p:tags r:id="rId1"/>
            </p:custDataLst>
          </p:nvPr>
        </p:nvSpPr>
        <p:spPr>
          <a:xfrm rot="2700000">
            <a:off x="2192384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875935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7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识别市场风险：对潜在的市场风险进行预测和评估，包括消费者需求变化、竞争对手动态、行业趋势等。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矩形 42"/>
          <p:cNvSpPr/>
          <p:nvPr>
            <p:custDataLst>
              <p:tags r:id="rId3"/>
            </p:custDataLst>
          </p:nvPr>
        </p:nvSpPr>
        <p:spPr>
          <a:xfrm>
            <a:off x="1993374" y="2921206"/>
            <a:ext cx="1538389" cy="10894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4" name="任意多边形 18"/>
          <p:cNvSpPr/>
          <p:nvPr>
            <p:custDataLst>
              <p:tags r:id="rId4"/>
            </p:custDataLst>
          </p:nvPr>
        </p:nvSpPr>
        <p:spPr>
          <a:xfrm rot="5400000">
            <a:off x="4413886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096859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7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制定应对策略：针对不同的市场风险制定相应的防范措施和应对策略，如调整产品结构、优化营销策略、加强供应链管理等。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矩形 43"/>
          <p:cNvSpPr/>
          <p:nvPr>
            <p:custDataLst>
              <p:tags r:id="rId6"/>
            </p:custDataLst>
          </p:nvPr>
        </p:nvSpPr>
        <p:spPr>
          <a:xfrm>
            <a:off x="4214877" y="2921206"/>
            <a:ext cx="1538389" cy="10894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34810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8362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7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建立风险预警机制：通过数据分析和监控，及时发现市场风险的苗头，采取有效措施进行防范和控制。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矩形 44"/>
          <p:cNvSpPr/>
          <p:nvPr>
            <p:custDataLst>
              <p:tags r:id="rId9"/>
            </p:custDataLst>
          </p:nvPr>
        </p:nvSpPr>
        <p:spPr>
          <a:xfrm>
            <a:off x="6435222" y="2921206"/>
            <a:ext cx="1538389" cy="10894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55734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39286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375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持续改进风险管理：定期评估市场风险管理的效果，总结经验教训，不断完善和优化风险管理机制。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矩形 45"/>
          <p:cNvSpPr/>
          <p:nvPr>
            <p:custDataLst>
              <p:tags r:id="rId12"/>
            </p:custDataLst>
          </p:nvPr>
        </p:nvSpPr>
        <p:spPr>
          <a:xfrm>
            <a:off x="8656724" y="2921206"/>
            <a:ext cx="1538389" cy="10894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食品安全风险控制</a:t>
            </a:r>
            <a:endParaRPr altLang="en-US" lang="zh-CN"/>
          </a:p>
        </p:txBody>
      </p:sp>
      <p:sp>
        <p:nvSpPr>
          <p:cNvPr id="10503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49642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0" name="任意多边形 18"/>
          <p:cNvSpPr/>
          <p:nvPr>
            <p:custDataLst>
              <p:tags r:id="rId3"/>
            </p:custDataLst>
          </p:nvPr>
        </p:nvSpPr>
        <p:spPr>
          <a:xfrm>
            <a:off x="641526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2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11074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5023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1832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8" name="任意多边形 4"/>
          <p:cNvSpPr/>
          <p:nvPr>
            <p:custDataLst>
              <p:tags r:id="rId7"/>
            </p:custDataLst>
          </p:nvPr>
        </p:nvSpPr>
        <p:spPr>
          <a:xfrm>
            <a:off x="1133684" y="2503390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0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1107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建立严格的食品安全管理制度，确保食材采购、加工、储存等环节的卫生安全。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60397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提高员工食品安全意识，定期开展食品安全培训，确保员工掌握正确的操作规范。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62105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30191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0" name="任意多边形 11"/>
          <p:cNvSpPr/>
          <p:nvPr>
            <p:custDataLst>
              <p:tags r:id="rId13"/>
            </p:custDataLst>
          </p:nvPr>
        </p:nvSpPr>
        <p:spPr>
          <a:xfrm>
            <a:off x="3842430" y="2514666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2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23538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785252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52150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8" name="任意多边形 25"/>
          <p:cNvSpPr/>
          <p:nvPr>
            <p:custDataLst>
              <p:tags r:id="rId17"/>
            </p:custDataLst>
          </p:nvPr>
        </p:nvSpPr>
        <p:spPr>
          <a:xfrm>
            <a:off x="8987504" y="2537813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0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46684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194820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建立食品安全追溯体系，对食材来源、加工过程等进行全程记录，确保问题可追溯。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171674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加强食品质量检测，定期对食材进行抽检，确保食材新鲜、无污染。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人力资源风险应对</a:t>
            </a:r>
            <a:endParaRPr altLang="en-US" lang="zh-CN"/>
          </a:p>
        </p:txBody>
      </p:sp>
      <p:sp>
        <p:nvSpPr>
          <p:cNvPr id="1050410" name="任意多边形 20"/>
          <p:cNvSpPr/>
          <p:nvPr>
            <p:custDataLst>
              <p:tags r:id="rId1"/>
            </p:custDataLst>
          </p:nvPr>
        </p:nvSpPr>
        <p:spPr>
          <a:xfrm rot="2700000">
            <a:off x="2192384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875935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招聘与选拔：严格筛选，确保员工素质和能力符合要求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4" name="矩形 42"/>
          <p:cNvSpPr/>
          <p:nvPr>
            <p:custDataLst>
              <p:tags r:id="rId3"/>
            </p:custDataLst>
          </p:nvPr>
        </p:nvSpPr>
        <p:spPr>
          <a:xfrm>
            <a:off x="1993374" y="2921206"/>
            <a:ext cx="1538389" cy="10894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413886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096859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培训与发展：定期为员工提供专业技能和素质培训，提升员工能力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0" name="矩形 43"/>
          <p:cNvSpPr/>
          <p:nvPr>
            <p:custDataLst>
              <p:tags r:id="rId6"/>
            </p:custDataLst>
          </p:nvPr>
        </p:nvSpPr>
        <p:spPr>
          <a:xfrm>
            <a:off x="4214877" y="2921206"/>
            <a:ext cx="1538389" cy="10894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34810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8362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激励与约束：建立完善的激励机制和约束机制，确保员工积极性和忠诚度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6" name="矩形 44"/>
          <p:cNvSpPr/>
          <p:nvPr>
            <p:custDataLst>
              <p:tags r:id="rId9"/>
            </p:custDataLst>
          </p:nvPr>
        </p:nvSpPr>
        <p:spPr>
          <a:xfrm>
            <a:off x="6435222" y="2921206"/>
            <a:ext cx="1538389" cy="10894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55734" y="1712686"/>
            <a:ext cx="1140256" cy="114223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39286" y="3256746"/>
            <a:ext cx="1773570" cy="270505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团队建设与沟通：加强团队建设和内部沟通，提高团队协作和执行力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2" name="矩形 45"/>
          <p:cNvSpPr/>
          <p:nvPr>
            <p:custDataLst>
              <p:tags r:id="rId12"/>
            </p:custDataLst>
          </p:nvPr>
        </p:nvSpPr>
        <p:spPr>
          <a:xfrm>
            <a:off x="8656724" y="2921206"/>
            <a:ext cx="1538389" cy="10894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法律风险规避与管理</a:t>
            </a:r>
            <a:endParaRPr altLang="en-US" lang="zh-CN"/>
          </a:p>
        </p:txBody>
      </p:sp>
      <p:sp>
        <p:nvSpPr>
          <p:cNvPr id="1050468" name="矩形 15"/>
          <p:cNvSpPr/>
          <p:nvPr>
            <p:custDataLst>
              <p:tags r:id="rId1"/>
            </p:custDataLst>
          </p:nvPr>
        </p:nvSpPr>
        <p:spPr>
          <a:xfrm>
            <a:off x="2818123" y="1784830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合同审查：确保与供应商、加盟商等合作方签订的合同条款清晰、合法，避免因合同问题引发的法律纠纷。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0" name="任意多边形 17"/>
          <p:cNvSpPr/>
          <p:nvPr>
            <p:custDataLst>
              <p:tags r:id="rId2"/>
            </p:custDataLst>
          </p:nvPr>
        </p:nvSpPr>
        <p:spPr>
          <a:xfrm flipV="1">
            <a:off x="2748166" y="1712686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2" name="任意多边形 18"/>
          <p:cNvSpPr/>
          <p:nvPr>
            <p:custDataLst>
              <p:tags r:id="rId3"/>
            </p:custDataLst>
          </p:nvPr>
        </p:nvSpPr>
        <p:spPr>
          <a:xfrm flipH="1">
            <a:off x="8268995" y="2213321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4" name="矩形 27"/>
          <p:cNvSpPr/>
          <p:nvPr>
            <p:custDataLst>
              <p:tags r:id="rId4"/>
            </p:custDataLst>
          </p:nvPr>
        </p:nvSpPr>
        <p:spPr>
          <a:xfrm>
            <a:off x="2818123" y="2960994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知识产权保护：确保自身品牌、商标等知识产权得到有效保护，防止侵权行为对企业造成损失。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6" name="任意多边形 29"/>
          <p:cNvSpPr/>
          <p:nvPr>
            <p:custDataLst>
              <p:tags r:id="rId5"/>
            </p:custDataLst>
          </p:nvPr>
        </p:nvSpPr>
        <p:spPr>
          <a:xfrm flipV="1">
            <a:off x="2748166" y="2888850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8" name="任意多边形 30"/>
          <p:cNvSpPr/>
          <p:nvPr>
            <p:custDataLst>
              <p:tags r:id="rId6"/>
            </p:custDataLst>
          </p:nvPr>
        </p:nvSpPr>
        <p:spPr>
          <a:xfrm flipH="1">
            <a:off x="8268995" y="3389485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0" name="矩形 5"/>
          <p:cNvSpPr/>
          <p:nvPr>
            <p:custDataLst>
              <p:tags r:id="rId7"/>
            </p:custDataLst>
          </p:nvPr>
        </p:nvSpPr>
        <p:spPr>
          <a:xfrm>
            <a:off x="2818123" y="4137158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员工权益保障：遵守劳动法规定，确保员工权益得到保障，避免因劳动纠纷引发的法律风险。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2" name="任意多边形 7"/>
          <p:cNvSpPr/>
          <p:nvPr>
            <p:custDataLst>
              <p:tags r:id="rId8"/>
            </p:custDataLst>
          </p:nvPr>
        </p:nvSpPr>
        <p:spPr>
          <a:xfrm flipV="1">
            <a:off x="2748166" y="4065014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4" name="任意多边形 8"/>
          <p:cNvSpPr/>
          <p:nvPr>
            <p:custDataLst>
              <p:tags r:id="rId9"/>
            </p:custDataLst>
          </p:nvPr>
        </p:nvSpPr>
        <p:spPr>
          <a:xfrm flipH="1">
            <a:off x="8268995" y="4565649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6" name="矩形 10"/>
          <p:cNvSpPr/>
          <p:nvPr>
            <p:custDataLst>
              <p:tags r:id="rId10"/>
            </p:custDataLst>
          </p:nvPr>
        </p:nvSpPr>
        <p:spPr>
          <a:xfrm>
            <a:off x="2818123" y="5313322"/>
            <a:ext cx="6555620" cy="576422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消费者权益保护：严格遵守消费者权益保护法规，确保消费者合法权益得到保障，避免因消费者投诉引发的法律风险。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8" name="任意多边形 12"/>
          <p:cNvSpPr/>
          <p:nvPr>
            <p:custDataLst>
              <p:tags r:id="rId11"/>
            </p:custDataLst>
          </p:nvPr>
        </p:nvSpPr>
        <p:spPr>
          <a:xfrm flipV="1">
            <a:off x="2748166" y="5241178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0" name="任意多边形 13"/>
          <p:cNvSpPr/>
          <p:nvPr>
            <p:custDataLst>
              <p:tags r:id="rId12"/>
            </p:custDataLst>
          </p:nvPr>
        </p:nvSpPr>
        <p:spPr>
          <a:xfrm flipH="1">
            <a:off x="8268995" y="5741813"/>
            <a:ext cx="1172520" cy="22080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691640" y="1627505"/>
            <a:ext cx="4965192" cy="1847215"/>
          </a:xfrm>
          <a:noFill/>
        </p:spPr>
        <p:txBody>
          <a:bodyPr anchor="b" wrap="square">
            <a:normAutofit/>
          </a:bodyPr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52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1691640" y="3730751"/>
            <a:ext cx="4965192" cy="1499743"/>
          </a:xfrm>
          <a:noFill/>
        </p:spPr>
        <p:txBody>
          <a:bodyPr anchor="t" wrap="square">
            <a:normAutofit/>
          </a:bodyPr>
          <a:p>
            <a:r>
              <a:rPr altLang="en-US" dirty="0" lang="zh-CN"/>
              <a:t>汇报人：XX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425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42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425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425_1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PRESET_TEXT" val="单击此处 添加文档标题"/>
</p:tagLst>
</file>

<file path=ppt/tags/tag80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425_1*f*4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PRESET_TEXT" val="汇报人：WPS"/>
</p:tagLst>
</file>

<file path=ppt/tags/tag81.xml><?xml version="1.0" encoding="utf-8"?>
<p:tagLst xmlns:p="http://schemas.openxmlformats.org/presentationml/2006/main">
  <p:tag name="KSO_WM_SLIDE_ID" val="custom2023142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425"/>
  <p:tag name="KSO_WM_SLIDE_LAYOUT" val="a_f"/>
  <p:tag name="KSO_WM_SLIDE_LAYOUT_CNT" val="1_1"/>
  <p:tag name="KSO_WM_SLIDE_TYPE" val="title"/>
  <p:tag name="KSO_WM_SLIDE_SUBTYPE" val="pureTxt"/>
  <p:tag name="KSO_WM_TEMPLATE_THUMBS_INDEX" val="1、9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6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425_6*l_h_i*1_3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425_6*l_h_a*1_3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425_6*l_h_i*1_2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425_6*l_h_a*1_2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425_6*l_h_i*1_1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425_6*l_h_a*1_1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425_6*l_h_i*1_4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425_6*l_h_a*1_4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425_6*l_h_i*1_5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425_6*l_h_a*1_5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425_6*l_h_i*1_6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425_6*l_h_a*1_6_1"/>
  <p:tag name="KSO_WM_TEMPLATE_CATEGORY" val="custom"/>
  <p:tag name="KSO_WM_TEMPLATE_INDEX" val="2023142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277.40188976377954,&quot;width&quot;:675.54251968503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SLIDE_ID" val="custom20231425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425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8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1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00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85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5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52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7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25_7*e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99.xml><?xml version="1.0" encoding="utf-8"?>
<p:tagLst xmlns:p="http://schemas.openxmlformats.org/presentationml/2006/main">
  <p:tag name="KSO_WM_SLIDE_ID" val="custom2023142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25"/>
  <p:tag name="KSO_WM_SLIDE_TYPE" val="sectionTitle"/>
  <p:tag name="KSO_WM_SLIDE_SUBTYPE" val="pureTxt"/>
  <p:tag name="KSO_WM_SLIDE_LAYOUT" val="a_e"/>
  <p:tag name="KSO_WM_SLIDE_LAYOUT_CNT" val="1_1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9*a*1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25_9*f*4"/>
  <p:tag name="KSO_WM_TEMPLATE_CATEGORY" val="custom"/>
  <p:tag name="KSO_WM_TEMPLATE_INDEX" val="2023142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458.xml><?xml version="1.0" encoding="utf-8"?>
<p:tagLst xmlns:p="http://schemas.openxmlformats.org/presentationml/2006/main">
  <p:tag name="KSO_WM_SLIDE_ID" val="custom2023142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42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62">
      <a:dk1>
        <a:sysClr lastClr="000000" val="windowText"/>
      </a:dk1>
      <a:lt1>
        <a:sysClr lastClr="FFFFFF" val="window"/>
      </a:lt1>
      <a:dk2>
        <a:srgbClr val="303E5A"/>
      </a:dk2>
      <a:lt2>
        <a:srgbClr val="E3ECF7"/>
      </a:lt2>
      <a:accent1>
        <a:srgbClr val="FF6752"/>
      </a:accent1>
      <a:accent2>
        <a:srgbClr val="246EFD"/>
      </a:accent2>
      <a:accent3>
        <a:srgbClr val="F8CF41"/>
      </a:accent3>
      <a:accent4>
        <a:srgbClr val="FF8C4E"/>
      </a:accent4>
      <a:accent5>
        <a:srgbClr val="2BA7A7"/>
      </a:accent5>
      <a:accent6>
        <a:srgbClr val="61C7FF"/>
      </a:accent6>
      <a:hlink>
        <a:srgbClr val="658BD5"/>
      </a:hlink>
      <a:folHlink>
        <a:srgbClr val="A16AA5"/>
      </a:folHlink>
    </a:clrScheme>
    <a:fontScheme name="自定义 9">
      <a:majorFont>
        <a:latin typeface="MiSans Bold"/>
        <a:ea typeface="MiSans Bold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2024-01-06T04:12:18Z</dcterms:created>
  <dcterms:modified xsi:type="dcterms:W3CDTF">2024-01-06T04:12:18Z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d22a05121a7d4341b1eb0dc809de67eb_21</vt:lpwstr>
  </property>
</Properties>
</file>