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667" r:id="rId1"/>
    <p:sldMasterId id="2147496704" r:id="rId2"/>
  </p:sldMasterIdLst>
  <p:notesMasterIdLst>
    <p:notesMasterId r:id="rId3"/>
  </p:notesMasterIdLst>
  <p:sldIdLst>
    <p:sldId id="6129" r:id="rId4"/>
    <p:sldId id="6133" r:id="rId5"/>
    <p:sldId id="6137" r:id="rId6"/>
    <p:sldId id="6140" r:id="rId7"/>
    <p:sldId id="6143" r:id="rId8"/>
    <p:sldId id="6146" r:id="rId9"/>
    <p:sldId id="6149" r:id="rId10"/>
    <p:sldId id="6152" r:id="rId11"/>
    <p:sldId id="6155" r:id="rId12"/>
    <p:sldId id="6158" r:id="rId13"/>
    <p:sldId id="6161" r:id="rId14"/>
    <p:sldId id="6164" r:id="rId15"/>
    <p:sldId id="6167" r:id="rId16"/>
    <p:sldId id="6170" r:id="rId17"/>
    <p:sldId id="6173" r:id="rId18"/>
    <p:sldId id="6176" r:id="rId19"/>
    <p:sldId id="6179" r:id="rId20"/>
    <p:sldId id="6182" r:id="rId21"/>
    <p:sldId id="6185" r:id="rId22"/>
    <p:sldId id="6188" r:id="rId23"/>
    <p:sldId id="6191" r:id="rId24"/>
    <p:sldId id="6194" r:id="rId25"/>
    <p:sldId id="6197" r:id="rId26"/>
    <p:sldId id="6200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668" r:id="rId1"/>
    <p:sldLayoutId id="2147496669" r:id="rId2"/>
    <p:sldLayoutId id="2147496670" r:id="rId3"/>
    <p:sldLayoutId id="2147496671" r:id="rId4"/>
    <p:sldLayoutId id="2147496672" r:id="rId5"/>
    <p:sldLayoutId id="2147496673" r:id="rId6"/>
    <p:sldLayoutId id="2147496674" r:id="rId7"/>
    <p:sldLayoutId id="2147496675" r:id="rId8"/>
    <p:sldLayoutId id="2147496676" r:id="rId9"/>
    <p:sldLayoutId id="2147496677" r:id="rId10"/>
    <p:sldLayoutId id="214749667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705" r:id="rId1"/>
    <p:sldLayoutId id="2147496706" r:id="rId2"/>
    <p:sldLayoutId id="2147496707" r:id="rId3"/>
    <p:sldLayoutId id="2147496708" r:id="rId4"/>
    <p:sldLayoutId id="2147496709" r:id="rId5"/>
    <p:sldLayoutId id="2147496710" r:id="rId6"/>
    <p:sldLayoutId id="2147496711" r:id="rId7"/>
    <p:sldLayoutId id="2147496712" r:id="rId8"/>
    <p:sldLayoutId id="2147496713" r:id="rId9"/>
    <p:sldLayoutId id="2147496714" r:id="rId10"/>
    <p:sldLayoutId id="214749671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tags" Target="../tags/tag324.xml"/><Relationship Id="rId22" Type="http://schemas.openxmlformats.org/officeDocument/2006/relationships/tags" Target="../tags/tag325.xml"/><Relationship Id="rId23" Type="http://schemas.openxmlformats.org/officeDocument/2006/relationships/tags" Target="../tags/tag326.xml"/><Relationship Id="rId24" Type="http://schemas.openxmlformats.org/officeDocument/2006/relationships/tags" Target="../tags/tag327.xml"/><Relationship Id="rId25" Type="http://schemas.openxmlformats.org/officeDocument/2006/relationships/tags" Target="../tags/tag328.xml"/><Relationship Id="rId26" Type="http://schemas.openxmlformats.org/officeDocument/2006/relationships/tags" Target="../tags/tag329.xml"/><Relationship Id="rId27" Type="http://schemas.openxmlformats.org/officeDocument/2006/relationships/tags" Target="../tags/tag330.xml"/><Relationship Id="rId28" Type="http://schemas.openxmlformats.org/officeDocument/2006/relationships/tags" Target="../tags/tag331.xml"/><Relationship Id="rId29" Type="http://schemas.openxmlformats.org/officeDocument/2006/relationships/tags" Target="../tags/tag332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tags" Target="../tags/tag349.xml"/><Relationship Id="rId18" Type="http://schemas.openxmlformats.org/officeDocument/2006/relationships/tags" Target="../tags/tag350.xml"/><Relationship Id="rId19" Type="http://schemas.openxmlformats.org/officeDocument/2006/relationships/tags" Target="../tags/tag351.xml"/><Relationship Id="rId20" Type="http://schemas.openxmlformats.org/officeDocument/2006/relationships/tags" Target="../tags/tag35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2024年金融科技风险管理与安全方案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金融科技风险管理概述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金融科技安全方案设计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金融科技风险评估与监控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金融科技安全方案实施与维护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金融科技安全方案效果评估与改进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金融科技风险管理概述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金融科技风险定义与分类</a:t>
            </a:r>
            <a:endParaRPr altLang="en-US" lang="zh-CN"/>
          </a:p>
        </p:txBody>
      </p:sp>
      <p:sp>
        <p:nvSpPr>
          <p:cNvPr id="1048900" name="圆角矩形 21"/>
          <p:cNvSpPr/>
          <p:nvPr>
            <p:custDataLst>
              <p:tags r:id="rId1"/>
            </p:custDataLst>
          </p:nvPr>
        </p:nvSpPr>
        <p:spPr>
          <a:xfrm rot="16200000">
            <a:off x="5609884" y="-2402825"/>
            <a:ext cx="966397" cy="109676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圆角矩形 22"/>
          <p:cNvSpPr/>
          <p:nvPr>
            <p:custDataLst>
              <p:tags r:id="rId2"/>
            </p:custDataLst>
          </p:nvPr>
        </p:nvSpPr>
        <p:spPr>
          <a:xfrm rot="16200000">
            <a:off x="198600" y="3007819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524" y="-825094"/>
            <a:ext cx="966397" cy="10968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6"/>
          <p:cNvSpPr/>
          <p:nvPr>
            <p:custDataLst>
              <p:tags r:id="rId4"/>
            </p:custDataLst>
          </p:nvPr>
        </p:nvSpPr>
        <p:spPr>
          <a:xfrm rot="16200000">
            <a:off x="199240" y="4586830"/>
            <a:ext cx="964805" cy="1447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3"/>
          <p:cNvSpPr txBox="1"/>
          <p:nvPr>
            <p:custDataLst>
              <p:tags r:id="rId5"/>
            </p:custDataLst>
          </p:nvPr>
        </p:nvSpPr>
        <p:spPr>
          <a:xfrm>
            <a:off x="1069425" y="2597378"/>
            <a:ext cx="10507075" cy="966397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金融科技风险定义：指在金融科技创新过程中，由于技术、操作、市场、信誉等各方面的不确定性因素，可能导致的金融机构或金融市场面临的各种潜在风险。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48910" name="文本框 4"/>
          <p:cNvSpPr txBox="1"/>
          <p:nvPr>
            <p:custDataLst>
              <p:tags r:id="rId6"/>
            </p:custDataLst>
          </p:nvPr>
        </p:nvSpPr>
        <p:spPr>
          <a:xfrm>
            <a:off x="1069425" y="4177030"/>
            <a:ext cx="10507075" cy="965601"/>
          </a:xfrm>
          <a:prstGeom prst="rect"/>
        </p:spPr>
        <p:txBody>
          <a:bodyPr anchor="ctr" anchorCtr="0" bIns="46800" lIns="90000" rIns="90000" rtlCol="0" tIns="46800" vert="horz" wrap="square">
            <a:normAutofit fontScale="5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风险分类：分为技术风险、操作风险、市场风险、信誉风险等。其中，技术风险包括系统安全漏洞、数据泄露等；操作风险包括业务流程缺陷、员工失误等；市场风险包括市场波动、汇率变动等；信誉风险包括客户投诉、媒体曝光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金融科技风险管理的重要性</a:t>
            </a:r>
            <a:endParaRPr altLang="en-US" lang="zh-CN"/>
          </a:p>
        </p:txBody>
      </p:sp>
      <p:sp>
        <p:nvSpPr>
          <p:cNvPr id="10489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保护金融资产安全，维护金融稳定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降低金融风险，提高风险管理效率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提升金融机构的竞争力和盈利能力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保障客户信息安全和隐私权益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金融科技风险管理面临的挑战</a:t>
            </a:r>
            <a:endParaRPr altLang="en-US" lang="zh-CN"/>
          </a:p>
        </p:txBody>
      </p:sp>
      <p:sp>
        <p:nvSpPr>
          <p:cNvPr id="104900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数据安全风险：随着金融科技的发展，数据量不断增加，数据泄露、篡改等风险也随之增加。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网络安全风险：金融科技应用广泛，网络攻击、病毒等威胁不断涌现，对金融行业的安全构成严重威胁。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操作风险：金融科技应用需要大量的人工操作，操作失误、违规操作等风险也随之增加。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法律合规风险：金融科技的发展带来了许多新的业务模式和产品，但同时也面临着更加严格的法律监管和合规要求。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6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金融科技安全方案设计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安全方案设计原则与目标</a:t>
            </a:r>
            <a:endParaRPr altLang="en-US" lang="zh-CN"/>
          </a:p>
        </p:txBody>
      </p:sp>
      <p:sp>
        <p:nvSpPr>
          <p:cNvPr id="10491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防范网络攻击：提高金融科技系统的网络安全防护能力，有效抵御各类网络攻击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保障数据安全：确保金融数据不被非法获取、篡改或泄露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强化风险管理：建立完善的风险管理体系，对金融科技业务进行全面风险评估和监控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提升用户体验：在保障安全的前提下，优化用户操作流程，提升金融服务质量和效率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数据安全保护方案</a:t>
            </a:r>
            <a:endParaRPr altLang="en-US" lang="zh-CN"/>
          </a:p>
        </p:txBody>
      </p:sp>
      <p:sp>
        <p:nvSpPr>
          <p:cNvPr id="10491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数据加密：对敏感数据进行加密存储，确保数据在传输和存储过程中的安全性。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数据备份与恢复：定期备份数据，并制定有效的恢复策略，以防止数据丢失或损坏。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数据访问控制：实施严格的访问控制策略，对数据进行分级管理，确保只有授权人员能够访问敏感数据。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数据审计与监控：对数据的使用和访问进行实时监控和审计，及时发现和应对潜在的安全风险。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应用安全保护方案</a:t>
            </a:r>
            <a:endParaRPr altLang="en-US" lang="zh-CN"/>
          </a:p>
        </p:txBody>
      </p:sp>
      <p:sp>
        <p:nvSpPr>
          <p:cNvPr id="10492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安全审计：定期对系统进行安全审计，及时发现和修复安全漏洞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风险评估：定期进行风险评估，及时发现和解决潜在的安全隐患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数据加密：对敏感数据进行加密存储，确保数据安全传输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身份验证：采用多因素认证，提高账户安全性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基础设施安全保护方案</a:t>
            </a:r>
            <a:endParaRPr altLang="en-US" lang="zh-CN"/>
          </a:p>
        </p:txBody>
      </p:sp>
      <p:sp>
        <p:nvSpPr>
          <p:cNvPr id="104927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网络安全：建立多层防御机制，有效抵御网络攻击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应用安全：对应用程序进行安全测试和漏洞扫描，确保应用程序的安全性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物理安全：加强设施物理访问控制，防止未经授权的进入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数据安全：采用加密技术，确保数据传输和存储的安全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金融科技风险评估与监控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风险评估方法与流程</a:t>
            </a:r>
            <a:endParaRPr altLang="en-US" lang="zh-CN"/>
          </a:p>
        </p:txBody>
      </p:sp>
      <p:sp>
        <p:nvSpPr>
          <p:cNvPr id="10493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风险监控：实时监测风险变化，及时预警和应对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风险识别：确定可能对金融科技系统造成威胁的风险因素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风险分析：对识别出的风险进行量化和定性评估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风险评估报告：定期生成风险评估报告，为决策提供依据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风险监控体系构建</a:t>
            </a:r>
            <a:endParaRPr altLang="en-US" lang="zh-CN"/>
          </a:p>
        </p:txBody>
      </p:sp>
      <p:sp>
        <p:nvSpPr>
          <p:cNvPr id="10494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风险评估：对金融科技业务进行全面风险评估，识别潜在风险点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预警机制：根据监控结果，及时发出风险预警，采取应对措施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持续改进：定期对风险监控体系进行评估和优化，提高风险管理水平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监控指标：建立风险监控指标体系，实时监测风险变化情况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风险预警与应急响应机制</a:t>
            </a:r>
            <a:endParaRPr altLang="en-US" lang="zh-CN"/>
          </a:p>
        </p:txBody>
      </p:sp>
      <p:sp>
        <p:nvSpPr>
          <p:cNvPr id="10495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风险预警：实时监测金融科技业务风险，及时发现潜在威胁并发出预警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应急响应：针对已发生的风险事件，迅速启动应急响应计划，降低损失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预案管理：制定和完善风险预警和应急响应预案，提高应对能力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演练与培训：定期进行预案演练和培训，确保人员具备快速响应能力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9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金融科技安全方案实施与维护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安全方案实施步骤与计划</a:t>
            </a:r>
            <a:endParaRPr altLang="en-US" lang="zh-CN"/>
          </a:p>
        </p:txBody>
      </p:sp>
      <p:sp>
        <p:nvSpPr>
          <p:cNvPr id="104963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制定安全策略：明确安全目标、风险控制和安全防护要求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部署安全设备：配置防火墙、入侵检测系统等安全设备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建立安全管理体系：制定安全管理制度、规范操作流程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定期安全检查：对系统、网络、应用等进行安全漏洞扫描和风险评估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安全方案培训与意识提升</a:t>
            </a:r>
            <a:endParaRPr altLang="en-US" lang="zh-CN"/>
          </a:p>
        </p:txBody>
      </p:sp>
      <p:sp>
        <p:nvSpPr>
          <p:cNvPr id="10496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培训内容：针对金融科技安全方案进行全面培训，包括技术原理、实施步骤、维护方法等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培训对象：金融机构技术人员、业务人员以及管理层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培训方式：线上培训、线下培训、专题讲座等多样化形式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意识提升：强调金融科技安全意识的重要性，提高全员对安全方案的重视程度和执行力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安全方案维护与升级策略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定期检查：对安全方案进行定期检查，确保其有效性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漏洞扫描：及时发现并修复安全漏洞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升级更新：定期更新安全方案，以应对新的威胁和挑战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应急响应：建立应急响应机制，快速应对安全事件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1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金融科技安全方案效果评估与改进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安全方案效果评估方法与标准</a:t>
            </a:r>
            <a:endParaRPr altLang="en-US" lang="zh-CN"/>
          </a:p>
        </p:txBody>
      </p:sp>
      <p:sp>
        <p:nvSpPr>
          <p:cNvPr id="10498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评估指标：包括安全性、可靠性、可用性和合规性等方面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持续改进：根据评估结果，及时调整和优化安全方案，提高安全性能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评估标准：依据行业标准和最佳实践，制定符合企业实际情况的评估标准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评估方法：包括漏洞扫描、渗透测试、代码审计和安全审计等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安全方案持续改进策略与措施</a:t>
            </a:r>
            <a:endParaRPr altLang="en-US" lang="zh-CN"/>
          </a:p>
        </p:txBody>
      </p:sp>
      <p:sp>
        <p:nvSpPr>
          <p:cNvPr id="10499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定期评估安全方案的有效性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及时跟进最新安全技术，不断完善安全方案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加强与业界合作，共同提升金融科技安全水平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根据评估结果调整和优化安全措施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安全方案最佳实践分享与案例分析</a:t>
            </a:r>
            <a:endParaRPr altLang="en-US" lang="zh-CN"/>
          </a:p>
        </p:txBody>
      </p:sp>
      <p:sp>
        <p:nvSpPr>
          <p:cNvPr id="10500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安全方案评估标准：介绍评估金融科技安全方案效果的指标和标准，如安全性、可靠性和易用性等，以及如何根据实际情况进行评估和优化。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安全方案改进方向：分析当前安全方案的不足之处，提出针对性的改进建议和方向，以便读者能够更好地完善自己的安全方案。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金融科技安全方案最佳实践：介绍几种有效的安全方案，如数据加密、身份验证和风险控制等，以及它们在实践中的应用和效果。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案例分析：分享几个成功的安全方案案例，包括案例背景、解决方案和实施效果等，以便读者更好地理解安全方案的实际应用和价值。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064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2024-01-05T04:45:19Z</dcterms:created>
  <dcterms:modified xsi:type="dcterms:W3CDTF">2024-01-05T04:45:19Z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afb3d44c181847838723bfe54f6faf7d_21</vt:lpwstr>
  </property>
</Properties>
</file>