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965" r:id="rId1"/>
    <p:sldMasterId id="2147507002" r:id="rId2"/>
  </p:sldMasterIdLst>
  <p:notesMasterIdLst>
    <p:notesMasterId r:id="rId3"/>
  </p:notesMasterIdLst>
  <p:sldIdLst>
    <p:sldId id="11416" r:id="rId4"/>
    <p:sldId id="11419" r:id="rId5"/>
    <p:sldId id="11422" r:id="rId6"/>
    <p:sldId id="11425" r:id="rId7"/>
    <p:sldId id="11431" r:id="rId9"/>
    <p:sldId id="11434" r:id="rId10"/>
    <p:sldId id="11437" r:id="rId11"/>
    <p:sldId id="11440" r:id="rId12"/>
    <p:sldId id="11443" r:id="rId13"/>
    <p:sldId id="11449" r:id="rId15"/>
    <p:sldId id="11452" r:id="rId16"/>
    <p:sldId id="11455" r:id="rId17"/>
    <p:sldId id="11458" r:id="rId18"/>
    <p:sldId id="11462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966" r:id="rId1"/>
    <p:sldLayoutId id="2147506967" r:id="rId2"/>
    <p:sldLayoutId id="2147506968" r:id="rId3"/>
    <p:sldLayoutId id="2147506969" r:id="rId4"/>
    <p:sldLayoutId id="2147506970" r:id="rId5"/>
    <p:sldLayoutId id="2147506971" r:id="rId6"/>
    <p:sldLayoutId id="2147506972" r:id="rId7"/>
    <p:sldLayoutId id="2147506973" r:id="rId8"/>
    <p:sldLayoutId id="2147506974" r:id="rId9"/>
    <p:sldLayoutId id="2147506975" r:id="rId10"/>
    <p:sldLayoutId id="214750697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003" r:id="rId1"/>
    <p:sldLayoutId id="2147507004" r:id="rId2"/>
    <p:sldLayoutId id="2147507005" r:id="rId3"/>
    <p:sldLayoutId id="2147507006" r:id="rId4"/>
    <p:sldLayoutId id="2147507007" r:id="rId5"/>
    <p:sldLayoutId id="2147507008" r:id="rId6"/>
    <p:sldLayoutId id="2147507009" r:id="rId7"/>
    <p:sldLayoutId id="2147507010" r:id="rId8"/>
    <p:sldLayoutId id="2147507011" r:id="rId9"/>
    <p:sldLayoutId id="2147507012" r:id="rId10"/>
    <p:sldLayoutId id="21475070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企业管理的目标和原则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45604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957836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5894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6"/>
            </p:custDataLst>
          </p:nvPr>
        </p:nvSpPr>
        <p:spPr>
          <a:xfrm>
            <a:off x="16084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5930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8"/>
            </p:custDataLst>
          </p:nvPr>
        </p:nvSpPr>
        <p:spPr>
          <a:xfrm>
            <a:off x="86120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企业管理的原则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509122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0"/>
            </p:custDataLst>
          </p:nvPr>
        </p:nvSpPr>
        <p:spPr>
          <a:xfrm>
            <a:off x="5110278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企业管理的目标</a:t>
            </a:r>
            <a:endParaRPr altLang="en-US" dirty="0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提高经营效率</a:t>
            </a:r>
            <a:endParaRPr altLang="en-US" lang="zh-CN"/>
          </a:p>
        </p:txBody>
      </p:sp>
      <p:sp>
        <p:nvSpPr>
          <p:cNvPr id="10490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降低成本：通过优化流程、减少浪费等方式降低经营成本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提高质量：通过加强质量控制、提高产品或服务质量等方式提高经营质量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增加收入：通过扩大市场份额、提高产品或服务价格等方式增加经营收入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增强竞争力：通过创新、差异化等方式增强企业在市场中的竞争力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增强品牌影响力和市场份额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培养高素质人才和创新能力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提高产品质量和降低成本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优化资源配置和提升效率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1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长期稳定的经济增长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创造社会价值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履行社会责任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提升员工满意度</a:t>
            </a:r>
            <a:endParaRPr altLang="en-US" lang="zh-CN"/>
          </a:p>
        </p:txBody>
      </p:sp>
      <p:sp>
        <p:nvSpPr>
          <p:cNvPr id="10491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员工满意度与企业的长期发展密切相关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员工满意度是企业管理的核心目标之一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提高员工满意度有助于提高员工的工作积极性和效率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通过改善工作环境、提高福利待遇等方式提升员工满意度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企业管理的原则</a:t>
            </a:r>
            <a:endParaRPr altLang="en-US" dirty="0" lang="zh-CN"/>
          </a:p>
        </p:txBody>
      </p:sp>
      <p:sp>
        <p:nvSpPr>
          <p:cNvPr id="1049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科学性原则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标准化管理：建立标准化的管理体系，确保各项工作的规范化和标准化，提高管理效率和质量。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遵循科学规律：企业管理必须遵循科学规律，以科学理论为指导，确保决策和管理的科学性和有效性。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数据分析与决策：通过数据分析和预测，为企业决策提供科学依据，避免盲目性和主观性。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持续改进：不断寻求改进和创新，不断完善管理体系和流程，提高企业的竞争力和可持续发展能力。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人本性原则</a:t>
            </a:r>
            <a:endParaRPr altLang="en-US" lang="zh-CN"/>
          </a:p>
        </p:txBody>
      </p:sp>
      <p:sp>
        <p:nvSpPr>
          <p:cNvPr id="10493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激励员工：建立激励机制，激发员工的积极性和创造力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尊重员工：重视员工的价值和贡献，建立良好的工作关系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关注员工成长：提供培训和发展机会，促进员工个人成长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营造良好的工作环境：创造安全、舒适、健康的工作环境，提高员工的工作满意度和效率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创新性原则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创新是企业竞争优势的来源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创新是企业可持续发展的保障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创新是企业发展的动力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创新是企业管理的核心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系统性原则</a:t>
            </a:r>
            <a:endParaRPr altLang="en-US" lang="zh-CN"/>
          </a:p>
        </p:txBody>
      </p:sp>
      <p:sp>
        <p:nvSpPr>
          <p:cNvPr id="10495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整体性：企业管理是一个系统，需要从整体上考虑企业的各个方面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动态性：企业管理需要不断调整和优化，以适应外部环境的变化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开放性：企业管理需要与外部环境保持联系和沟通，以获取更多的资源和信息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协同性：企业管理需要各个部门和员工之间的协同合作，以实现企业的整体目标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495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5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3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3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3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3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3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3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3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3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3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3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8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22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2023-12-19T17:41:39Z</dcterms:created>
  <dcterms:modified xsi:type="dcterms:W3CDTF">2023-12-19T17:41:39Z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535c525a784b476181e53fb7bd8f4107_21</vt:lpwstr>
  </property>
</Properties>
</file>