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11" r:id="rId1"/>
    <p:sldMasterId id="2147484448" r:id="rId2"/>
  </p:sldMasterIdLst>
  <p:notesMasterIdLst>
    <p:notesMasterId r:id="rId3"/>
  </p:notesMasterIdLst>
  <p:sldIdLst>
    <p:sldId id="591" r:id="rId4"/>
    <p:sldId id="594" r:id="rId5"/>
    <p:sldId id="597" r:id="rId6"/>
    <p:sldId id="600" r:id="rId7"/>
    <p:sldId id="603" r:id="rId8"/>
    <p:sldId id="606" r:id="rId9"/>
    <p:sldId id="609" r:id="rId10"/>
    <p:sldId id="612" r:id="rId11"/>
    <p:sldId id="615" r:id="rId12"/>
    <p:sldId id="618" r:id="rId13"/>
    <p:sldId id="621" r:id="rId14"/>
    <p:sldId id="624" r:id="rId15"/>
    <p:sldId id="627" r:id="rId16"/>
    <p:sldId id="630" r:id="rId17"/>
    <p:sldId id="633" r:id="rId18"/>
    <p:sldId id="636" r:id="rId19"/>
    <p:sldId id="639" r:id="rId20"/>
    <p:sldId id="642" r:id="rId21"/>
    <p:sldId id="645" r:id="rId22"/>
    <p:sldId id="648" r:id="rId23"/>
    <p:sldId id="651" r:id="rId24"/>
    <p:sldId id="654" r:id="rId25"/>
    <p:sldId id="657" r:id="rId26"/>
    <p:sldId id="661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tags" Target="../tags/tag19.xml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image" Target="../media/image2.png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image" Target="../media/image3.png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image" Target="../media/image4.png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image" Target="../media/image1.png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任意多边形: 形状 6"/>
          <p:cNvSpPr/>
          <p:nvPr userDrawn="1">
            <p:custDataLst>
              <p:tags r:id="rId1"/>
            </p:custDataLst>
          </p:nvPr>
        </p:nvSpPr>
        <p:spPr>
          <a:xfrm flipH="1">
            <a:off x="1" y="0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2" name="任意多边形 13"/>
          <p:cNvSpPr/>
          <p:nvPr userDrawn="1">
            <p:custDataLst>
              <p:tags r:id="rId2"/>
            </p:custDataLst>
          </p:nvPr>
        </p:nvSpPr>
        <p:spPr>
          <a:xfrm>
            <a:off x="4511040" y="2021840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0" y="2849880"/>
            <a:ext cx="9394825" cy="4008120"/>
          </a:xfrm>
          <a:prstGeom prst="rect"/>
        </p:spPr>
      </p:pic>
      <p:cxnSp>
        <p:nvCxnSpPr>
          <p:cNvPr id="3145729" name="直接连接符 12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5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5856514" y="754533"/>
            <a:ext cx="5375326" cy="185904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/>
            </a:lvl1pPr>
          </a:lstStyle>
          <a:p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5856513" y="2773054"/>
            <a:ext cx="5375325" cy="370742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8199" y="504000"/>
            <a:ext cx="274319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6" name="文本占位符 13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8488638" y="3597814"/>
            <a:ext cx="2743200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5856514" y="3597814"/>
            <a:ext cx="2533699" cy="132253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5" name="直接箭头连接符 18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5831840" y="3316790"/>
            <a:ext cx="5400000" cy="0"/>
          </a:xfrm>
          <a:prstGeom prst="straightConnector1"/>
          <a:ln>
            <a:solidFill>
              <a:schemeClr val="accent3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28"/>
          <p:cNvSpPr/>
          <p:nvPr userDrawn="1">
            <p:custDataLst>
              <p:tags r:id="rId17"/>
            </p:custDataLst>
          </p:nvPr>
        </p:nvSpPr>
        <p:spPr>
          <a:xfrm>
            <a:off x="1" y="-19685"/>
            <a:ext cx="5213351" cy="4836161"/>
          </a:xfrm>
          <a:custGeom>
            <a:avLst/>
            <a:gdLst>
              <a:gd name="connsiteX0" fmla="*/ 3621057 w 5213351"/>
              <a:gd name="connsiteY0" fmla="*/ 0 h 4836161"/>
              <a:gd name="connsiteX1" fmla="*/ 4926428 w 5213351"/>
              <a:gd name="connsiteY1" fmla="*/ 0 h 4836161"/>
              <a:gd name="connsiteX2" fmla="*/ 4941563 w 5213351"/>
              <a:gd name="connsiteY2" fmla="*/ 31418 h 4836161"/>
              <a:gd name="connsiteX3" fmla="*/ 5213351 w 5213351"/>
              <a:gd name="connsiteY3" fmla="*/ 1377633 h 4836161"/>
              <a:gd name="connsiteX4" fmla="*/ 1754823 w 5213351"/>
              <a:gd name="connsiteY4" fmla="*/ 4836161 h 4836161"/>
              <a:gd name="connsiteX5" fmla="*/ 106283 w 5213351"/>
              <a:gd name="connsiteY5" fmla="*/ 4418735 h 4836161"/>
              <a:gd name="connsiteX6" fmla="*/ 0 w 5213351"/>
              <a:gd name="connsiteY6" fmla="*/ 4354167 h 4836161"/>
              <a:gd name="connsiteX7" fmla="*/ 0 w 5213351"/>
              <a:gd name="connsiteY7" fmla="*/ 2895476 h 4836161"/>
              <a:gd name="connsiteX8" fmla="*/ 112833 w 5213351"/>
              <a:gd name="connsiteY8" fmla="*/ 3019623 h 4836161"/>
              <a:gd name="connsiteX9" fmla="*/ 1754823 w 5213351"/>
              <a:gd name="connsiteY9" fmla="*/ 3699758 h 4836161"/>
              <a:gd name="connsiteX10" fmla="*/ 4076948 w 5213351"/>
              <a:gd name="connsiteY10" fmla="*/ 1377633 h 4836161"/>
              <a:gd name="connsiteX11" fmla="*/ 3680365 w 5213351"/>
              <a:gd name="connsiteY11" fmla="*/ 79311 h 4836161"/>
              <a:gd name="connsiteX12" fmla="*/ 3621057 w 5213351"/>
              <a:gd name="connsiteY12" fmla="*/ 0 h 483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13351" h="4836161">
                <a:moveTo>
                  <a:pt x="3621057" y="0"/>
                </a:moveTo>
                <a:lnTo>
                  <a:pt x="4926428" y="0"/>
                </a:lnTo>
                <a:lnTo>
                  <a:pt x="4941563" y="31418"/>
                </a:lnTo>
                <a:cubicBezTo>
                  <a:pt x="5116574" y="445191"/>
                  <a:pt x="5213351" y="900110"/>
                  <a:pt x="5213351" y="1377633"/>
                </a:cubicBezTo>
                <a:cubicBezTo>
                  <a:pt x="5213351" y="3287725"/>
                  <a:pt x="3664915" y="4836161"/>
                  <a:pt x="1754823" y="4836161"/>
                </a:cubicBezTo>
                <a:cubicBezTo>
                  <a:pt x="1157919" y="4836161"/>
                  <a:pt x="596334" y="4684947"/>
                  <a:pt x="106283" y="4418735"/>
                </a:cubicBezTo>
                <a:lnTo>
                  <a:pt x="0" y="4354167"/>
                </a:lnTo>
                <a:lnTo>
                  <a:pt x="0" y="2895476"/>
                </a:lnTo>
                <a:lnTo>
                  <a:pt x="112833" y="3019623"/>
                </a:lnTo>
                <a:cubicBezTo>
                  <a:pt x="533055" y="3439845"/>
                  <a:pt x="1113586" y="3699758"/>
                  <a:pt x="1754823" y="3699758"/>
                </a:cubicBezTo>
                <a:cubicBezTo>
                  <a:pt x="3037297" y="3699758"/>
                  <a:pt x="4076948" y="2660107"/>
                  <a:pt x="4076948" y="1377633"/>
                </a:cubicBezTo>
                <a:cubicBezTo>
                  <a:pt x="4076948" y="896705"/>
                  <a:pt x="3930747" y="449925"/>
                  <a:pt x="3680365" y="79311"/>
                </a:cubicBezTo>
                <a:lnTo>
                  <a:pt x="3621057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92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6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8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矩形 10"/>
          <p:cNvSpPr/>
          <p:nvPr userDrawn="1">
            <p:custDataLst>
              <p:tags r:id="rId1"/>
            </p:custDataLst>
          </p:nvPr>
        </p:nvSpPr>
        <p:spPr>
          <a:xfrm flipH="1">
            <a:off x="-251" y="26726"/>
            <a:ext cx="12192000" cy="3486150"/>
          </a:xfrm>
          <a:prstGeom prst="rect"/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7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59398" y="422380"/>
            <a:ext cx="7632854" cy="5456393"/>
          </a:xfrm>
          <a:prstGeom prst="rect"/>
        </p:spPr>
      </p:pic>
      <p:sp>
        <p:nvSpPr>
          <p:cNvPr id="104870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6700"/>
            <a:ext cx="2880000" cy="108108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任意多边形: 形状 20"/>
          <p:cNvSpPr/>
          <p:nvPr userDrawn="1">
            <p:custDataLst>
              <p:tags r:id="rId1"/>
            </p:custDataLst>
          </p:nvPr>
        </p:nvSpPr>
        <p:spPr>
          <a:xfrm>
            <a:off x="6744970" y="-24650"/>
            <a:ext cx="5447030" cy="5344045"/>
          </a:xfrm>
          <a:custGeom>
            <a:avLst/>
            <a:gdLst>
              <a:gd name="connsiteX0" fmla="*/ 886420 w 5447030"/>
              <a:gd name="connsiteY0" fmla="*/ 0 h 5344045"/>
              <a:gd name="connsiteX1" fmla="*/ 5422940 w 5447030"/>
              <a:gd name="connsiteY1" fmla="*/ 0 h 5344045"/>
              <a:gd name="connsiteX2" fmla="*/ 5447030 w 5447030"/>
              <a:gd name="connsiteY2" fmla="*/ 26506 h 5344045"/>
              <a:gd name="connsiteX3" fmla="*/ 5447030 w 5447030"/>
              <a:gd name="connsiteY3" fmla="*/ 4352225 h 5344045"/>
              <a:gd name="connsiteX4" fmla="*/ 5385376 w 5447030"/>
              <a:gd name="connsiteY4" fmla="*/ 4420061 h 5344045"/>
              <a:gd name="connsiteX5" fmla="*/ 3154680 w 5447030"/>
              <a:gd name="connsiteY5" fmla="*/ 5344045 h 5344045"/>
              <a:gd name="connsiteX6" fmla="*/ 0 w 5447030"/>
              <a:gd name="connsiteY6" fmla="*/ 2189365 h 5344045"/>
              <a:gd name="connsiteX7" fmla="*/ 720375 w 5447030"/>
              <a:gd name="connsiteY7" fmla="*/ 182695 h 5344045"/>
              <a:gd name="connsiteX8" fmla="*/ 886420 w 5447030"/>
              <a:gd name="connsiteY8" fmla="*/ 0 h 5344045"/>
              <a:gd name="connsiteX9" fmla="*/ 3154680 w 5447030"/>
              <a:gd name="connsiteY9" fmla="*/ 474670 h 5344045"/>
              <a:gd name="connsiteX10" fmla="*/ 1439985 w 5447030"/>
              <a:gd name="connsiteY10" fmla="*/ 2189365 h 5344045"/>
              <a:gd name="connsiteX11" fmla="*/ 3154680 w 5447030"/>
              <a:gd name="connsiteY11" fmla="*/ 3904060 h 5344045"/>
              <a:gd name="connsiteX12" fmla="*/ 4869375 w 5447030"/>
              <a:gd name="connsiteY12" fmla="*/ 2189365 h 5344045"/>
              <a:gd name="connsiteX13" fmla="*/ 3154680 w 5447030"/>
              <a:gd name="connsiteY13" fmla="*/ 474670 h 534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7030" h="5344045">
                <a:moveTo>
                  <a:pt x="886420" y="0"/>
                </a:moveTo>
                <a:lnTo>
                  <a:pt x="5422940" y="0"/>
                </a:lnTo>
                <a:lnTo>
                  <a:pt x="5447030" y="26506"/>
                </a:lnTo>
                <a:lnTo>
                  <a:pt x="5447030" y="4352225"/>
                </a:lnTo>
                <a:lnTo>
                  <a:pt x="5385376" y="4420061"/>
                </a:lnTo>
                <a:cubicBezTo>
                  <a:pt x="4814491" y="4990946"/>
                  <a:pt x="4025821" y="5344045"/>
                  <a:pt x="3154680" y="5344045"/>
                </a:cubicBezTo>
                <a:cubicBezTo>
                  <a:pt x="1412398" y="5344045"/>
                  <a:pt x="0" y="3931647"/>
                  <a:pt x="0" y="2189365"/>
                </a:cubicBezTo>
                <a:cubicBezTo>
                  <a:pt x="0" y="1427117"/>
                  <a:pt x="270342" y="728010"/>
                  <a:pt x="720375" y="182695"/>
                </a:cubicBezTo>
                <a:lnTo>
                  <a:pt x="886420" y="0"/>
                </a:lnTo>
                <a:close/>
                <a:moveTo>
                  <a:pt x="3154680" y="474670"/>
                </a:moveTo>
                <a:cubicBezTo>
                  <a:pt x="2207680" y="474670"/>
                  <a:pt x="1439985" y="1242365"/>
                  <a:pt x="1439985" y="2189365"/>
                </a:cubicBezTo>
                <a:cubicBezTo>
                  <a:pt x="1439985" y="3136365"/>
                  <a:pt x="2207680" y="3904060"/>
                  <a:pt x="3154680" y="3904060"/>
                </a:cubicBezTo>
                <a:cubicBezTo>
                  <a:pt x="4101680" y="3904060"/>
                  <a:pt x="4869375" y="3136365"/>
                  <a:pt x="4869375" y="2189365"/>
                </a:cubicBezTo>
                <a:cubicBezTo>
                  <a:pt x="4869375" y="1242365"/>
                  <a:pt x="4101680" y="474670"/>
                  <a:pt x="3154680" y="4746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70000"/>
                </a:schemeClr>
              </a:gs>
            </a:gsLst>
            <a:lin ang="135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16" name="任意多边形: 形状 8"/>
          <p:cNvSpPr/>
          <p:nvPr userDrawn="1">
            <p:custDataLst>
              <p:tags r:id="rId2"/>
            </p:custDataLst>
          </p:nvPr>
        </p:nvSpPr>
        <p:spPr>
          <a:xfrm>
            <a:off x="-1270" y="4457739"/>
            <a:ext cx="12192000" cy="2401531"/>
          </a:xfrm>
          <a:custGeom>
            <a:avLst/>
            <a:gdLst>
              <a:gd name="connsiteX0" fmla="*/ 0 w 12192000"/>
              <a:gd name="connsiteY0" fmla="*/ 0 h 1888180"/>
              <a:gd name="connsiteX1" fmla="*/ 12192000 w 12192000"/>
              <a:gd name="connsiteY1" fmla="*/ 0 h 1888180"/>
              <a:gd name="connsiteX2" fmla="*/ 12192000 w 12192000"/>
              <a:gd name="connsiteY2" fmla="*/ 1888180 h 1888180"/>
              <a:gd name="connsiteX3" fmla="*/ 0 w 12192000"/>
              <a:gd name="connsiteY3" fmla="*/ 1888180 h 18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8180">
                <a:moveTo>
                  <a:pt x="0" y="0"/>
                </a:moveTo>
                <a:lnTo>
                  <a:pt x="12192000" y="0"/>
                </a:lnTo>
                <a:lnTo>
                  <a:pt x="12192000" y="1888180"/>
                </a:lnTo>
                <a:lnTo>
                  <a:pt x="0" y="188818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9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6302"/>
          <a:stretch>
            <a:fillRect/>
          </a:stretch>
        </p:blipFill>
        <p:spPr>
          <a:xfrm>
            <a:off x="4735830" y="711835"/>
            <a:ext cx="7456170" cy="6146165"/>
          </a:xfrm>
          <a:prstGeom prst="rect"/>
        </p:spPr>
      </p:pic>
      <p:sp>
        <p:nvSpPr>
          <p:cNvPr id="1048718" name="矩形 12"/>
          <p:cNvSpPr/>
          <p:nvPr userDrawn="1">
            <p:custDataLst>
              <p:tags r:id="rId5"/>
            </p:custDataLst>
          </p:nvPr>
        </p:nvSpPr>
        <p:spPr>
          <a:xfrm>
            <a:off x="797560" y="4177665"/>
            <a:ext cx="2743200" cy="1494155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1" name="图片 13" descr="窗户外的景色  中度可信度描述已自动生成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 cstate="print"/>
          <a:srcRect t="2459" b="7771"/>
          <a:stretch>
            <a:fillRect/>
          </a:stretch>
        </p:blipFill>
        <p:spPr>
          <a:xfrm>
            <a:off x="876300" y="4272280"/>
            <a:ext cx="2585085" cy="1305560"/>
          </a:xfrm>
          <a:prstGeom prst="rect"/>
        </p:spPr>
      </p:pic>
      <p:cxnSp>
        <p:nvCxnSpPr>
          <p:cNvPr id="3145737" name="直接连接符 11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22114" y="3665894"/>
            <a:ext cx="828000" cy="10388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3988" y="2314650"/>
            <a:ext cx="7557025" cy="787008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31588" y="1029450"/>
            <a:ext cx="7557025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60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49"/>
          <p:cNvSpPr/>
          <p:nvPr userDrawn="1">
            <p:custDataLst>
              <p:tags r:id="rId1"/>
            </p:custDataLst>
          </p:nvPr>
        </p:nvSpPr>
        <p:spPr>
          <a:xfrm>
            <a:off x="9551700" y="5010785"/>
            <a:ext cx="2640300" cy="1865630"/>
          </a:xfrm>
          <a:custGeom>
            <a:avLst/>
            <a:gdLst>
              <a:gd name="connsiteX0" fmla="*/ 2045305 w 2640300"/>
              <a:gd name="connsiteY0" fmla="*/ 0 h 1865630"/>
              <a:gd name="connsiteX1" fmla="*/ 2620022 w 2640300"/>
              <a:gd name="connsiteY1" fmla="*/ 81451 h 1865630"/>
              <a:gd name="connsiteX2" fmla="*/ 2640300 w 2640300"/>
              <a:gd name="connsiteY2" fmla="*/ 88381 h 1865630"/>
              <a:gd name="connsiteX3" fmla="*/ 2640300 w 2640300"/>
              <a:gd name="connsiteY3" fmla="*/ 1040500 h 1865630"/>
              <a:gd name="connsiteX4" fmla="*/ 2631013 w 2640300"/>
              <a:gd name="connsiteY4" fmla="*/ 1034064 h 1865630"/>
              <a:gd name="connsiteX5" fmla="*/ 2045305 w 2640300"/>
              <a:gd name="connsiteY5" fmla="*/ 878165 h 1865630"/>
              <a:gd name="connsiteX6" fmla="*/ 892516 w 2640300"/>
              <a:gd name="connsiteY6" fmla="*/ 1817715 h 1865630"/>
              <a:gd name="connsiteX7" fmla="*/ 885203 w 2640300"/>
              <a:gd name="connsiteY7" fmla="*/ 1865630 h 1865630"/>
              <a:gd name="connsiteX8" fmla="*/ 0 w 2640300"/>
              <a:gd name="connsiteY8" fmla="*/ 1865630 h 1865630"/>
              <a:gd name="connsiteX9" fmla="*/ 1054 w 2640300"/>
              <a:gd name="connsiteY9" fmla="*/ 1844762 h 1865630"/>
              <a:gd name="connsiteX10" fmla="*/ 2045305 w 2640300"/>
              <a:gd name="connsiteY10" fmla="*/ 0 h 1865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0300" h="1865630">
                <a:moveTo>
                  <a:pt x="2045305" y="0"/>
                </a:moveTo>
                <a:cubicBezTo>
                  <a:pt x="2244794" y="0"/>
                  <a:pt x="2437643" y="28427"/>
                  <a:pt x="2620022" y="81451"/>
                </a:cubicBezTo>
                <a:lnTo>
                  <a:pt x="2640300" y="88381"/>
                </a:lnTo>
                <a:lnTo>
                  <a:pt x="2640300" y="1040500"/>
                </a:lnTo>
                <a:lnTo>
                  <a:pt x="2631013" y="1034064"/>
                </a:lnTo>
                <a:cubicBezTo>
                  <a:pt x="2458535" y="934886"/>
                  <a:pt x="2258544" y="878165"/>
                  <a:pt x="2045305" y="878165"/>
                </a:cubicBezTo>
                <a:cubicBezTo>
                  <a:pt x="1476668" y="878165"/>
                  <a:pt x="1002239" y="1281515"/>
                  <a:pt x="892516" y="1817715"/>
                </a:cubicBezTo>
                <a:lnTo>
                  <a:pt x="885203" y="1865630"/>
                </a:lnTo>
                <a:lnTo>
                  <a:pt x="0" y="1865630"/>
                </a:lnTo>
                <a:lnTo>
                  <a:pt x="1054" y="1844762"/>
                </a:lnTo>
                <a:cubicBezTo>
                  <a:pt x="106283" y="808587"/>
                  <a:pt x="981366" y="0"/>
                  <a:pt x="2045305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2" name="任意多边形: 形状 20"/>
          <p:cNvSpPr/>
          <p:nvPr userDrawn="1">
            <p:custDataLst>
              <p:tags r:id="rId2"/>
            </p:custDataLst>
          </p:nvPr>
        </p:nvSpPr>
        <p:spPr>
          <a:xfrm flipH="1">
            <a:off x="26218" y="-23812"/>
            <a:ext cx="4922187" cy="6858000"/>
          </a:xfrm>
          <a:custGeom>
            <a:avLst/>
            <a:gdLst>
              <a:gd name="connsiteX0" fmla="*/ 4922187 w 4922187"/>
              <a:gd name="connsiteY0" fmla="*/ 0 h 6858000"/>
              <a:gd name="connsiteX1" fmla="*/ 0 w 4922187"/>
              <a:gd name="connsiteY1" fmla="*/ 0 h 6858000"/>
              <a:gd name="connsiteX2" fmla="*/ 0 w 4922187"/>
              <a:gd name="connsiteY2" fmla="*/ 6858000 h 6858000"/>
              <a:gd name="connsiteX3" fmla="*/ 4922187 w 49221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2187" h="6858000">
                <a:moveTo>
                  <a:pt x="4922187" y="0"/>
                </a:moveTo>
                <a:lnTo>
                  <a:pt x="0" y="0"/>
                </a:lnTo>
                <a:lnTo>
                  <a:pt x="0" y="6858000"/>
                </a:lnTo>
                <a:lnTo>
                  <a:pt x="492218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5000">
                <a:schemeClr val="accent1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63" name="图片 2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b="10671"/>
          <a:stretch>
            <a:fillRect/>
          </a:stretch>
        </p:blipFill>
        <p:spPr>
          <a:xfrm>
            <a:off x="26217" y="2826068"/>
            <a:ext cx="9394825" cy="4008120"/>
          </a:xfrm>
          <a:prstGeom prst="rect"/>
        </p:spPr>
      </p:pic>
      <p:cxnSp>
        <p:nvCxnSpPr>
          <p:cNvPr id="3145739" name="直接箭头连接符 25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5998392" y="3009583"/>
            <a:ext cx="5400000" cy="0"/>
          </a:xfrm>
          <a:prstGeom prst="straightConnector1"/>
          <a:ln>
            <a:solidFill>
              <a:schemeClr val="accent4">
                <a:alpha val="3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4" name="任意多边形: 形状 38"/>
          <p:cNvSpPr/>
          <p:nvPr userDrawn="1">
            <p:custDataLst>
              <p:tags r:id="rId6"/>
            </p:custDataLst>
          </p:nvPr>
        </p:nvSpPr>
        <p:spPr>
          <a:xfrm>
            <a:off x="1" y="-23812"/>
            <a:ext cx="5240473" cy="4816476"/>
          </a:xfrm>
          <a:custGeom>
            <a:avLst/>
            <a:gdLst>
              <a:gd name="connsiteX0" fmla="*/ 3662900 w 5240473"/>
              <a:gd name="connsiteY0" fmla="*/ 0 h 4816476"/>
              <a:gd name="connsiteX1" fmla="*/ 4963033 w 5240473"/>
              <a:gd name="connsiteY1" fmla="*/ 0 h 4816476"/>
              <a:gd name="connsiteX2" fmla="*/ 4968685 w 5240473"/>
              <a:gd name="connsiteY2" fmla="*/ 11733 h 4816476"/>
              <a:gd name="connsiteX3" fmla="*/ 5240473 w 5240473"/>
              <a:gd name="connsiteY3" fmla="*/ 1357948 h 4816476"/>
              <a:gd name="connsiteX4" fmla="*/ 1781945 w 5240473"/>
              <a:gd name="connsiteY4" fmla="*/ 4816476 h 4816476"/>
              <a:gd name="connsiteX5" fmla="*/ 133405 w 5240473"/>
              <a:gd name="connsiteY5" fmla="*/ 4399050 h 4816476"/>
              <a:gd name="connsiteX6" fmla="*/ 0 w 5240473"/>
              <a:gd name="connsiteY6" fmla="*/ 4318005 h 4816476"/>
              <a:gd name="connsiteX7" fmla="*/ 0 w 5240473"/>
              <a:gd name="connsiteY7" fmla="*/ 2845949 h 4816476"/>
              <a:gd name="connsiteX8" fmla="*/ 139955 w 5240473"/>
              <a:gd name="connsiteY8" fmla="*/ 2999938 h 4816476"/>
              <a:gd name="connsiteX9" fmla="*/ 1781945 w 5240473"/>
              <a:gd name="connsiteY9" fmla="*/ 3680073 h 4816476"/>
              <a:gd name="connsiteX10" fmla="*/ 4104070 w 5240473"/>
              <a:gd name="connsiteY10" fmla="*/ 1357948 h 4816476"/>
              <a:gd name="connsiteX11" fmla="*/ 3707487 w 5240473"/>
              <a:gd name="connsiteY11" fmla="*/ 59626 h 4816476"/>
              <a:gd name="connsiteX12" fmla="*/ 3662900 w 5240473"/>
              <a:gd name="connsiteY12" fmla="*/ 0 h 481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40473" h="4816476">
                <a:moveTo>
                  <a:pt x="3662900" y="0"/>
                </a:moveTo>
                <a:lnTo>
                  <a:pt x="4963033" y="0"/>
                </a:lnTo>
                <a:lnTo>
                  <a:pt x="4968685" y="11733"/>
                </a:lnTo>
                <a:cubicBezTo>
                  <a:pt x="5143696" y="425506"/>
                  <a:pt x="5240473" y="880425"/>
                  <a:pt x="5240473" y="1357948"/>
                </a:cubicBezTo>
                <a:cubicBezTo>
                  <a:pt x="5240473" y="3268040"/>
                  <a:pt x="3692037" y="4816476"/>
                  <a:pt x="1781945" y="4816476"/>
                </a:cubicBezTo>
                <a:cubicBezTo>
                  <a:pt x="1185041" y="4816476"/>
                  <a:pt x="623456" y="4665262"/>
                  <a:pt x="133405" y="4399050"/>
                </a:cubicBezTo>
                <a:lnTo>
                  <a:pt x="0" y="4318005"/>
                </a:lnTo>
                <a:lnTo>
                  <a:pt x="0" y="2845949"/>
                </a:lnTo>
                <a:lnTo>
                  <a:pt x="139955" y="2999938"/>
                </a:lnTo>
                <a:cubicBezTo>
                  <a:pt x="560177" y="3420160"/>
                  <a:pt x="1140708" y="3680073"/>
                  <a:pt x="1781945" y="3680073"/>
                </a:cubicBezTo>
                <a:cubicBezTo>
                  <a:pt x="3064419" y="3680073"/>
                  <a:pt x="4104070" y="2640422"/>
                  <a:pt x="4104070" y="1357948"/>
                </a:cubicBezTo>
                <a:cubicBezTo>
                  <a:pt x="4104070" y="877020"/>
                  <a:pt x="3957869" y="430240"/>
                  <a:pt x="3707487" y="59626"/>
                </a:cubicBezTo>
                <a:lnTo>
                  <a:pt x="366290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6" name="任意多边形 12"/>
          <p:cNvSpPr/>
          <p:nvPr userDrawn="1">
            <p:custDataLst>
              <p:tags r:id="rId7"/>
            </p:custDataLst>
          </p:nvPr>
        </p:nvSpPr>
        <p:spPr>
          <a:xfrm>
            <a:off x="4537257" y="1998028"/>
            <a:ext cx="800735" cy="1527175"/>
          </a:xfrm>
          <a:custGeom>
            <a:avLst/>
            <a:gdLst>
              <a:gd name="connsiteX0" fmla="*/ 19 w 195"/>
              <a:gd name="connsiteY0" fmla="*/ 323 h 371"/>
              <a:gd name="connsiteX1" fmla="*/ 87 w 195"/>
              <a:gd name="connsiteY1" fmla="*/ 255 h 371"/>
              <a:gd name="connsiteX2" fmla="*/ 105 w 195"/>
              <a:gd name="connsiteY2" fmla="*/ 348 h 371"/>
              <a:gd name="connsiteX3" fmla="*/ 180 w 195"/>
              <a:gd name="connsiteY3" fmla="*/ 371 h 371"/>
              <a:gd name="connsiteX4" fmla="*/ 195 w 195"/>
              <a:gd name="connsiteY4" fmla="*/ 0 h 371"/>
              <a:gd name="connsiteX5" fmla="*/ 57 w 195"/>
              <a:gd name="connsiteY5" fmla="*/ 7 h 371"/>
              <a:gd name="connsiteX6" fmla="*/ 0 w 195"/>
              <a:gd name="connsiteY6" fmla="*/ 262 h 371"/>
              <a:gd name="connsiteX7" fmla="*/ 19 w 195"/>
              <a:gd name="connsiteY7" fmla="*/ 323 h 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" h="371">
                <a:moveTo>
                  <a:pt x="19" y="323"/>
                </a:moveTo>
                <a:cubicBezTo>
                  <a:pt x="27" y="308"/>
                  <a:pt x="57" y="236"/>
                  <a:pt x="87" y="255"/>
                </a:cubicBezTo>
                <a:cubicBezTo>
                  <a:pt x="117" y="274"/>
                  <a:pt x="99" y="329"/>
                  <a:pt x="105" y="348"/>
                </a:cubicBezTo>
                <a:lnTo>
                  <a:pt x="180" y="371"/>
                </a:lnTo>
                <a:lnTo>
                  <a:pt x="195" y="0"/>
                </a:lnTo>
                <a:lnTo>
                  <a:pt x="57" y="7"/>
                </a:lnTo>
                <a:lnTo>
                  <a:pt x="0" y="262"/>
                </a:lnTo>
                <a:lnTo>
                  <a:pt x="19" y="323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8" name="标题 1"/>
          <p:cNvSpPr>
            <a:spLocks noGrp="1"/>
          </p:cNvSpPr>
          <p:nvPr>
            <p:ph type="ctrTitle"/>
            <p:custDataLst>
              <p:tags r:id="rId8"/>
            </p:custDataLst>
          </p:nvPr>
        </p:nvSpPr>
        <p:spPr>
          <a:xfrm>
            <a:off x="5867400" y="786765"/>
            <a:ext cx="5768142" cy="197739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2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4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06" name="文本占位符 9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838799" y="504000"/>
            <a:ext cx="2657069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808" name="文本占位符 13"/>
          <p:cNvSpPr>
            <a:spLocks noGrp="1"/>
          </p:cNvSpPr>
          <p:nvPr>
            <p:ph type="body" sz="quarter" idx="14" hasCustomPrompt="1"/>
            <p:custDataLst>
              <p:tags r:id="rId13"/>
            </p:custDataLst>
          </p:nvPr>
        </p:nvSpPr>
        <p:spPr>
          <a:xfrm>
            <a:off x="8774592" y="3353879"/>
            <a:ext cx="2880000" cy="1527175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810" name="文本占位符 23"/>
          <p:cNvSpPr>
            <a:spLocks noGrp="1"/>
          </p:cNvSpPr>
          <p:nvPr>
            <p:ph type="body" sz="quarter" idx="17" hasCustomPrompt="1"/>
            <p:custDataLst>
              <p:tags r:id="rId14"/>
            </p:custDataLst>
          </p:nvPr>
        </p:nvSpPr>
        <p:spPr>
          <a:xfrm>
            <a:off x="5943600" y="3353880"/>
            <a:ext cx="2743200" cy="1527154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b="1" sz="1600">
                <a:solidFill>
                  <a:schemeClr val="accent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41" name="直接连接符 46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1360150" y="49339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47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360150" y="55181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48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11360150" y="610235"/>
            <a:ext cx="182880" cy="0"/>
          </a:xfrm>
          <a:prstGeom prst="line"/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6.xml"/><Relationship Id="rId13" Type="http://schemas.openxmlformats.org/officeDocument/2006/relationships/image" Target="../media/image1.png"/><Relationship Id="rId14" Type="http://schemas.openxmlformats.org/officeDocument/2006/relationships/tags" Target="../tags/tag87.xml"/><Relationship Id="rId15" Type="http://schemas.openxmlformats.org/officeDocument/2006/relationships/tags" Target="../tags/tag88.xml"/><Relationship Id="rId16" Type="http://schemas.openxmlformats.org/officeDocument/2006/relationships/tags" Target="../tags/tag89.xml"/><Relationship Id="rId17" Type="http://schemas.openxmlformats.org/officeDocument/2006/relationships/tags" Target="../tags/tag90.xml"/><Relationship Id="rId18" Type="http://schemas.openxmlformats.org/officeDocument/2006/relationships/tags" Target="../tags/tag91.xml"/><Relationship Id="rId19" Type="http://schemas.openxmlformats.org/officeDocument/2006/relationships/tags" Target="../tags/tag92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>
            <a:alphaModFix amt="8000"/>
          </a:blip>
          <a:srcRect b="7246"/>
          <a:stretch>
            <a:fillRect/>
          </a:stretch>
        </p:blipFill>
        <p:spPr>
          <a:xfrm>
            <a:off x="-1270" y="2696210"/>
            <a:ext cx="9394825" cy="416179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gradFill flip="none" rotWithShape="1">
            <a:gsLst>
              <a:gs pos="0">
                <a:schemeClr val="accent1">
                  <a:alpha val="33000"/>
                </a:schemeClr>
              </a:gs>
              <a:gs pos="95000">
                <a:schemeClr val="accent1"/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tags" Target="../tags/tag105.xml"/><Relationship Id="rId8" Type="http://schemas.openxmlformats.org/officeDocument/2006/relationships/tags" Target="../tags/tag106.xml"/><Relationship Id="rId9" Type="http://schemas.openxmlformats.org/officeDocument/2006/relationships/tags" Target="../tags/tag107.xml"/><Relationship Id="rId10" Type="http://schemas.openxmlformats.org/officeDocument/2006/relationships/tags" Target="../tags/tag108.xml"/><Relationship Id="rId11" Type="http://schemas.openxmlformats.org/officeDocument/2006/relationships/tags" Target="../tags/tag109.xml"/><Relationship Id="rId12" Type="http://schemas.openxmlformats.org/officeDocument/2006/relationships/tags" Target="../tags/tag110.xml"/><Relationship Id="rId13" Type="http://schemas.openxmlformats.org/officeDocument/2006/relationships/tags" Target="../tags/tag111.xml"/><Relationship Id="rId14" Type="http://schemas.openxmlformats.org/officeDocument/2006/relationships/tags" Target="../tags/tag112.xml"/><Relationship Id="rId15" Type="http://schemas.openxmlformats.org/officeDocument/2006/relationships/tags" Target="../tags/tag113.xml"/><Relationship Id="rId16" Type="http://schemas.openxmlformats.org/officeDocument/2006/relationships/tags" Target="../tags/tag114.xml"/><Relationship Id="rId17" Type="http://schemas.openxmlformats.org/officeDocument/2006/relationships/tags" Target="../tags/tag115.xml"/><Relationship Id="rId18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tags" Target="../tags/tag209.xml"/><Relationship Id="rId18" Type="http://schemas.openxmlformats.org/officeDocument/2006/relationships/tags" Target="../tags/tag210.xml"/><Relationship Id="rId19" Type="http://schemas.openxmlformats.org/officeDocument/2006/relationships/tags" Target="../tags/tag211.xml"/><Relationship Id="rId20" Type="http://schemas.openxmlformats.org/officeDocument/2006/relationships/tags" Target="../tags/tag212.xml"/><Relationship Id="rId21" Type="http://schemas.openxmlformats.org/officeDocument/2006/relationships/tags" Target="../tags/tag213.xml"/><Relationship Id="rId22" Type="http://schemas.openxmlformats.org/officeDocument/2006/relationships/tags" Target="../tags/tag214.xml"/><Relationship Id="rId23" Type="http://schemas.openxmlformats.org/officeDocument/2006/relationships/tags" Target="../tags/tag215.xml"/><Relationship Id="rId24" Type="http://schemas.openxmlformats.org/officeDocument/2006/relationships/tags" Target="../tags/tag216.xml"/><Relationship Id="rId25" Type="http://schemas.openxmlformats.org/officeDocument/2006/relationships/tags" Target="../tags/tag217.xml"/><Relationship Id="rId26" Type="http://schemas.openxmlformats.org/officeDocument/2006/relationships/tags" Target="../tags/tag218.xml"/><Relationship Id="rId27" Type="http://schemas.openxmlformats.org/officeDocument/2006/relationships/tags" Target="../tags/tag219.xml"/><Relationship Id="rId28" Type="http://schemas.openxmlformats.org/officeDocument/2006/relationships/tags" Target="../tags/tag220.xml"/><Relationship Id="rId29" Type="http://schemas.openxmlformats.org/officeDocument/2006/relationships/tags" Target="../tags/tag221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tags" Target="../tags/tag326.xml"/><Relationship Id="rId20" Type="http://schemas.openxmlformats.org/officeDocument/2006/relationships/tags" Target="../tags/tag327.xml"/><Relationship Id="rId21" Type="http://schemas.openxmlformats.org/officeDocument/2006/relationships/tags" Target="../tags/tag328.xml"/><Relationship Id="rId22" Type="http://schemas.openxmlformats.org/officeDocument/2006/relationships/tags" Target="../tags/tag329.xml"/><Relationship Id="rId23" Type="http://schemas.openxmlformats.org/officeDocument/2006/relationships/tags" Target="../tags/tag330.xml"/><Relationship Id="rId24" Type="http://schemas.openxmlformats.org/officeDocument/2006/relationships/tags" Target="../tags/tag331.xml"/><Relationship Id="rId25" Type="http://schemas.openxmlformats.org/officeDocument/2006/relationships/tags" Target="../tags/tag332.xml"/><Relationship Id="rId26" Type="http://schemas.openxmlformats.org/officeDocument/2006/relationships/tags" Target="../tags/tag333.xml"/><Relationship Id="rId27" Type="http://schemas.openxmlformats.org/officeDocument/2006/relationships/tags" Target="../tags/tag334.xml"/><Relationship Id="rId28" Type="http://schemas.openxmlformats.org/officeDocument/2006/relationships/tags" Target="../tags/tag335.xml"/><Relationship Id="rId29" Type="http://schemas.openxmlformats.org/officeDocument/2006/relationships/tags" Target="../tags/tag336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slideLayout" Target="../slideLayouts/slideLayout22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56514" y="754533"/>
            <a:ext cx="5375326" cy="1859048"/>
          </a:xfrm>
        </p:spPr>
        <p:txBody>
          <a:bodyPr>
            <a:normAutofit fontScale="94167"/>
          </a:bodyPr>
          <a:p>
            <a:r>
              <a:rPr altLang="en-US" dirty="0" lang="zh-CN"/>
              <a:t>外语教育2024年小学教育的国际视野拓展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856513" y="2773054"/>
            <a:ext cx="5375325" cy="370742"/>
          </a:xfrm>
        </p:spPr>
        <p:txBody>
          <a:bodyPr/>
          <a:p>
            <a:r>
              <a:rPr altLang="zh-CN" dirty="0" lang="en-US" err="1"/>
              <a:t>XX,a</a:t>
            </a:r>
            <a:r>
              <a:rPr altLang="zh-CN" dirty="0" lang="en-US"/>
              <a:t> click to unlimited possibilities</a:t>
            </a:r>
            <a:endParaRPr altLang="en-US" dirty="0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8199" y="504000"/>
            <a:ext cx="2743199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zh-CN" dirty="0" lang="en-US"/>
          </a:p>
        </p:txBody>
      </p:sp>
      <p:sp>
        <p:nvSpPr>
          <p:cNvPr id="1048654" name="联系方式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8488638" y="3597814"/>
            <a:ext cx="2743200" cy="1322534"/>
          </a:xfrm>
        </p:spPr>
        <p:txBody>
          <a:bodyPr>
            <a:normAutofit/>
          </a:bodyPr>
          <a:p>
            <a:r>
              <a:rPr altLang="en-US" dirty="0" lang="zh-CN"/>
              <a:t>时间：</a:t>
            </a:r>
            <a:r>
              <a:rPr altLang="zh-CN" dirty="0" lang="en-US"/>
              <a:t>20XX-XX-XX</a:t>
            </a:r>
            <a:endParaRPr altLang="zh-CN" dirty="0" lang="zh-CN"/>
          </a:p>
        </p:txBody>
      </p:sp>
      <p:sp>
        <p:nvSpPr>
          <p:cNvPr id="1048656" name="年份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5856514" y="3597814"/>
            <a:ext cx="2533699" cy="1322534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565200"/>
            <a:ext cx="2880000" cy="1081088"/>
          </a:xfrm>
        </p:spPr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38" name="矩形 1"/>
          <p:cNvSpPr/>
          <p:nvPr>
            <p:custDataLst>
              <p:tags r:id="rId2"/>
            </p:custDataLst>
          </p:nvPr>
        </p:nvSpPr>
        <p:spPr>
          <a:xfrm>
            <a:off x="643890" y="3145155"/>
            <a:ext cx="10904220" cy="3006090"/>
          </a:xfrm>
          <a:prstGeom prst="rect"/>
          <a:solidFill>
            <a:schemeClr val="bg1"/>
          </a:solidFill>
          <a:ln>
            <a:solidFill>
              <a:schemeClr val="accent1">
                <a:alpha val="57000"/>
              </a:schemeClr>
            </a:solidFill>
            <a:prstDash val="solid"/>
          </a:ln>
          <a:effectLst>
            <a:outerShdw algn="t" blurRad="508000" dir="5400000" dist="241300" rotWithShape="0" sx="95000" sy="9500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charset="-122"/>
            </a:endParaRPr>
          </a:p>
        </p:txBody>
      </p:sp>
      <p:cxnSp>
        <p:nvCxnSpPr>
          <p:cNvPr id="3145755" name="直接连接符 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860778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8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24395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9" name="直接连接符 9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8012" y="345415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序号"/>
          <p:cNvSpPr txBox="1">
            <a:spLocks noChangeAspect="1"/>
          </p:cNvSpPr>
          <p:nvPr>
            <p:custDataLst>
              <p:tags r:id="rId6"/>
            </p:custDataLst>
          </p:nvPr>
        </p:nvSpPr>
        <p:spPr>
          <a:xfrm>
            <a:off x="104334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01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项标题"/>
          <p:cNvSpPr txBox="1"/>
          <p:nvPr>
            <p:custDataLst>
              <p:tags r:id="rId7"/>
            </p:custDataLst>
          </p:nvPr>
        </p:nvSpPr>
        <p:spPr>
          <a:xfrm>
            <a:off x="106239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外语教育的重要性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4" name="序号"/>
          <p:cNvSpPr txBox="1"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370574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03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9"/>
            </p:custDataLst>
          </p:nvPr>
        </p:nvSpPr>
        <p:spPr>
          <a:xfrm>
            <a:off x="5389624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外语教育在小学教育的现状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8" name="序号"/>
          <p:cNvSpPr txBox="1"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3206957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11"/>
            </p:custDataLst>
          </p:nvPr>
        </p:nvSpPr>
        <p:spPr>
          <a:xfrm>
            <a:off x="3226007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2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国际视野拓展的必要性</a:t>
            </a:r>
            <a:endParaRPr altLang="en-US" b="1" dirty="0" sz="22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2" name="序号"/>
          <p:cNvSpPr txBox="1"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534191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项标题"/>
          <p:cNvSpPr txBox="1"/>
          <p:nvPr>
            <p:custDataLst>
              <p:tags r:id="rId13"/>
            </p:custDataLst>
          </p:nvPr>
        </p:nvSpPr>
        <p:spPr>
          <a:xfrm>
            <a:off x="7553241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国际视野拓展的方法与途径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6" name="序号"/>
          <p:cNvSpPr txBox="1"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9697810" y="3787161"/>
            <a:ext cx="720000" cy="720000"/>
          </a:xfrm>
          <a:prstGeom prst="ellipse"/>
          <a:solidFill>
            <a:schemeClr val="accent1"/>
          </a:solidFill>
        </p:spPr>
        <p:txBody>
          <a:bodyPr anchor="ctr" anchorCtr="0" bIns="0" lIns="0" rIns="0" rtlCol="0" tIns="0" wrap="square">
            <a:normAutofit/>
          </a:bodyPr>
          <a:p>
            <a:pPr algn="ctr">
              <a:lnSpc>
                <a:spcPct val="100000"/>
              </a:lnSpc>
            </a:pPr>
            <a:r>
              <a:rPr b="1" dirty="0" sz="24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05</a:t>
            </a:r>
            <a:endParaRPr b="1" dirty="0" sz="24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8" name="项标题"/>
          <p:cNvSpPr txBox="1"/>
          <p:nvPr>
            <p:custDataLst>
              <p:tags r:id="rId15"/>
            </p:custDataLst>
          </p:nvPr>
        </p:nvSpPr>
        <p:spPr>
          <a:xfrm>
            <a:off x="9716860" y="4909915"/>
            <a:ext cx="1782409" cy="919029"/>
          </a:xfrm>
          <a:prstGeom prst="rect"/>
          <a:noFill/>
        </p:spPr>
        <p:txBody>
          <a:bodyPr anchor="t" bIns="0" lIns="0" rIns="0" rtlCol="0" tIns="0" wrap="square">
            <a:normAutofit fontScale="94167" lnSpcReduction="20000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外语教育在小学教育的未来展望</a:t>
            </a:r>
            <a:endParaRPr altLang="en-US" b="1" dirty="0" sz="2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1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351629" y="3473201"/>
            <a:ext cx="0" cy="2355743"/>
          </a:xfrm>
          <a:prstGeom prst="line"/>
          <a:ln>
            <a:gradFill>
              <a:gsLst>
                <a:gs pos="0">
                  <a:schemeClr val="bg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外语教育的重要性</a:t>
            </a:r>
            <a:endParaRPr altLang="en-US" dirty="0" lang="zh-CN"/>
          </a:p>
        </p:txBody>
      </p:sp>
      <p:sp>
        <p:nvSpPr>
          <p:cNvPr id="10488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全球化的趋势</a:t>
            </a:r>
            <a:endParaRPr altLang="en-US" lang="zh-CN"/>
          </a:p>
        </p:txBody>
      </p:sp>
      <p:sp>
        <p:nvSpPr>
          <p:cNvPr id="104894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外语教育是全球化的趋势，掌握一门外语能够更好地融入国际社会。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4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外语教育能够拓展学生的国际视野，提高跨文化交流的能力。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5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随着全球化的发展，外语教育的重要性越来越突出，是个人发展的必备技能之一。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外语教育能够促进国际交流与合作，推动世界和平与发展。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外语能力对个人发展的影响</a:t>
            </a:r>
            <a:endParaRPr altLang="en-US" lang="zh-CN"/>
          </a:p>
        </p:txBody>
      </p:sp>
      <p:sp>
        <p:nvSpPr>
          <p:cNvPr id="104900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1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1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fontScale="94167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促进跨文化交流：外语能力是跨文化交流的重要工具，掌握外语可以帮助个人更好地融入国际社会，与来自不同文化背景的人进行交流和合作。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1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提高综合素质：学习外语需要掌握一定的语言知识和语言技能，同时也可以培养个人的沟通、表达和思维能力，提高个人的综合素质。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02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提高职业竞争力：外语能力是国际化人才必备的技能之一，掌握一门或多门外语能够增加职业机会和提高职业竞争力。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02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拓展国际视野：通过学习外语，可以深入了解其他国家和民族的文化、历史和社会制度，拓展个人的国际视野。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外语教育在小学阶段的目标</a:t>
            </a:r>
            <a:endParaRPr altLang="en-US" lang="zh-CN"/>
          </a:p>
        </p:txBody>
      </p:sp>
      <p:sp>
        <p:nvSpPr>
          <p:cNvPr id="10490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培养学生外语学习兴趣和自主学习能力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掌握基本的外语知识和语言技能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拓展学生的国际视野和跨文化交际能力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0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促进学生综合素质和全面发展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/>
          <a:p>
            <a:r>
              <a:rPr altLang="en-US" dirty="0" lang="zh-CN"/>
              <a:t>国际视野拓展的必要性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培养全球化人才的需求</a:t>
            </a:r>
            <a:endParaRPr altLang="en-US" lang="zh-CN"/>
          </a:p>
        </p:txBody>
      </p:sp>
      <p:sp>
        <p:nvSpPr>
          <p:cNvPr id="10491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全球化趋势下，外语能力成为必备技能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国际视野拓展有助于提升跨文化沟通能力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培养全球化人才是应对未来挑战的重要举措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具备国际视野的人才在就业市场上更具竞争力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跨文化交流的重要性</a:t>
            </a:r>
            <a:endParaRPr altLang="en-US" lang="zh-CN"/>
          </a:p>
        </p:txBody>
      </p:sp>
      <p:sp>
        <p:nvSpPr>
          <p:cNvPr id="10492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培养全球化意识：了解不同文化背景，拓展国际视野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提高语言沟通能力：掌握外语，促进跨文化交流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增进国际友谊：了解彼此，消除偏见，建立友谊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2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促进国际合作与发展：加强文化交流，推动国际合作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国际视野拓展对小学教育的影响</a:t>
            </a:r>
            <a:endParaRPr altLang="en-US" lang="zh-CN"/>
          </a:p>
        </p:txBody>
      </p:sp>
      <p:sp>
        <p:nvSpPr>
          <p:cNvPr id="10492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增强学生的跨文化交流能力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提高学生对多元文化的理解和尊重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培养具有国际竞争力的未来人才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促进小学教育的创新与发展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外语教育在小学教育的现状</a:t>
            </a:r>
            <a:endParaRPr altLang="en-US" dirty="0" lang="zh-CN"/>
          </a:p>
        </p:txBody>
      </p:sp>
      <p:sp>
        <p:nvSpPr>
          <p:cNvPr id="10493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小学外语教育的现状分析</a:t>
            </a:r>
            <a:endParaRPr altLang="en-US" lang="zh-CN"/>
          </a:p>
        </p:txBody>
      </p:sp>
      <p:sp>
        <p:nvSpPr>
          <p:cNvPr id="104937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8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9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40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1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小学外语教育的重要性日益凸显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小学外语教育的师资力量得到加强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小学外语教育的教学方法不断更新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外语教育在小学课程中的占比增加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当前小学外语教育的挑战与机遇</a:t>
            </a:r>
            <a:endParaRPr altLang="en-US" lang="zh-CN"/>
          </a:p>
        </p:txBody>
      </p:sp>
      <p:sp>
        <p:nvSpPr>
          <p:cNvPr id="104945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全球化的背景要求小学外语教育更加重视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小学外语教育资源分布不均，城乡差异大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外语教学方法单一，缺乏创新和趣味性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外语教师队伍素质参差不齐，缺乏专业培训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小学外语教育的改革与创新</a:t>
            </a:r>
            <a:endParaRPr altLang="en-US" lang="zh-CN"/>
          </a:p>
        </p:txBody>
      </p:sp>
      <p:sp>
        <p:nvSpPr>
          <p:cNvPr id="10495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重视程度提高：外语教育在小学阶段得到更多关注和资源投入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教学方法改进：采用更为生动、互动的教学方法，提高学生兴趣和参与度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课程设置多样化：除了传统外语课程，还引入了跨文化交流、语言实践等课程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教师素质提升：加强小学外语教师的培训和选拔，提高教师队伍的整体素质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8000"/>
          </a:bodyPr>
          <a:p>
            <a:r>
              <a:rPr altLang="en-US" dirty="0" lang="zh-CN"/>
              <a:t>国际视野拓展的方法与途径</a:t>
            </a:r>
            <a:endParaRPr altLang="en-US" dirty="0" lang="zh-CN"/>
          </a:p>
        </p:txBody>
      </p:sp>
      <p:sp>
        <p:nvSpPr>
          <p:cNvPr id="1049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引入外籍教师和国际课程资源</a:t>
            </a:r>
            <a:endParaRPr altLang="en-US" lang="zh-CN"/>
          </a:p>
        </p:txBody>
      </p:sp>
      <p:sp>
        <p:nvSpPr>
          <p:cNvPr id="104962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2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引入外籍教师：提高教师队伍的国际化水平，拓展学生的国际视野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2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国际课程资源：引进国际优质课程资源，丰富课程内容，提升教学质量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3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3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开展国际交流与合作：鼓励学生参与国际交流活动，拓宽学生的国际视野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4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4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创设国际化教育环境：营造开放、多元、包容的文化氛围，提升学生的跨文化交流能力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加强学校间的国际交流与合作</a:t>
            </a:r>
            <a:endParaRPr altLang="en-US" lang="zh-CN"/>
          </a:p>
        </p:txBody>
      </p:sp>
      <p:sp>
        <p:nvSpPr>
          <p:cNvPr id="1049678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0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682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加强学校间的国际交流与合作，开展教师互访、学生交换等项目，促进跨文化理解与交流。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86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88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引入国际优质教育资源，如课程、教材、教学方法等，提升学校教育国际化水平。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2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694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参与国际教育组织活动，如世界大学生运动会、世界青少年模拟联合国等，拓宽学生国际视野。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6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698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700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开展国际教育项目合作，如中外合作办学、国际课程班等，为学生提供更多国际化教育机会。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利用现代信息技术手段拓展国际视野</a:t>
            </a:r>
            <a:endParaRPr altLang="en-US" lang="zh-CN"/>
          </a:p>
        </p:txBody>
      </p:sp>
      <p:sp>
        <p:nvSpPr>
          <p:cNvPr id="104973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参加国际交流活动，如交换生项目、国际夏令营等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利用互联网资源了解世界各地的文化、历史和风俗习惯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学习外语，提高跨文化交流能力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利用现代信息技术手段，如VR技术、在线课程等，体验异国风情和文化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开展跨文化主题活动和项目式学习</a:t>
            </a:r>
            <a:endParaRPr altLang="en-US" lang="zh-CN"/>
          </a:p>
        </p:txBody>
      </p:sp>
      <p:sp>
        <p:nvSpPr>
          <p:cNvPr id="10498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8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开展跨文化主题活动：通过组织各类文化交流活动，让学生亲身体验不同国家的文化，促进文化理解与沟通。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项目式学习：引导学生参与国际合作项目，让学生在实践中了解国际规则、提高跨文化沟通能力。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语言学习：重点教授英语及其他主要语种，帮助学生掌握多种语言，更好地融入国际环境。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8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8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互联网资源利用：利用在线平台与国际学校合作，共享优质教育资源，拓宽学生国际视野。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3988" y="2276550"/>
            <a:ext cx="7557025" cy="787008"/>
          </a:xfrm>
        </p:spPr>
        <p:txBody>
          <a:bodyPr>
            <a:normAutofit fontScale="90000"/>
          </a:bodyPr>
          <a:p>
            <a:r>
              <a:rPr altLang="en-US" dirty="0" lang="zh-CN"/>
              <a:t>外语教育在小学教育的未来展望</a:t>
            </a:r>
            <a:endParaRPr altLang="en-US" dirty="0" lang="zh-CN"/>
          </a:p>
        </p:txBody>
      </p:sp>
      <p:sp>
        <p:nvSpPr>
          <p:cNvPr id="104986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1588" y="991350"/>
            <a:ext cx="7557025" cy="1224000"/>
          </a:xfrm>
        </p:spPr>
        <p:txBody>
          <a:bodyPr/>
          <a:p>
            <a:r>
              <a:rPr altLang="zh-CN" dirty="0" lang="en-US"/>
              <a:t>PART 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小学外语教育的发展趋势</a:t>
            </a:r>
            <a:endParaRPr altLang="en-US" lang="zh-CN"/>
          </a:p>
        </p:txBody>
      </p:sp>
      <p:sp>
        <p:nvSpPr>
          <p:cNvPr id="104990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多元化：随着全球化的加速，外语教育将更加多元化，提供更多语种和课程选择。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数字化：利用现代科技手段，如人工智能、VR/AR等，提升外语教育的互动性和趣味性。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个性化：根据学生的兴趣和需求，提供定制化的外语教育服务，满足个性化需求。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国际化：加强国际合作与交流，引进国外优质教育资源，提升学生的国际视野和跨文化沟通能力。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国际视野拓展在小学教育中的前景</a:t>
            </a:r>
            <a:endParaRPr altLang="en-US" lang="zh-CN"/>
          </a:p>
        </p:txBody>
      </p:sp>
      <p:sp>
        <p:nvSpPr>
          <p:cNvPr id="104995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5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6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0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6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7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80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7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8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全球化的趋势要求小学教育注重国际视野拓展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跨文化交流能力的培养是国际视野拓展的核心目标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未来展望：国际视野拓展与小学教育的深度融合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外语教育在小学阶段的重要性日益凸显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提升小学外语教育国际视野的策略与建议</a:t>
            </a:r>
            <a:endParaRPr altLang="en-US" lang="zh-CN"/>
          </a:p>
        </p:txBody>
      </p:sp>
      <p:sp>
        <p:nvSpPr>
          <p:cNvPr id="105002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引入国际先进教育理念和教学方法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加强与国外学校的交流与合作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提高教师国际化素养和能力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拓展学生国际视野和跨文化沟通能力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67400" y="786765"/>
            <a:ext cx="5768142" cy="1977391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07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504000"/>
            <a:ext cx="2657069" cy="504000"/>
          </a:xfrm>
        </p:spPr>
        <p:txBody>
          <a:bodyPr/>
          <a:p>
            <a:r>
              <a:rPr altLang="en-US" dirty="0" lang="zh-CN"/>
              <a:t>稻壳学院</a:t>
            </a:r>
            <a:endParaRPr altLang="en-US" dirty="0" lang="zh-CN"/>
          </a:p>
        </p:txBody>
      </p:sp>
      <p:sp>
        <p:nvSpPr>
          <p:cNvPr id="105007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8774592" y="3353879"/>
            <a:ext cx="2880000" cy="1527175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07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943600" y="3353880"/>
            <a:ext cx="2743200" cy="1527154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3"/>
  <p:tag name="KSO_WM_UNIT_SUBTYPE" val="g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60"/>
  <p:tag name="KSO_WM_UNIT_TYPE" val="f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1_1"/>
  <p:tag name="KSO_WM_UNIT_VALUE" val="12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1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l_h_f"/>
  <p:tag name="KSO_WM_UNIT_INDEX" val="1_2_1"/>
  <p:tag name="KSO_WM_UNIT_VALUE" val="12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3"/>
  <p:tag name="KSO_WM_UNIT_SUBTYPE" val="g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7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7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7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7_1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单击此处添加标题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7_1*b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95.xml><?xml version="1.0" encoding="utf-8"?>
<p:tagLst xmlns:p="http://schemas.openxmlformats.org/presentationml/2006/main">
  <p:tag name="KSO_WM_UNIT_SUBTYPE" val="g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7_1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YOUR LOGO"/>
</p:tagLst>
</file>

<file path=ppt/tags/tag96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7_1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时间：20XX-XX-XX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7_1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PRESET_TEXT" val="汇报人：WPS"/>
</p:tagLst>
</file>

<file path=ppt/tags/tag98.xml><?xml version="1.0" encoding="utf-8"?>
<p:tagLst xmlns:p="http://schemas.openxmlformats.org/presentationml/2006/main">
  <p:tag name="KSO_WM_SLIDE_ID" val="custom2023098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7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5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230987_5*l_i*1_1"/>
  <p:tag name="KSO_WM_TEMPLATE_CATEGORY" val="custom"/>
  <p:tag name="KSO_WM_TEMPLATE_INDEX" val="20230987"/>
  <p:tag name="KSO_WM_UNIT_LAYERLEVEL" val="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4300000071525574},&quot;type&quot;:1},&quot;shadow&quot;:{&quot;brightness&quot;:0,&quot;colorType&quot;:1,&quot;foreColorIndex&quot;:5,&quot;transparency&quot;:0.779999971389770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987_5*l_h_i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987_5*l_h_i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987_5*l_h_i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87_5*l_h_i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7_5*l_h_a*1_1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7_5*l_h_i*1_3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7_5*l_h_a*1_3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7_5*l_h_i*1_2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7_5*l_h_a*1_2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7_5*l_h_i*1_4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7_5*l_h_a*1_4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87_5*l_h_i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7_5*l_h_a*1_5_1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custom20230987_5*l_h_i*1_5_2"/>
  <p:tag name="KSO_WM_TEMPLATE_CATEGORY" val="custom"/>
  <p:tag name="KSO_WM_TEMPLATE_INDEX" val="20230987"/>
  <p:tag name="KSO_WM_UNIT_LAYERLEVEL" val="1_1_1"/>
  <p:tag name="KSO_WM_TAG_VERSION" val="1.0"/>
  <p:tag name="KSO_WM_BEAUTIFY_FLAG" val="#wm#"/>
  <p:tag name="KSO_WM_DIAGRAM_MAX_ITEMCNT" val="6"/>
  <p:tag name="KSO_WM_DIAGRAM_MIN_ITEMCNT" val="2"/>
  <p:tag name="KSO_WM_DIAGRAM_VIRTUALLY_FRAME" val="{&quot;height&quot;:236.70000000000002,&quot;width&quot;:858.6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0.5,&quot;transparency&quot;:0},{&quot;brightness&quot;:0.80000001192092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5.xml><?xml version="1.0" encoding="utf-8"?>
<p:tagLst xmlns:p="http://schemas.openxmlformats.org/presentationml/2006/main">
  <p:tag name="KSO_WM_SLIDE_ID" val="custom2023098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1"/>
</p:tagLst>
</file>

<file path=ppt/tags/tag11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5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2"/>
</p:tagLst>
</file>

<file path=ppt/tags/tag157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1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3"/>
</p:tagLst>
</file>

<file path=ppt/tags/tag192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4"/>
</p:tagLst>
</file>

<file path=ppt/tags/tag248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7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30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7_7*e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5"/>
</p:tagLst>
</file>

<file path=ppt/tags/tag303.xml><?xml version="1.0" encoding="utf-8"?>
<p:tagLst xmlns:p="http://schemas.openxmlformats.org/presentationml/2006/main">
  <p:tag name="KSO_WM_SLIDE_ID" val="custom2023098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7"/>
  <p:tag name="KSO_WM_SLIDE_TYPE" val="sectionTitle"/>
  <p:tag name="KSO_WM_SLIDE_SUBTYPE" val="pureTxt"/>
  <p:tag name="KSO_WM_SLIDE_LAYOUT" val="a_e"/>
  <p:tag name="KSO_WM_SLIDE_LAYOUT_CNT" val="1_1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a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2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NOCLEAR" val="0"/>
  <p:tag name="KSO_WM_UNIT_VALUE" val="10"/>
  <p:tag name="KSO_WM_UNIT_TYPE" val="f"/>
  <p:tag name="KSO_WM_UNIT_INDEX" val="2"/>
  <p:tag name="KSO_WM_UNIT_SUBTYPE" val="g"/>
  <p:tag name="KSO_WM_UNIT_PRESET_TEXT" val="稻壳学院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1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7_9*f*3"/>
  <p:tag name="KSO_WM_TEMPLATE_CATEGORY" val="custom"/>
  <p:tag name="KSO_WM_TEMPLATE_INDEX" val="2023098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72"/>
  <p:tag name="KSO_WM_UNIT_TYPE" val="f"/>
  <p:tag name="KSO_WM_UNIT_INDEX" val="3"/>
  <p:tag name="KSO_WM_UNIT_PRESET_TEXT" val="汇报人：WPS"/>
</p:tagLst>
</file>

<file path=ppt/tags/tag345.xml><?xml version="1.0" encoding="utf-8"?>
<p:tagLst xmlns:p="http://schemas.openxmlformats.org/presentationml/2006/main">
  <p:tag name="KSO_WM_SLIDE_ID" val="custom2023098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7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41">
      <a:dk1>
        <a:srgbClr val="000000"/>
      </a:dk1>
      <a:lt1>
        <a:srgbClr val="FFFFFF"/>
      </a:lt1>
      <a:dk2>
        <a:srgbClr val="08173E"/>
      </a:dk2>
      <a:lt2>
        <a:srgbClr val="E1F3FF"/>
      </a:lt2>
      <a:accent1>
        <a:srgbClr val="0099FF"/>
      </a:accent1>
      <a:accent2>
        <a:srgbClr val="1088F9"/>
      </a:accent2>
      <a:accent3>
        <a:srgbClr val="2076F3"/>
      </a:accent3>
      <a:accent4>
        <a:srgbClr val="3065EC"/>
      </a:accent4>
      <a:accent5>
        <a:srgbClr val="4053E6"/>
      </a:accent5>
      <a:accent6>
        <a:srgbClr val="5042E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alpha val="33000"/>
              </a:schemeClr>
            </a:gs>
            <a:gs pos="95000">
              <a:schemeClr val="accent1"/>
            </a:gs>
          </a:gsLst>
          <a:lin ang="2700000" scaled="1"/>
        </a:gradFill>
        <a:ln>
          <a:noFill/>
          <a:prstDash val="solid"/>
        </a:ln>
      </a:spPr>
      <a:bodyPr anchor="ctr" rtlCol="0" wrap="square">
        <a:noAutofit/>
      </a:bodyPr>
      <a:lstStyle>
        <a:defPPr algn="ctr">
          <a:defRPr>
            <a:ea typeface="微软雅黑" panose="020B0503020204020204" charset="-122"/>
            <a:cs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2024-01-05T06:19:25Z</dcterms:created>
  <dcterms:modified xsi:type="dcterms:W3CDTF">2024-01-05T06:19:25Z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f211736f3c07410c85d792976c08ed88_21</vt:lpwstr>
  </property>
</Properties>
</file>