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5"/>
  </p:handoutMasterIdLst>
  <p:sldIdLst>
    <p:sldId id="1407" r:id="rId3"/>
    <p:sldId id="1813" r:id="rId4"/>
    <p:sldId id="1874" r:id="rId5"/>
    <p:sldId id="1875" r:id="rId6"/>
    <p:sldId id="1876" r:id="rId8"/>
    <p:sldId id="1877" r:id="rId9"/>
    <p:sldId id="1878" r:id="rId10"/>
    <p:sldId id="1816" r:id="rId11"/>
    <p:sldId id="1857" r:id="rId12"/>
    <p:sldId id="1865" r:id="rId13"/>
    <p:sldId id="1843" r:id="rId14"/>
    <p:sldId id="1862" r:id="rId15"/>
    <p:sldId id="1863" r:id="rId16"/>
    <p:sldId id="1864" r:id="rId17"/>
    <p:sldId id="1866" r:id="rId18"/>
    <p:sldId id="1867" r:id="rId19"/>
    <p:sldId id="1868" r:id="rId20"/>
    <p:sldId id="1869" r:id="rId21"/>
    <p:sldId id="1870" r:id="rId22"/>
    <p:sldId id="1872" r:id="rId23"/>
    <p:sldId id="1825" r:id="rId24"/>
    <p:sldId id="1847" r:id="rId25"/>
    <p:sldId id="1848" r:id="rId26"/>
    <p:sldId id="1879" r:id="rId27"/>
    <p:sldId id="1851" r:id="rId28"/>
    <p:sldId id="1853" r:id="rId29"/>
    <p:sldId id="1859" r:id="rId30"/>
    <p:sldId id="1840" r:id="rId31"/>
    <p:sldId id="1839" r:id="rId32"/>
    <p:sldId id="1842" r:id="rId33"/>
    <p:sldId id="332" r:id="rId34"/>
  </p:sldIdLst>
  <p:sldSz cx="9906000" cy="6858000" type="A4"/>
  <p:notesSz cx="6858000" cy="9144000"/>
  <p:custDataLst>
    <p:tags r:id="rId39"/>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759C"/>
    <a:srgbClr val="4F81BD"/>
    <a:srgbClr val="E9EDF4"/>
    <a:srgbClr val="C0504D"/>
    <a:srgbClr val="080808"/>
    <a:srgbClr val="D0D8E8"/>
    <a:srgbClr val="FFFF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147"/>
    <p:restoredTop sz="94018"/>
  </p:normalViewPr>
  <p:slideViewPr>
    <p:cSldViewPr showGuides="1">
      <p:cViewPr varScale="1">
        <p:scale>
          <a:sx n="60" d="100"/>
          <a:sy n="60" d="100"/>
        </p:scale>
        <p:origin x="1000" y="52"/>
      </p:cViewPr>
      <p:guideLst>
        <p:guide pos="3120"/>
        <p:guide orient="horz" pos="2160"/>
      </p:guideLst>
    </p:cSldViewPr>
  </p:slideViewPr>
  <p:outlineViewPr>
    <p:cViewPr>
      <p:scale>
        <a:sx n="33" d="100"/>
        <a:sy n="33" d="100"/>
      </p:scale>
      <p:origin x="0" y="-7648"/>
    </p:cViewPr>
  </p:outlin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6DCDE33-62D3-4EFA-B36E-64BAD0F90CEA}"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3D67BD6-EA3F-4315-B95F-3BB34388965E}"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553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53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2" name="Rectangle 4"/>
          <p:cNvSpPr>
            <a:spLocks noGrp="1" noRot="1" noChangeAspect="1" noTextEdit="1"/>
          </p:cNvSpPr>
          <p:nvPr>
            <p:ph type="sldImg" idx="2"/>
          </p:nvPr>
        </p:nvSpPr>
        <p:spPr>
          <a:xfrm>
            <a:off x="952500" y="685800"/>
            <a:ext cx="4953000" cy="3429000"/>
          </a:xfrm>
          <a:prstGeom prst="rect">
            <a:avLst/>
          </a:prstGeom>
          <a:noFill/>
          <a:ln w="9525" cap="flat" cmpd="sng">
            <a:solidFill>
              <a:srgbClr val="000000"/>
            </a:solidFill>
            <a:prstDash val="solid"/>
            <a:miter/>
            <a:headEnd type="none" w="med" len="med"/>
            <a:tailEnd type="none" w="med" len="med"/>
          </a:ln>
        </p:spPr>
      </p:sp>
      <p:sp>
        <p:nvSpPr>
          <p:cNvPr id="6554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54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54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83AD9BB-2782-4488-A061-E356449F2FFF}"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幻灯片图像占位符 1"/>
          <p:cNvSpPr>
            <a:spLocks noGrp="1" noRot="1" noChangeAspect="1" noTextEdit="1"/>
          </p:cNvSpPr>
          <p:nvPr>
            <p:ph type="sldImg"/>
          </p:nvPr>
        </p:nvSpPr>
        <p:spPr>
          <a:ln/>
        </p:spPr>
      </p:sp>
      <p:sp>
        <p:nvSpPr>
          <p:cNvPr id="8195" name="备注占位符 2"/>
          <p:cNvSpPr>
            <a:spLocks noGrp="1"/>
          </p:cNvSpPr>
          <p:nvPr>
            <p:ph type="body" idx="1"/>
          </p:nvPr>
        </p:nvSpPr>
        <p:spPr>
          <a:ln/>
        </p:spPr>
        <p:txBody>
          <a:bodyPr wrap="square" lIns="91440" tIns="45720" rIns="91440" bIns="45720" anchor="t" anchorCtr="0"/>
          <a:p>
            <a:pPr lvl="0"/>
            <a:endParaRPr lang="zh-CN" altLang="en-US" dirty="0"/>
          </a:p>
        </p:txBody>
      </p:sp>
      <p:sp>
        <p:nvSpPr>
          <p:cNvPr id="819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altLang="zh-CN" sz="1200" dirty="0">
                <a:ea typeface="宋体" panose="02010600030101010101" pitchFamily="2" charset="-122"/>
              </a:rPr>
            </a:fld>
            <a:endParaRPr lang="en-US" altLang="zh-CN" sz="1200"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81000" y="746125"/>
            <a:ext cx="9067800" cy="473075"/>
          </a:xfrm>
          <a:prstGeom prst="rect">
            <a:avLst/>
          </a:prstGeom>
        </p:spPr>
        <p:txBody>
          <a:bodyPr/>
          <a:lstStyle>
            <a:lvl1pPr>
              <a:lnSpc>
                <a:spcPct val="150000"/>
              </a:lnSpc>
              <a:defRPr sz="2400" b="1">
                <a:solidFill>
                  <a:schemeClr val="tx1"/>
                </a:solidFill>
              </a:defRPr>
            </a:lvl1pPr>
          </a:lstStyle>
          <a:p>
            <a:r>
              <a:rPr lang="zh-CN" altLang="en-US"/>
              <a:t>单击此处编辑母版标题样式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5" name="标题 1"/>
          <p:cNvSpPr>
            <a:spLocks noGrp="1"/>
          </p:cNvSpPr>
          <p:nvPr>
            <p:ph type="title"/>
          </p:nvPr>
        </p:nvSpPr>
        <p:spPr>
          <a:xfrm>
            <a:off x="381000" y="746125"/>
            <a:ext cx="9067800" cy="473075"/>
          </a:xfrm>
          <a:prstGeom prst="rect">
            <a:avLst/>
          </a:prstGeom>
        </p:spPr>
        <p:txBody>
          <a:bodyPr/>
          <a:lstStyle>
            <a:lvl1pPr>
              <a:lnSpc>
                <a:spcPct val="150000"/>
              </a:lnSpc>
              <a:defRPr sz="2400" b="1">
                <a:solidFill>
                  <a:schemeClr val="tx1"/>
                </a:solidFill>
              </a:defRPr>
            </a:lvl1pPr>
          </a:lstStyle>
          <a:p>
            <a:r>
              <a:rPr lang="zh-CN" altLang="en-US"/>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3"/>
          <p:cNvSpPr>
            <a:spLocks noGrp="1"/>
          </p:cNvSpPr>
          <p:nvPr>
            <p:ph type="body" idx="1"/>
          </p:nvPr>
        </p:nvSpPr>
        <p:spPr>
          <a:xfrm>
            <a:off x="496888" y="1600200"/>
            <a:ext cx="8915400" cy="4525963"/>
          </a:xfrm>
          <a:prstGeom prst="rect">
            <a:avLst/>
          </a:prstGeom>
          <a:noFill/>
          <a:ln w="9525">
            <a:noFill/>
          </a:ln>
        </p:spPr>
        <p:txBody>
          <a:bodyPr lIns="91431" tIns="45716" rIns="91431" bIns="45716"/>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31" name="TextBox 9"/>
          <p:cNvSpPr txBox="1">
            <a:spLocks noChangeArrowheads="1"/>
          </p:cNvSpPr>
          <p:nvPr/>
        </p:nvSpPr>
        <p:spPr bwMode="auto">
          <a:xfrm>
            <a:off x="8077200" y="228600"/>
            <a:ext cx="1816100" cy="281940"/>
          </a:xfrm>
          <a:prstGeom prst="rect">
            <a:avLst/>
          </a:prstGeom>
          <a:noFill/>
          <a:ln>
            <a:noFill/>
          </a:ln>
        </p:spPr>
        <p:txBody>
          <a:bodyPr lIns="84398" tIns="42199" rIns="84398" bIns="42199">
            <a:spAutoFit/>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290" b="1" i="0" u="none" strike="noStrike" kern="1200" cap="none" spc="0" normalizeH="0" baseline="0" noProof="0">
                <a:ln>
                  <a:noFill/>
                </a:ln>
                <a:solidFill>
                  <a:schemeClr val="tx1"/>
                </a:solidFill>
                <a:effectLst/>
                <a:uLnTx/>
                <a:uFillTx/>
                <a:latin typeface="微软雅黑" panose="020B0503020204020204" pitchFamily="34" charset="-122"/>
                <a:cs typeface="+mn-cs"/>
              </a:rPr>
              <a:t>新员工培训</a:t>
            </a:r>
            <a:endParaRPr kumimoji="0" lang="zh-CN" altLang="en-US" sz="1290" b="1" i="0" u="none" strike="noStrike" kern="1200" cap="none" spc="0" normalizeH="0" baseline="0" noProof="0">
              <a:ln>
                <a:noFill/>
              </a:ln>
              <a:solidFill>
                <a:schemeClr val="tx1"/>
              </a:solidFill>
              <a:effectLst/>
              <a:uLnTx/>
              <a:uFillTx/>
              <a:latin typeface="微软雅黑" panose="020B0503020204020204" pitchFamily="34" charset="-122"/>
              <a:cs typeface="+mn-cs"/>
            </a:endParaRPr>
          </a:p>
        </p:txBody>
      </p:sp>
      <p:cxnSp>
        <p:nvCxnSpPr>
          <p:cNvPr id="13" name="直接连接符 12"/>
          <p:cNvCxnSpPr/>
          <p:nvPr/>
        </p:nvCxnSpPr>
        <p:spPr>
          <a:xfrm>
            <a:off x="0" y="685800"/>
            <a:ext cx="9906000" cy="1588"/>
          </a:xfrm>
          <a:prstGeom prst="line">
            <a:avLst/>
          </a:prstGeom>
        </p:spPr>
        <p:style>
          <a:lnRef idx="1">
            <a:schemeClr val="dk1"/>
          </a:lnRef>
          <a:fillRef idx="0">
            <a:schemeClr val="dk1"/>
          </a:fillRef>
          <a:effectRef idx="0">
            <a:schemeClr val="dk1"/>
          </a:effectRef>
          <a:fontRef idx="minor">
            <a:schemeClr val="tx1"/>
          </a:fontRef>
        </p:style>
      </p:cxnSp>
      <p:sp>
        <p:nvSpPr>
          <p:cNvPr id="7" name="对角圆角矩形 6"/>
          <p:cNvSpPr/>
          <p:nvPr/>
        </p:nvSpPr>
        <p:spPr>
          <a:xfrm>
            <a:off x="8948738" y="6494463"/>
            <a:ext cx="576263" cy="287338"/>
          </a:xfrm>
          <a:prstGeom prst="round2DiagRect">
            <a:avLst>
              <a:gd name="adj1" fmla="val 50000"/>
              <a:gd name="adj2" fmla="val 0"/>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0" fontAlgn="base" latinLnBrk="0" hangingPunct="0">
              <a:lnSpc>
                <a:spcPct val="100000"/>
              </a:lnSpc>
              <a:spcBef>
                <a:spcPct val="0"/>
              </a:spcBef>
              <a:spcAft>
                <a:spcPts val="600"/>
              </a:spcAft>
              <a:buClrTx/>
              <a:buSzTx/>
              <a:buFontTx/>
              <a:buNone/>
              <a:defRPr/>
            </a:pPr>
            <a:fld id="{7F361523-BAFA-4168-B55F-52D65EF32980}" type="slidenum">
              <a:rPr kumimoji="1" lang="en-US" altLang="zh-CN" sz="1200" b="1" i="1" u="none" strike="noStrike" kern="120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cs typeface="+mn-cs"/>
              </a:rPr>
            </a:fld>
            <a:endParaRPr kumimoji="0" lang="zh-CN" altLang="en-US" sz="1200" b="1" i="0" u="none" strike="noStrike" kern="120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对角圆角矩形 7"/>
          <p:cNvSpPr/>
          <p:nvPr/>
        </p:nvSpPr>
        <p:spPr>
          <a:xfrm>
            <a:off x="8948738" y="6494463"/>
            <a:ext cx="576263" cy="287338"/>
          </a:xfrm>
          <a:prstGeom prst="round2DiagRect">
            <a:avLst>
              <a:gd name="adj1" fmla="val 50000"/>
              <a:gd name="adj2" fmla="val 0"/>
            </a:avLst>
          </a:prstGeom>
          <a:solidFill>
            <a:schemeClr val="tx2">
              <a:lumMod val="60000"/>
              <a:lumOff val="4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0" fontAlgn="base" latinLnBrk="0" hangingPunct="0">
              <a:lnSpc>
                <a:spcPct val="100000"/>
              </a:lnSpc>
              <a:spcBef>
                <a:spcPct val="0"/>
              </a:spcBef>
              <a:spcAft>
                <a:spcPts val="600"/>
              </a:spcAft>
              <a:buClrTx/>
              <a:buSzTx/>
              <a:buFontTx/>
              <a:buNone/>
              <a:defRPr/>
            </a:pPr>
            <a:fld id="{2FADED65-1227-4CEF-B705-CB621E2F3555}" type="slidenum">
              <a:rPr kumimoji="1" lang="en-US" altLang="zh-CN" sz="1200" b="1" i="1" u="none" strike="noStrike" kern="120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cs typeface="+mn-cs"/>
              </a:rPr>
            </a:fld>
            <a:endParaRPr kumimoji="0" lang="zh-CN" altLang="en-US" sz="1200" b="1" i="0" u="none" strike="noStrike" kern="120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32" name="AutoShape 10" descr="http://photo.renwen.com/2/644/264454_1354265876630694.jpg"/>
          <p:cNvSpPr>
            <a:spLocks noChangeAspect="1" noChangeArrowheads="1"/>
          </p:cNvSpPr>
          <p:nvPr/>
        </p:nvSpPr>
        <p:spPr bwMode="auto">
          <a:xfrm>
            <a:off x="4800600" y="3276600"/>
            <a:ext cx="304800" cy="304800"/>
          </a:xfrm>
          <a:prstGeom prst="rect">
            <a:avLst/>
          </a:prstGeom>
          <a:noFill/>
          <a:ln>
            <a:noFill/>
          </a:ln>
        </p:spPr>
        <p:txBody>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4000">
          <a:solidFill>
            <a:schemeClr val="tx2"/>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4000">
          <a:solidFill>
            <a:schemeClr val="tx2"/>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4000">
          <a:solidFill>
            <a:schemeClr val="tx2"/>
          </a:solidFill>
          <a:latin typeface="微软雅黑" panose="020B0503020204020204" pitchFamily="34" charset="-122"/>
          <a:ea typeface="微软雅黑" panose="020B0503020204020204" pitchFamily="34" charset="-122"/>
        </a:defRPr>
      </a:lvl5pPr>
      <a:lvl6pPr marL="422275" algn="ctr" rtl="0" fontAlgn="base">
        <a:spcBef>
          <a:spcPct val="0"/>
        </a:spcBef>
        <a:spcAft>
          <a:spcPct val="0"/>
        </a:spcAft>
        <a:defRPr sz="4060">
          <a:solidFill>
            <a:schemeClr val="tx2"/>
          </a:solidFill>
          <a:latin typeface="Arial" panose="020B0604020202020204" pitchFamily="34" charset="0"/>
          <a:ea typeface="宋体" panose="02010600030101010101" pitchFamily="2" charset="-122"/>
        </a:defRPr>
      </a:lvl6pPr>
      <a:lvl7pPr marL="843915" algn="ctr" rtl="0" fontAlgn="base">
        <a:spcBef>
          <a:spcPct val="0"/>
        </a:spcBef>
        <a:spcAft>
          <a:spcPct val="0"/>
        </a:spcAft>
        <a:defRPr sz="4060">
          <a:solidFill>
            <a:schemeClr val="tx2"/>
          </a:solidFill>
          <a:latin typeface="Arial" panose="020B0604020202020204" pitchFamily="34" charset="0"/>
          <a:ea typeface="宋体" panose="02010600030101010101" pitchFamily="2" charset="-122"/>
        </a:defRPr>
      </a:lvl7pPr>
      <a:lvl8pPr marL="1266190" algn="ctr" rtl="0" fontAlgn="base">
        <a:spcBef>
          <a:spcPct val="0"/>
        </a:spcBef>
        <a:spcAft>
          <a:spcPct val="0"/>
        </a:spcAft>
        <a:defRPr sz="4060">
          <a:solidFill>
            <a:schemeClr val="tx2"/>
          </a:solidFill>
          <a:latin typeface="Arial" panose="020B0604020202020204" pitchFamily="34" charset="0"/>
          <a:ea typeface="宋体" panose="02010600030101010101" pitchFamily="2" charset="-122"/>
        </a:defRPr>
      </a:lvl8pPr>
      <a:lvl9pPr marL="1688465" algn="ctr" rtl="0" fontAlgn="base">
        <a:spcBef>
          <a:spcPct val="0"/>
        </a:spcBef>
        <a:spcAft>
          <a:spcPct val="0"/>
        </a:spcAft>
        <a:defRPr sz="4060">
          <a:solidFill>
            <a:schemeClr val="tx2"/>
          </a:solidFill>
          <a:latin typeface="Arial" panose="020B0604020202020204" pitchFamily="34" charset="0"/>
          <a:ea typeface="宋体" panose="02010600030101010101" pitchFamily="2" charset="-122"/>
        </a:defRPr>
      </a:lvl9pPr>
    </p:titleStyle>
    <p:body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vl6pPr marL="2320925" indent="-210820" algn="l" rtl="0" fontAlgn="base">
        <a:spcBef>
          <a:spcPct val="20000"/>
        </a:spcBef>
        <a:spcAft>
          <a:spcPct val="0"/>
        </a:spcAft>
        <a:buChar char="»"/>
        <a:defRPr sz="1845">
          <a:solidFill>
            <a:schemeClr val="tx1"/>
          </a:solidFill>
          <a:latin typeface="+mn-lt"/>
          <a:ea typeface="+mn-ea"/>
        </a:defRPr>
      </a:lvl6pPr>
      <a:lvl7pPr marL="2743200" indent="-210820" algn="l" rtl="0" fontAlgn="base">
        <a:spcBef>
          <a:spcPct val="20000"/>
        </a:spcBef>
        <a:spcAft>
          <a:spcPct val="0"/>
        </a:spcAft>
        <a:buChar char="»"/>
        <a:defRPr sz="1845">
          <a:solidFill>
            <a:schemeClr val="tx1"/>
          </a:solidFill>
          <a:latin typeface="+mn-lt"/>
          <a:ea typeface="+mn-ea"/>
        </a:defRPr>
      </a:lvl7pPr>
      <a:lvl8pPr marL="3165475" indent="-210820" algn="l" rtl="0" fontAlgn="base">
        <a:spcBef>
          <a:spcPct val="20000"/>
        </a:spcBef>
        <a:spcAft>
          <a:spcPct val="0"/>
        </a:spcAft>
        <a:buChar char="»"/>
        <a:defRPr sz="1845">
          <a:solidFill>
            <a:schemeClr val="tx1"/>
          </a:solidFill>
          <a:latin typeface="+mn-lt"/>
          <a:ea typeface="+mn-ea"/>
        </a:defRPr>
      </a:lvl8pPr>
      <a:lvl9pPr marL="3587115" indent="-210820" algn="l" rtl="0" fontAlgn="base">
        <a:spcBef>
          <a:spcPct val="20000"/>
        </a:spcBef>
        <a:spcAft>
          <a:spcPct val="0"/>
        </a:spcAft>
        <a:buChar char="»"/>
        <a:defRPr sz="1845">
          <a:solidFill>
            <a:schemeClr val="tx1"/>
          </a:solidFill>
          <a:latin typeface="+mn-lt"/>
          <a:ea typeface="+mn-ea"/>
        </a:defRPr>
      </a:lvl9pPr>
    </p:bodyStyle>
    <p:otherStyle>
      <a:defPPr>
        <a:defRPr lang="zh-CN"/>
      </a:defPPr>
      <a:lvl1pPr marL="0" algn="l" defTabSz="843915" rtl="0" eaLnBrk="1" latinLnBrk="0" hangingPunct="1">
        <a:defRPr sz="1660" kern="1200">
          <a:solidFill>
            <a:schemeClr val="tx1"/>
          </a:solidFill>
          <a:latin typeface="+mn-lt"/>
          <a:ea typeface="+mn-ea"/>
          <a:cs typeface="+mn-cs"/>
        </a:defRPr>
      </a:lvl1pPr>
      <a:lvl2pPr marL="422275" algn="l" defTabSz="843915" rtl="0" eaLnBrk="1" latinLnBrk="0" hangingPunct="1">
        <a:defRPr sz="1660" kern="1200">
          <a:solidFill>
            <a:schemeClr val="tx1"/>
          </a:solidFill>
          <a:latin typeface="+mn-lt"/>
          <a:ea typeface="+mn-ea"/>
          <a:cs typeface="+mn-cs"/>
        </a:defRPr>
      </a:lvl2pPr>
      <a:lvl3pPr marL="843915" algn="l" defTabSz="843915" rtl="0" eaLnBrk="1" latinLnBrk="0" hangingPunct="1">
        <a:defRPr sz="1660" kern="1200">
          <a:solidFill>
            <a:schemeClr val="tx1"/>
          </a:solidFill>
          <a:latin typeface="+mn-lt"/>
          <a:ea typeface="+mn-ea"/>
          <a:cs typeface="+mn-cs"/>
        </a:defRPr>
      </a:lvl3pPr>
      <a:lvl4pPr marL="1266190" algn="l" defTabSz="843915" rtl="0" eaLnBrk="1" latinLnBrk="0" hangingPunct="1">
        <a:defRPr sz="1660" kern="1200">
          <a:solidFill>
            <a:schemeClr val="tx1"/>
          </a:solidFill>
          <a:latin typeface="+mn-lt"/>
          <a:ea typeface="+mn-ea"/>
          <a:cs typeface="+mn-cs"/>
        </a:defRPr>
      </a:lvl4pPr>
      <a:lvl5pPr marL="1688465" algn="l" defTabSz="843915" rtl="0" eaLnBrk="1" latinLnBrk="0" hangingPunct="1">
        <a:defRPr sz="1660" kern="1200">
          <a:solidFill>
            <a:schemeClr val="tx1"/>
          </a:solidFill>
          <a:latin typeface="+mn-lt"/>
          <a:ea typeface="+mn-ea"/>
          <a:cs typeface="+mn-cs"/>
        </a:defRPr>
      </a:lvl5pPr>
      <a:lvl6pPr marL="2110105" algn="l" defTabSz="843915" rtl="0" eaLnBrk="1" latinLnBrk="0" hangingPunct="1">
        <a:defRPr sz="1660" kern="1200">
          <a:solidFill>
            <a:schemeClr val="tx1"/>
          </a:solidFill>
          <a:latin typeface="+mn-lt"/>
          <a:ea typeface="+mn-ea"/>
          <a:cs typeface="+mn-cs"/>
        </a:defRPr>
      </a:lvl6pPr>
      <a:lvl7pPr marL="2532380" algn="l" defTabSz="843915" rtl="0" eaLnBrk="1" latinLnBrk="0" hangingPunct="1">
        <a:defRPr sz="1660" kern="1200">
          <a:solidFill>
            <a:schemeClr val="tx1"/>
          </a:solidFill>
          <a:latin typeface="+mn-lt"/>
          <a:ea typeface="+mn-ea"/>
          <a:cs typeface="+mn-cs"/>
        </a:defRPr>
      </a:lvl7pPr>
      <a:lvl8pPr marL="2954020" algn="l" defTabSz="843915" rtl="0" eaLnBrk="1" latinLnBrk="0" hangingPunct="1">
        <a:defRPr sz="1660" kern="1200">
          <a:solidFill>
            <a:schemeClr val="tx1"/>
          </a:solidFill>
          <a:latin typeface="+mn-lt"/>
          <a:ea typeface="+mn-ea"/>
          <a:cs typeface="+mn-cs"/>
        </a:defRPr>
      </a:lvl8pPr>
      <a:lvl9pPr marL="3376295" algn="l" defTabSz="843915" rtl="0" eaLnBrk="1" latinLnBrk="0" hangingPunct="1">
        <a:defRPr sz="16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1" name="矩形 1"/>
          <p:cNvSpPr/>
          <p:nvPr/>
        </p:nvSpPr>
        <p:spPr>
          <a:xfrm>
            <a:off x="914400" y="1752600"/>
            <a:ext cx="8154988" cy="2245360"/>
          </a:xfrm>
          <a:prstGeom prst="rect">
            <a:avLst/>
          </a:prstGeom>
          <a:noFill/>
          <a:ln w="9525">
            <a:noFill/>
          </a:ln>
        </p:spPr>
        <p:txBody>
          <a:bodyPr>
            <a:spAutoFit/>
          </a:bodyPr>
          <a:p>
            <a:pPr algn="ctr"/>
            <a:r>
              <a:rPr lang="zh-CN" altLang="en-US" sz="2400" b="1" dirty="0">
                <a:latin typeface="Arial" panose="020B0604020202020204" pitchFamily="34" charset="0"/>
              </a:rPr>
              <a:t>新员工培训</a:t>
            </a:r>
            <a:endParaRPr lang="en-US" altLang="zh-CN" sz="2400" b="1" dirty="0">
              <a:latin typeface="Arial" panose="020B0604020202020204" pitchFamily="34" charset="0"/>
            </a:endParaRPr>
          </a:p>
          <a:p>
            <a:pPr algn="ctr"/>
            <a:endParaRPr lang="en-US" altLang="zh-CN" sz="2800" b="1" dirty="0">
              <a:latin typeface="Arial" panose="020B0604020202020204" pitchFamily="34" charset="0"/>
            </a:endParaRPr>
          </a:p>
          <a:p>
            <a:pPr algn="ctr"/>
            <a:endParaRPr lang="en-US" altLang="zh-CN" sz="2400" b="1" dirty="0">
              <a:latin typeface="Arial" panose="020B0604020202020204" pitchFamily="34" charset="0"/>
            </a:endParaRPr>
          </a:p>
          <a:p>
            <a:pPr algn="ctr"/>
            <a:r>
              <a:rPr lang="zh-CN" altLang="en-US" sz="3200" b="1" dirty="0">
                <a:latin typeface="Arial" panose="020B0604020202020204" pitchFamily="34" charset="0"/>
              </a:rPr>
              <a:t>你为什么工作</a:t>
            </a:r>
            <a:r>
              <a:rPr lang="en-US" altLang="zh-CN" sz="3200" b="1" dirty="0">
                <a:latin typeface="Arial" panose="020B0604020202020204" pitchFamily="34" charset="0"/>
              </a:rPr>
              <a:t>——</a:t>
            </a:r>
            <a:r>
              <a:rPr lang="zh-CN" altLang="en-US" sz="3200" b="1" dirty="0">
                <a:latin typeface="Arial" panose="020B0604020202020204" pitchFamily="34" charset="0"/>
              </a:rPr>
              <a:t>如何成为一名对公司有价值的员工</a:t>
            </a:r>
            <a:endParaRPr lang="zh-CN" altLang="en-US" sz="3200" b="1"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1"/>
          <p:cNvSpPr>
            <a:spLocks noGrp="1"/>
          </p:cNvSpPr>
          <p:nvPr>
            <p:ph type="title"/>
          </p:nvPr>
        </p:nvSpPr>
        <p:spPr>
          <a:noFill/>
          <a:ln>
            <a:noFill/>
          </a:ln>
        </p:spPr>
        <p:txBody>
          <a:bodyPr/>
          <a:p>
            <a:pPr/>
            <a:r>
              <a:rPr lang="zh-CN" altLang="en-US" dirty="0">
                <a:solidFill>
                  <a:srgbClr val="000000"/>
                </a:solidFill>
                <a:latin typeface="+mj-lt"/>
                <a:ea typeface="+mj-ea"/>
                <a:cs typeface="+mj-cs"/>
              </a:rPr>
              <a:t>今日学习安排</a:t>
            </a:r>
            <a:endParaRPr lang="zh-CN" altLang="en-US" dirty="0">
              <a:latin typeface="+mj-lt"/>
              <a:ea typeface="+mj-ea"/>
              <a:cs typeface="+mj-cs"/>
            </a:endParaRPr>
          </a:p>
        </p:txBody>
      </p:sp>
      <p:graphicFrame>
        <p:nvGraphicFramePr>
          <p:cNvPr id="3" name="Group 33"/>
          <p:cNvGraphicFramePr/>
          <p:nvPr/>
        </p:nvGraphicFramePr>
        <p:xfrm>
          <a:off x="609600" y="1905000"/>
          <a:ext cx="8686800" cy="3886200"/>
        </p:xfrm>
        <a:graphic>
          <a:graphicData uri="http://schemas.openxmlformats.org/drawingml/2006/table">
            <a:tbl>
              <a:tblPr/>
              <a:tblGrid>
                <a:gridCol w="3455977"/>
                <a:gridCol w="5230823"/>
              </a:tblGrid>
              <a:tr h="1131071">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200000"/>
                        </a:lnSpc>
                        <a:spcBef>
                          <a:spcPct val="20000"/>
                        </a:spcBef>
                        <a:spcAft>
                          <a:spcPct val="0"/>
                        </a:spcAft>
                        <a:buClrTx/>
                        <a:buSzTx/>
                        <a:buFontTx/>
                        <a:buNone/>
                      </a:pPr>
                      <a:r>
                        <a:rPr kumimoji="0" lang="zh-CN" altLang="en-US" sz="1700" b="1"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cs typeface="微软雅黑" panose="020B0503020204020204" pitchFamily="34" charset="-122"/>
                        </a:rPr>
                        <a:t>学习安排</a:t>
                      </a:r>
                      <a:endParaRPr kumimoji="0" lang="zh-CN" altLang="en-US" sz="17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86414" marR="86414" marT="38115" marB="38115"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FF"/>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ctr" defTabSz="914400" rtl="0" eaLnBrk="1" fontAlgn="base" latinLnBrk="0" hangingPunct="1">
                        <a:lnSpc>
                          <a:spcPct val="200000"/>
                        </a:lnSpc>
                        <a:spcBef>
                          <a:spcPct val="20000"/>
                        </a:spcBef>
                        <a:spcAft>
                          <a:spcPct val="0"/>
                        </a:spcAft>
                        <a:buClrTx/>
                        <a:buSzTx/>
                        <a:buFontTx/>
                        <a:buNone/>
                      </a:pPr>
                      <a:r>
                        <a:rPr kumimoji="0" lang="zh-CN" altLang="en-US" sz="17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cs typeface="微软雅黑" panose="020B0503020204020204" pitchFamily="34" charset="-122"/>
                        </a:rPr>
                        <a:t>内容概况</a:t>
                      </a:r>
                      <a:endParaRPr kumimoji="0" lang="zh-CN" altLang="en-US" sz="17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86414" marR="86414" marT="38115" marB="38115"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99FF"/>
                    </a:solidFill>
                  </a:tcPr>
                </a:tc>
              </a:tr>
              <a:tr h="2755129">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marR="0" lvl="0" indent="0" algn="l" defTabSz="914400" rtl="0" eaLnBrk="1" fontAlgn="base" latinLnBrk="0" hangingPunct="1">
                        <a:lnSpc>
                          <a:spcPct val="200000"/>
                        </a:lnSpc>
                        <a:spcBef>
                          <a:spcPct val="20000"/>
                        </a:spcBef>
                        <a:spcAft>
                          <a:spcPct val="0"/>
                        </a:spcAft>
                        <a:buClrTx/>
                        <a:buSzTx/>
                        <a:buFontTx/>
                        <a:buNone/>
                        <a:defRPr/>
                      </a:pPr>
                      <a:r>
                        <a:rPr kumimoji="0" lang="en-US" altLang="zh-CN"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、你为什么工作？</a:t>
                      </a:r>
                      <a:endPar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86414" marR="86414" marT="38115" marB="38115"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285750" marR="0" indent="-285750" algn="l" defTabSz="914400" rtl="0" eaLnBrk="1" fontAlgn="auto" latinLnBrk="0" hangingPunct="1">
                        <a:lnSpc>
                          <a:spcPct val="200000"/>
                        </a:lnSpc>
                        <a:spcBef>
                          <a:spcPts val="0"/>
                        </a:spcBef>
                        <a:spcAft>
                          <a:spcPts val="0"/>
                        </a:spcAft>
                        <a:buClrTx/>
                        <a:buSzTx/>
                        <a:buFont typeface="Arial" panose="020B0604020202020204"/>
                        <a:buChar char="•"/>
                        <a:defRPr/>
                      </a:pPr>
                      <a:r>
                        <a:rPr lang="en-US" altLang="zh-CN" sz="2000" dirty="0" smtClean="0">
                          <a:ea typeface="微软雅黑" panose="020B0503020204020204" pitchFamily="34" charset="-122"/>
                        </a:rPr>
                        <a:t>1</a:t>
                      </a:r>
                      <a:r>
                        <a:rPr lang="zh-CN" altLang="en-US" sz="2000" dirty="0" smtClean="0">
                          <a:ea typeface="微软雅黑" panose="020B0503020204020204" pitchFamily="34" charset="-122"/>
                        </a:rPr>
                        <a:t>）工作到底是什么？</a:t>
                      </a:r>
                      <a:endParaRPr lang="en-US" altLang="zh-CN" sz="2000" dirty="0" smtClean="0">
                        <a:ea typeface="微软雅黑" panose="020B0503020204020204" pitchFamily="34" charset="-122"/>
                      </a:endParaRPr>
                    </a:p>
                    <a:p>
                      <a:pPr marL="285750" indent="-285750">
                        <a:lnSpc>
                          <a:spcPct val="200000"/>
                        </a:lnSpc>
                        <a:buFont typeface="Arial" panose="020B0604020202020204"/>
                        <a:buChar char="•"/>
                      </a:pPr>
                      <a:r>
                        <a:rPr lang="en-US" altLang="zh-CN" sz="2000" dirty="0" smtClean="0">
                          <a:ea typeface="微软雅黑" panose="020B0503020204020204" pitchFamily="34" charset="-122"/>
                        </a:rPr>
                        <a:t>2</a:t>
                      </a:r>
                      <a:r>
                        <a:rPr lang="zh-CN" altLang="en-US" sz="2000" dirty="0" smtClean="0">
                          <a:ea typeface="微软雅黑" panose="020B0503020204020204" pitchFamily="34" charset="-122"/>
                        </a:rPr>
                        <a:t>）你为什么工作？</a:t>
                      </a:r>
                      <a:endParaRPr lang="en-US" altLang="zh-CN" sz="2000" dirty="0" smtClean="0">
                        <a:ea typeface="微软雅黑" panose="020B0503020204020204" pitchFamily="34" charset="-122"/>
                      </a:endParaRPr>
                    </a:p>
                    <a:p>
                      <a:pPr marL="285750" indent="-285750">
                        <a:lnSpc>
                          <a:spcPct val="200000"/>
                        </a:lnSpc>
                        <a:buFont typeface="Arial" panose="020B0604020202020204"/>
                        <a:buChar char="•"/>
                      </a:pPr>
                      <a:r>
                        <a:rPr lang="en-US" altLang="zh-CN" sz="2000" dirty="0" smtClean="0">
                          <a:ea typeface="微软雅黑" panose="020B0503020204020204" pitchFamily="34" charset="-122"/>
                        </a:rPr>
                        <a:t>2</a:t>
                      </a:r>
                      <a:r>
                        <a:rPr lang="zh-CN" altLang="en-US" sz="2000" dirty="0" smtClean="0">
                          <a:ea typeface="微软雅黑" panose="020B0503020204020204" pitchFamily="34" charset="-122"/>
                        </a:rPr>
                        <a:t>）如何如何能让你的工作更好？</a:t>
                      </a:r>
                      <a:endParaRPr lang="en-US" altLang="zh-CN" sz="2000" dirty="0" smtClean="0">
                        <a:ea typeface="微软雅黑" panose="020B0503020204020204" pitchFamily="34" charset="-122"/>
                      </a:endParaRPr>
                    </a:p>
                  </a:txBody>
                  <a:tcPr marL="86414" marR="86414" marT="38115" marB="38115"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1"/>
          <p:cNvSpPr>
            <a:spLocks noGrp="1"/>
          </p:cNvSpPr>
          <p:nvPr>
            <p:ph type="title"/>
          </p:nvPr>
        </p:nvSpPr>
        <p:spPr>
          <a:xfrm>
            <a:off x="152400" y="2971800"/>
            <a:ext cx="9067800" cy="473075"/>
          </a:xfrm>
          <a:noFill/>
          <a:ln>
            <a:noFill/>
          </a:ln>
        </p:spPr>
        <p:txBody>
          <a:bodyPr/>
          <a:p>
            <a:pPr/>
            <a:r>
              <a:rPr lang="zh-CN" altLang="en-US" dirty="0">
                <a:latin typeface="+mj-lt"/>
                <a:ea typeface="+mj-ea"/>
                <a:cs typeface="+mj-cs"/>
              </a:rPr>
              <a:t>一、工作到底是什么？</a:t>
            </a:r>
            <a:endParaRPr lang="zh-CN" altLang="en-US" dirty="0">
              <a:latin typeface="+mj-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1"/>
          <p:cNvSpPr>
            <a:spLocks noGrp="1"/>
          </p:cNvSpPr>
          <p:nvPr>
            <p:ph type="title"/>
          </p:nvPr>
        </p:nvSpPr>
        <p:spPr>
          <a:noFill/>
          <a:ln>
            <a:noFill/>
          </a:ln>
        </p:spPr>
        <p:txBody>
          <a:bodyPr/>
          <a:p>
            <a:pPr/>
            <a:r>
              <a:rPr lang="zh-CN" altLang="en-US" dirty="0">
                <a:latin typeface="+mj-lt"/>
                <a:ea typeface="+mj-ea"/>
                <a:cs typeface="+mj-cs"/>
              </a:rPr>
              <a:t>人生三大阶段</a:t>
            </a:r>
            <a:endParaRPr lang="zh-CN" altLang="en-US" dirty="0">
              <a:latin typeface="+mj-lt"/>
              <a:ea typeface="+mj-ea"/>
              <a:cs typeface="+mj-cs"/>
            </a:endParaRPr>
          </a:p>
        </p:txBody>
      </p:sp>
      <p:grpSp>
        <p:nvGrpSpPr>
          <p:cNvPr id="3" name="Group 3"/>
          <p:cNvGrpSpPr/>
          <p:nvPr/>
        </p:nvGrpSpPr>
        <p:grpSpPr bwMode="auto">
          <a:xfrm>
            <a:off x="914400" y="2286000"/>
            <a:ext cx="7842250" cy="3505200"/>
            <a:chOff x="444" y="1570"/>
            <a:chExt cx="5352" cy="1228"/>
          </a:xfrm>
          <a:noFill/>
        </p:grpSpPr>
        <p:sp>
          <p:nvSpPr>
            <p:cNvPr id="4" name="Rectangle 4"/>
            <p:cNvSpPr>
              <a:spLocks noChangeArrowheads="1"/>
            </p:cNvSpPr>
            <p:nvPr/>
          </p:nvSpPr>
          <p:spPr bwMode="auto">
            <a:xfrm>
              <a:off x="4458" y="2049"/>
              <a:ext cx="1338" cy="7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享受生活</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颐养天年</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Rectangle 5"/>
            <p:cNvSpPr>
              <a:spLocks noChangeArrowheads="1"/>
            </p:cNvSpPr>
            <p:nvPr/>
          </p:nvSpPr>
          <p:spPr bwMode="auto">
            <a:xfrm>
              <a:off x="2757" y="2049"/>
              <a:ext cx="1701" cy="7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努力工作，</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承担责任</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 name="Rectangle 6"/>
            <p:cNvSpPr>
              <a:spLocks noChangeArrowheads="1"/>
            </p:cNvSpPr>
            <p:nvPr/>
          </p:nvSpPr>
          <p:spPr bwMode="auto">
            <a:xfrm>
              <a:off x="1019" y="2049"/>
              <a:ext cx="1738" cy="7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积累知识、经验完善性格、价值观</a:t>
              </a:r>
              <a:endParaRPr kumimoji="0" lang="zh-CN" altLang="en-US" sz="2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Rectangle 7"/>
            <p:cNvSpPr>
              <a:spLocks noChangeArrowheads="1"/>
            </p:cNvSpPr>
            <p:nvPr/>
          </p:nvSpPr>
          <p:spPr bwMode="auto">
            <a:xfrm>
              <a:off x="444" y="2160"/>
              <a:ext cx="575" cy="5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主要</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任务</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8" name="Rectangle 8"/>
            <p:cNvSpPr>
              <a:spLocks noChangeArrowheads="1"/>
            </p:cNvSpPr>
            <p:nvPr/>
          </p:nvSpPr>
          <p:spPr bwMode="auto">
            <a:xfrm>
              <a:off x="4458" y="1570"/>
              <a:ext cx="1338" cy="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zh-CN" altLang="en-US" sz="20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退休生涯</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 name="Rectangle 9"/>
            <p:cNvSpPr>
              <a:spLocks noChangeArrowheads="1"/>
            </p:cNvSpPr>
            <p:nvPr/>
          </p:nvSpPr>
          <p:spPr bwMode="auto">
            <a:xfrm>
              <a:off x="2757" y="1570"/>
              <a:ext cx="1701" cy="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职业生涯</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en-US" altLang="zh-CN" sz="32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35</a:t>
              </a:r>
              <a:r>
                <a:rPr kumimoji="0" lang="zh-CN" altLang="en-US" sz="32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年</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 name="Rectangle 10"/>
            <p:cNvSpPr>
              <a:spLocks noChangeArrowheads="1"/>
            </p:cNvSpPr>
            <p:nvPr/>
          </p:nvSpPr>
          <p:spPr bwMode="auto">
            <a:xfrm>
              <a:off x="1019" y="1570"/>
              <a:ext cx="1738" cy="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zh-CN" altLang="en-US" sz="2000" b="0"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学习生涯</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en-US" altLang="zh-CN"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25</a:t>
              </a:r>
              <a:r>
                <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2400" b="1" i="0" u="none" strike="noStrike" kern="1200" cap="none" spc="0" normalizeH="0" baseline="0" noProof="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1" name="Rectangle 11"/>
            <p:cNvSpPr>
              <a:spLocks noChangeArrowheads="1"/>
            </p:cNvSpPr>
            <p:nvPr/>
          </p:nvSpPr>
          <p:spPr bwMode="auto">
            <a:xfrm>
              <a:off x="444" y="1570"/>
              <a:ext cx="575" cy="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2"/>
                  </a:solidFill>
                  <a:latin typeface="Arial" panose="020B0604020202020204" pitchFamily="34" charset="0"/>
                  <a:ea typeface="楷体" panose="02010609060101010101" pitchFamily="49" charset="-122"/>
                </a:defRPr>
              </a:lvl1pPr>
              <a:lvl2pPr marL="742950" indent="-285750" eaLnBrk="0" hangingPunct="0">
                <a:defRPr sz="3200" b="1">
                  <a:solidFill>
                    <a:schemeClr val="tx2"/>
                  </a:solidFill>
                  <a:latin typeface="Arial" panose="020B0604020202020204" pitchFamily="34" charset="0"/>
                  <a:ea typeface="楷体" panose="02010609060101010101" pitchFamily="49" charset="-122"/>
                </a:defRPr>
              </a:lvl2pPr>
              <a:lvl3pPr marL="1143000" indent="-228600" eaLnBrk="0" hangingPunct="0">
                <a:defRPr sz="3200" b="1">
                  <a:solidFill>
                    <a:schemeClr val="tx2"/>
                  </a:solidFill>
                  <a:latin typeface="Arial" panose="020B0604020202020204" pitchFamily="34" charset="0"/>
                  <a:ea typeface="楷体" panose="02010609060101010101" pitchFamily="49" charset="-122"/>
                </a:defRPr>
              </a:lvl3pPr>
              <a:lvl4pPr marL="1600200" indent="-228600" eaLnBrk="0" hangingPunct="0">
                <a:defRPr sz="3200" b="1">
                  <a:solidFill>
                    <a:schemeClr val="tx2"/>
                  </a:solidFill>
                  <a:latin typeface="Arial" panose="020B0604020202020204" pitchFamily="34" charset="0"/>
                  <a:ea typeface="楷体" panose="02010609060101010101" pitchFamily="49" charset="-122"/>
                </a:defRPr>
              </a:lvl4pPr>
              <a:lvl5pPr marL="2057400" indent="-228600" eaLnBrk="0" hangingPunct="0">
                <a:defRPr sz="3200" b="1">
                  <a:solidFill>
                    <a:schemeClr val="tx2"/>
                  </a:solidFill>
                  <a:latin typeface="Arial" panose="020B0604020202020204" pitchFamily="34" charset="0"/>
                  <a:ea typeface="楷体" panose="02010609060101010101" pitchFamily="49" charset="-122"/>
                </a:defRPr>
              </a:lvl5pPr>
              <a:lvl6pPr marL="25146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6pPr>
              <a:lvl7pPr marL="29718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7pPr>
              <a:lvl8pPr marL="34290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8pPr>
              <a:lvl9pPr marL="3886200" indent="-228600" algn="ctr" eaLnBrk="0" fontAlgn="base" hangingPunct="0">
                <a:spcBef>
                  <a:spcPct val="0"/>
                </a:spcBef>
                <a:spcAft>
                  <a:spcPct val="0"/>
                </a:spcAft>
                <a:defRPr sz="3200" b="1">
                  <a:solidFill>
                    <a:schemeClr val="tx2"/>
                  </a:solidFill>
                  <a:latin typeface="Arial" panose="020B0604020202020204" pitchFamily="34" charset="0"/>
                  <a:ea typeface="楷体" panose="02010609060101010101" pitchFamily="49" charset="-122"/>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阶</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段</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2" name="Line 12"/>
            <p:cNvSpPr>
              <a:spLocks noChangeShapeType="1"/>
            </p:cNvSpPr>
            <p:nvPr/>
          </p:nvSpPr>
          <p:spPr bwMode="auto">
            <a:xfrm>
              <a:off x="444" y="2049"/>
              <a:ext cx="5352" cy="0"/>
            </a:xfrm>
            <a:prstGeom prst="line">
              <a:avLst/>
            </a:prstGeom>
            <a:grpFill/>
            <a:ln w="12700">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Line 13"/>
            <p:cNvSpPr>
              <a:spLocks noChangeShapeType="1"/>
            </p:cNvSpPr>
            <p:nvPr/>
          </p:nvSpPr>
          <p:spPr bwMode="auto">
            <a:xfrm>
              <a:off x="444" y="2798"/>
              <a:ext cx="5352" cy="0"/>
            </a:xfrm>
            <a:prstGeom prst="line">
              <a:avLst/>
            </a:prstGeom>
            <a:grpFill/>
            <a:ln w="28575">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 name="Line 14"/>
            <p:cNvSpPr>
              <a:spLocks noChangeShapeType="1"/>
            </p:cNvSpPr>
            <p:nvPr/>
          </p:nvSpPr>
          <p:spPr bwMode="auto">
            <a:xfrm>
              <a:off x="444" y="1570"/>
              <a:ext cx="0" cy="479"/>
            </a:xfrm>
            <a:prstGeom prst="line">
              <a:avLst/>
            </a:prstGeom>
            <a:grpFill/>
            <a:ln>
              <a:noFill/>
            </a:ln>
            <a:extLst>
              <a:ext uri="{91240B29-F687-4F45-9708-019B960494DF}">
                <a14:hiddenLine xmlns:a14="http://schemas.microsoft.com/office/drawing/2010/main" w="28575">
                  <a:solidFill>
                    <a:srgbClr val="000000"/>
                  </a:solidFill>
                  <a:round/>
                </a14:hiddenLine>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5" name="Line 15"/>
            <p:cNvSpPr>
              <a:spLocks noChangeShapeType="1"/>
            </p:cNvSpPr>
            <p:nvPr/>
          </p:nvSpPr>
          <p:spPr bwMode="auto">
            <a:xfrm>
              <a:off x="1019" y="1570"/>
              <a:ext cx="0" cy="1228"/>
            </a:xfrm>
            <a:prstGeom prst="line">
              <a:avLst/>
            </a:prstGeom>
            <a:grpFill/>
            <a:ln w="12700">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6" name="Line 16"/>
            <p:cNvSpPr>
              <a:spLocks noChangeShapeType="1"/>
            </p:cNvSpPr>
            <p:nvPr/>
          </p:nvSpPr>
          <p:spPr bwMode="auto">
            <a:xfrm>
              <a:off x="2757" y="1570"/>
              <a:ext cx="0" cy="1228"/>
            </a:xfrm>
            <a:prstGeom prst="line">
              <a:avLst/>
            </a:prstGeom>
            <a:grpFill/>
            <a:ln w="12700">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7" name="Line 17"/>
            <p:cNvSpPr>
              <a:spLocks noChangeShapeType="1"/>
            </p:cNvSpPr>
            <p:nvPr/>
          </p:nvSpPr>
          <p:spPr bwMode="auto">
            <a:xfrm>
              <a:off x="4458" y="1570"/>
              <a:ext cx="0" cy="1228"/>
            </a:xfrm>
            <a:prstGeom prst="line">
              <a:avLst/>
            </a:prstGeom>
            <a:grpFill/>
            <a:ln w="12700">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8" name="Line 18"/>
            <p:cNvSpPr>
              <a:spLocks noChangeShapeType="1"/>
            </p:cNvSpPr>
            <p:nvPr/>
          </p:nvSpPr>
          <p:spPr bwMode="auto">
            <a:xfrm>
              <a:off x="5796" y="1570"/>
              <a:ext cx="0" cy="479"/>
            </a:xfrm>
            <a:prstGeom prst="line">
              <a:avLst/>
            </a:prstGeom>
            <a:grpFill/>
            <a:ln>
              <a:noFill/>
            </a:ln>
            <a:extLst>
              <a:ext uri="{91240B29-F687-4F45-9708-019B960494DF}">
                <a14:hiddenLine xmlns:a14="http://schemas.microsoft.com/office/drawing/2010/main" w="28575">
                  <a:solidFill>
                    <a:srgbClr val="000000"/>
                  </a:solidFill>
                  <a:round/>
                </a14:hiddenLine>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9" name="Line 19"/>
            <p:cNvSpPr>
              <a:spLocks noChangeShapeType="1"/>
            </p:cNvSpPr>
            <p:nvPr/>
          </p:nvSpPr>
          <p:spPr bwMode="auto">
            <a:xfrm>
              <a:off x="444" y="2049"/>
              <a:ext cx="0" cy="749"/>
            </a:xfrm>
            <a:prstGeom prst="line">
              <a:avLst/>
            </a:prstGeom>
            <a:grpFill/>
            <a:ln>
              <a:noFill/>
            </a:ln>
            <a:extLst>
              <a:ext uri="{91240B29-F687-4F45-9708-019B960494DF}">
                <a14:hiddenLine xmlns:a14="http://schemas.microsoft.com/office/drawing/2010/main" w="28575">
                  <a:solidFill>
                    <a:srgbClr val="000000"/>
                  </a:solidFill>
                  <a:round/>
                </a14:hiddenLine>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0" name="Line 20"/>
            <p:cNvSpPr>
              <a:spLocks noChangeShapeType="1"/>
            </p:cNvSpPr>
            <p:nvPr/>
          </p:nvSpPr>
          <p:spPr bwMode="auto">
            <a:xfrm>
              <a:off x="5796" y="2049"/>
              <a:ext cx="0" cy="749"/>
            </a:xfrm>
            <a:prstGeom prst="line">
              <a:avLst/>
            </a:prstGeom>
            <a:grpFill/>
            <a:ln>
              <a:noFill/>
            </a:ln>
            <a:extLst>
              <a:ext uri="{91240B29-F687-4F45-9708-019B960494DF}">
                <a14:hiddenLine xmlns:a14="http://schemas.microsoft.com/office/drawing/2010/main" w="28575">
                  <a:solidFill>
                    <a:srgbClr val="000000"/>
                  </a:solidFill>
                  <a:round/>
                </a14:hiddenLine>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1" name="Line 21"/>
            <p:cNvSpPr>
              <a:spLocks noChangeShapeType="1"/>
            </p:cNvSpPr>
            <p:nvPr/>
          </p:nvSpPr>
          <p:spPr bwMode="auto">
            <a:xfrm>
              <a:off x="444" y="1570"/>
              <a:ext cx="5352" cy="0"/>
            </a:xfrm>
            <a:prstGeom prst="line">
              <a:avLst/>
            </a:prstGeom>
            <a:grpFill/>
            <a:ln w="28575">
              <a:solidFill>
                <a:schemeClr val="tx1"/>
              </a:solidFill>
              <a:roun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p:nvPr>
        </p:nvSpPr>
        <p:spPr>
          <a:noFill/>
          <a:ln>
            <a:noFill/>
          </a:ln>
        </p:spPr>
        <p:txBody>
          <a:bodyPr/>
          <a:p>
            <a:pPr/>
            <a:r>
              <a:rPr lang="zh-CN" altLang="en-US" dirty="0">
                <a:latin typeface="+mj-lt"/>
                <a:ea typeface="+mj-ea"/>
                <a:cs typeface="+mj-cs"/>
              </a:rPr>
              <a:t>工作是什么</a:t>
            </a:r>
            <a:r>
              <a:rPr lang="en-US" altLang="zh-CN" dirty="0">
                <a:latin typeface="+mj-lt"/>
                <a:ea typeface="+mj-ea"/>
                <a:cs typeface="+mj-cs"/>
              </a:rPr>
              <a:t>——</a:t>
            </a:r>
            <a:r>
              <a:rPr lang="zh-CN" altLang="en-US" dirty="0">
                <a:latin typeface="+mj-lt"/>
                <a:ea typeface="+mj-ea"/>
                <a:cs typeface="+mj-cs"/>
              </a:rPr>
              <a:t>他在社会中所扮演的角色</a:t>
            </a:r>
            <a:endParaRPr lang="zh-CN" altLang="en-US" dirty="0">
              <a:latin typeface="+mj-lt"/>
              <a:ea typeface="+mj-ea"/>
              <a:cs typeface="+mj-cs"/>
            </a:endParaRPr>
          </a:p>
        </p:txBody>
      </p:sp>
      <p:sp>
        <p:nvSpPr>
          <p:cNvPr id="9219" name="矩形 2"/>
          <p:cNvSpPr/>
          <p:nvPr/>
        </p:nvSpPr>
        <p:spPr>
          <a:xfrm>
            <a:off x="633413" y="2057400"/>
            <a:ext cx="8562975" cy="3046413"/>
          </a:xfrm>
          <a:prstGeom prst="rect">
            <a:avLst/>
          </a:prstGeom>
          <a:noFill/>
          <a:ln w="9525">
            <a:noFill/>
          </a:ln>
        </p:spPr>
        <p:txBody>
          <a:bodyPr>
            <a:spAutoFit/>
          </a:bodyPr>
          <a:p>
            <a:pPr marL="342900" indent="-342900">
              <a:lnSpc>
                <a:spcPct val="200000"/>
              </a:lnSpc>
              <a:buFont typeface="Arial" panose="020B0604020202020204" pitchFamily="34" charset="0"/>
              <a:buChar char="•"/>
            </a:pPr>
            <a:r>
              <a:rPr lang="zh-CN" altLang="en-US" sz="2400" b="1" dirty="0">
                <a:latin typeface="Arial" panose="020B0604020202020204" pitchFamily="34" charset="0"/>
              </a:rPr>
              <a:t>劳动者通过劳动（包括体力劳动和脑力劳动）将生产资料转换为生活资料以满足人们生存和继续社会发展事业的过程。</a:t>
            </a:r>
            <a:endParaRPr lang="en-US" altLang="zh-CN" sz="2400" b="1" dirty="0">
              <a:latin typeface="Arial" panose="020B0604020202020204" pitchFamily="34" charset="0"/>
            </a:endParaRPr>
          </a:p>
          <a:p>
            <a:pPr marL="342900" indent="-342900">
              <a:lnSpc>
                <a:spcPct val="200000"/>
              </a:lnSpc>
              <a:buFont typeface="Arial" panose="020B0604020202020204" pitchFamily="34" charset="0"/>
              <a:buChar char="•"/>
            </a:pPr>
            <a:endParaRPr lang="en-US" altLang="zh-CN" sz="2400" b="1"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400" b="1" dirty="0">
                <a:latin typeface="Arial" panose="020B0604020202020204" pitchFamily="34" charset="0"/>
              </a:rPr>
              <a:t>彼得德鲁克：知识工作者</a:t>
            </a:r>
            <a:endParaRPr lang="en-US" altLang="zh-CN" sz="2400" b="1"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a:noFill/>
          <a:ln>
            <a:noFill/>
          </a:ln>
        </p:spPr>
        <p:txBody>
          <a:bodyPr/>
          <a:p>
            <a:pPr/>
            <a:r>
              <a:rPr lang="zh-CN" altLang="en-US" dirty="0">
                <a:latin typeface="+mj-lt"/>
                <a:ea typeface="+mj-ea"/>
                <a:cs typeface="+mj-cs"/>
              </a:rPr>
              <a:t>建立正确的工作观</a:t>
            </a:r>
            <a:endParaRPr lang="zh-CN" altLang="en-US" dirty="0">
              <a:latin typeface="+mj-lt"/>
              <a:ea typeface="+mj-ea"/>
              <a:cs typeface="+mj-cs"/>
            </a:endParaRPr>
          </a:p>
        </p:txBody>
      </p:sp>
      <p:sp>
        <p:nvSpPr>
          <p:cNvPr id="10243" name="文本框 2"/>
          <p:cNvSpPr txBox="1"/>
          <p:nvPr/>
        </p:nvSpPr>
        <p:spPr>
          <a:xfrm>
            <a:off x="2286000" y="2438400"/>
            <a:ext cx="6172200" cy="1143000"/>
          </a:xfrm>
          <a:prstGeom prst="rect">
            <a:avLst/>
          </a:prstGeom>
          <a:noFill/>
          <a:ln w="9525">
            <a:noFill/>
          </a:ln>
        </p:spPr>
        <p:txBody>
          <a:bodyPr/>
          <a:p>
            <a:pPr>
              <a:lnSpc>
                <a:spcPct val="150000"/>
              </a:lnSpc>
            </a:pPr>
            <a:r>
              <a:rPr lang="zh-CN" altLang="en-US" sz="4800" b="1" dirty="0">
                <a:solidFill>
                  <a:srgbClr val="C00000"/>
                </a:solidFill>
                <a:latin typeface="Arial" panose="020B0604020202020204" pitchFamily="34" charset="0"/>
              </a:rPr>
              <a:t>职业    经理    人</a:t>
            </a:r>
            <a:endParaRPr lang="en-US" altLang="zh-CN" sz="4800" b="1" dirty="0">
              <a:solidFill>
                <a:srgbClr val="C00000"/>
              </a:solidFill>
              <a:latin typeface="Arial" panose="020B0604020202020204" pitchFamily="34" charset="0"/>
            </a:endParaRPr>
          </a:p>
          <a:p>
            <a:pPr>
              <a:lnSpc>
                <a:spcPct val="150000"/>
              </a:lnSpc>
            </a:pPr>
            <a:endParaRPr lang="en-US" altLang="zh-CN" sz="1200" b="1" dirty="0">
              <a:latin typeface="Arial" panose="020B0604020202020204" pitchFamily="34" charset="0"/>
            </a:endParaRPr>
          </a:p>
          <a:p>
            <a:pPr>
              <a:lnSpc>
                <a:spcPct val="150000"/>
              </a:lnSpc>
            </a:pPr>
            <a:r>
              <a:rPr lang="zh-CN" altLang="en-US" sz="2000" b="1" dirty="0">
                <a:latin typeface="Arial" panose="020B0604020202020204" pitchFamily="34" charset="0"/>
              </a:rPr>
              <a:t>一技之长            管理团队        自我提升与社交</a:t>
            </a:r>
            <a:endParaRPr lang="zh-CN" altLang="en-US" b="1" dirty="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p:nvPr>
        </p:nvSpPr>
        <p:spPr>
          <a:noFill/>
          <a:ln>
            <a:noFill/>
          </a:ln>
        </p:spPr>
        <p:txBody>
          <a:bodyPr/>
          <a:p>
            <a:pPr/>
            <a:r>
              <a:rPr lang="zh-CN" altLang="en-US" dirty="0">
                <a:latin typeface="+mj-lt"/>
                <a:ea typeface="+mj-ea"/>
                <a:cs typeface="+mj-cs"/>
              </a:rPr>
              <a:t>工作常见的问题</a:t>
            </a:r>
            <a:endParaRPr lang="zh-CN" altLang="en-US" dirty="0">
              <a:latin typeface="+mj-lt"/>
              <a:ea typeface="+mj-ea"/>
              <a:cs typeface="+mj-cs"/>
            </a:endParaRPr>
          </a:p>
        </p:txBody>
      </p:sp>
      <p:sp>
        <p:nvSpPr>
          <p:cNvPr id="11267" name="矩形 14"/>
          <p:cNvSpPr/>
          <p:nvPr/>
        </p:nvSpPr>
        <p:spPr>
          <a:xfrm>
            <a:off x="1752600" y="1828800"/>
            <a:ext cx="6553200" cy="4708525"/>
          </a:xfrm>
          <a:prstGeom prst="rect">
            <a:avLst/>
          </a:prstGeom>
          <a:noFill/>
          <a:ln w="9525">
            <a:noFill/>
          </a:ln>
        </p:spPr>
        <p:txBody>
          <a:bodyPr>
            <a:spAutoFit/>
          </a:bodyPr>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不知道自己需求什么</a:t>
            </a:r>
            <a:endParaRPr lang="en-US" altLang="zh-CN" sz="2000" b="1" dirty="0">
              <a:latin typeface="Arial" panose="020B0604020202020204" pitchFamily="34" charset="0"/>
            </a:endParaRPr>
          </a:p>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找不到有效的切入点</a:t>
            </a:r>
            <a:endParaRPr lang="zh-CN" altLang="en-US" sz="2000" b="1" dirty="0">
              <a:latin typeface="Arial" panose="020B0604020202020204" pitchFamily="34" charset="0"/>
            </a:endParaRPr>
          </a:p>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强调期望要求，忽略现状分析</a:t>
            </a:r>
            <a:endParaRPr lang="zh-CN" altLang="en-US" sz="2000" b="1" dirty="0">
              <a:latin typeface="Arial" panose="020B0604020202020204" pitchFamily="34" charset="0"/>
            </a:endParaRPr>
          </a:p>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存在不切实际的期望与想法</a:t>
            </a:r>
            <a:endParaRPr lang="zh-CN" altLang="en-US" sz="2000" b="1" dirty="0">
              <a:latin typeface="Arial" panose="020B0604020202020204" pitchFamily="34" charset="0"/>
            </a:endParaRPr>
          </a:p>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专业能力不足</a:t>
            </a:r>
            <a:endParaRPr lang="zh-CN" altLang="en-US" sz="2000" b="1" dirty="0">
              <a:latin typeface="Arial" panose="020B0604020202020204" pitchFamily="34" charset="0"/>
            </a:endParaRPr>
          </a:p>
          <a:p>
            <a:pPr marL="285750" indent="-285750">
              <a:lnSpc>
                <a:spcPct val="250000"/>
              </a:lnSpc>
              <a:buFont typeface="Arial" panose="020B0604020202020204" pitchFamily="34" charset="0"/>
              <a:buChar char="•"/>
            </a:pPr>
            <a:r>
              <a:rPr lang="zh-CN" altLang="en-US" sz="2000" b="1" dirty="0">
                <a:latin typeface="Arial" panose="020B0604020202020204" pitchFamily="34" charset="0"/>
              </a:rPr>
              <a:t>  ……</a:t>
            </a:r>
            <a:endParaRPr lang="zh-CN" altLang="en-US" sz="2000" b="1" dirty="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
          <p:cNvSpPr>
            <a:spLocks noGrp="1"/>
          </p:cNvSpPr>
          <p:nvPr>
            <p:ph type="title"/>
          </p:nvPr>
        </p:nvSpPr>
        <p:spPr>
          <a:xfrm>
            <a:off x="152400" y="2971800"/>
            <a:ext cx="9067800" cy="473075"/>
          </a:xfrm>
          <a:noFill/>
          <a:ln>
            <a:noFill/>
          </a:ln>
        </p:spPr>
        <p:txBody>
          <a:bodyPr/>
          <a:p>
            <a:pPr/>
            <a:r>
              <a:rPr lang="zh-CN" altLang="en-US" dirty="0">
                <a:latin typeface="+mj-lt"/>
                <a:ea typeface="+mj-ea"/>
                <a:cs typeface="+mj-cs"/>
              </a:rPr>
              <a:t>二、你为什么工作</a:t>
            </a:r>
            <a:endParaRPr lang="zh-CN" altLang="en-US" dirty="0">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
          <p:cNvSpPr>
            <a:spLocks noGrp="1"/>
          </p:cNvSpPr>
          <p:nvPr>
            <p:ph type="title"/>
          </p:nvPr>
        </p:nvSpPr>
        <p:spPr>
          <a:noFill/>
          <a:ln>
            <a:noFill/>
          </a:ln>
        </p:spPr>
        <p:txBody>
          <a:bodyPr/>
          <a:p>
            <a:pPr/>
            <a:r>
              <a:rPr lang="zh-CN" altLang="en-US" dirty="0">
                <a:latin typeface="+mj-lt"/>
                <a:ea typeface="+mj-ea"/>
                <a:cs typeface="+mj-cs"/>
              </a:rPr>
              <a:t>通常工作选择的路线分析</a:t>
            </a:r>
            <a:endParaRPr lang="zh-CN" altLang="en-US" dirty="0">
              <a:latin typeface="+mj-lt"/>
              <a:ea typeface="+mj-ea"/>
              <a:cs typeface="+mj-cs"/>
            </a:endParaRPr>
          </a:p>
        </p:txBody>
      </p:sp>
      <p:grpSp>
        <p:nvGrpSpPr>
          <p:cNvPr id="13315" name="组合 23"/>
          <p:cNvGrpSpPr/>
          <p:nvPr/>
        </p:nvGrpSpPr>
        <p:grpSpPr>
          <a:xfrm>
            <a:off x="396875" y="1524000"/>
            <a:ext cx="9288463" cy="5105400"/>
            <a:chOff x="396949" y="1524000"/>
            <a:chExt cx="9288462" cy="5105400"/>
          </a:xfrm>
        </p:grpSpPr>
        <p:sp>
          <p:nvSpPr>
            <p:cNvPr id="13316" name="Rectangle 3"/>
            <p:cNvSpPr/>
            <p:nvPr/>
          </p:nvSpPr>
          <p:spPr>
            <a:xfrm>
              <a:off x="3271911" y="6096000"/>
              <a:ext cx="3136900"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dirty="0">
                  <a:latin typeface="微软雅黑" panose="020B0503020204020204" pitchFamily="34" charset="-122"/>
                </a:rPr>
                <a:t>职业生涯路线确定</a:t>
              </a:r>
              <a:endParaRPr lang="zh-CN" altLang="en-US" sz="2000" b="1" dirty="0">
                <a:latin typeface="微软雅黑" panose="020B0503020204020204" pitchFamily="34" charset="-122"/>
              </a:endParaRPr>
            </a:p>
          </p:txBody>
        </p:sp>
        <p:sp>
          <p:nvSpPr>
            <p:cNvPr id="13317" name="Rectangle 4"/>
            <p:cNvSpPr/>
            <p:nvPr/>
          </p:nvSpPr>
          <p:spPr>
            <a:xfrm>
              <a:off x="3271911" y="5334000"/>
              <a:ext cx="3136900"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dirty="0">
                  <a:latin typeface="微软雅黑" panose="020B0503020204020204" pitchFamily="34" charset="-122"/>
                </a:rPr>
                <a:t>工作取向</a:t>
              </a:r>
              <a:endParaRPr lang="zh-CN" altLang="en-US" sz="2000" b="1" dirty="0">
                <a:latin typeface="微软雅黑" panose="020B0503020204020204" pitchFamily="34" charset="-122"/>
              </a:endParaRPr>
            </a:p>
          </p:txBody>
        </p:sp>
        <p:sp>
          <p:nvSpPr>
            <p:cNvPr id="13318" name="Rectangle 5"/>
            <p:cNvSpPr/>
            <p:nvPr/>
          </p:nvSpPr>
          <p:spPr>
            <a:xfrm>
              <a:off x="3684661" y="4495800"/>
              <a:ext cx="2228850"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dirty="0">
                  <a:latin typeface="微软雅黑" panose="020B0503020204020204" pitchFamily="34" charset="-122"/>
                </a:rPr>
                <a:t>能力取向</a:t>
              </a:r>
              <a:endParaRPr lang="zh-CN" altLang="en-US" sz="2000" b="1" dirty="0">
                <a:latin typeface="微软雅黑" panose="020B0503020204020204" pitchFamily="34" charset="-122"/>
              </a:endParaRPr>
            </a:p>
          </p:txBody>
        </p:sp>
        <p:sp>
          <p:nvSpPr>
            <p:cNvPr id="13319" name="Rectangle 6"/>
            <p:cNvSpPr/>
            <p:nvPr/>
          </p:nvSpPr>
          <p:spPr>
            <a:xfrm>
              <a:off x="6915150" y="4495800"/>
              <a:ext cx="2228850"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dirty="0">
                  <a:latin typeface="微软雅黑" panose="020B0503020204020204" pitchFamily="34" charset="-122"/>
                </a:rPr>
                <a:t>机会取向</a:t>
              </a:r>
              <a:endParaRPr lang="zh-CN" altLang="en-US" sz="2000" b="1" dirty="0">
                <a:latin typeface="微软雅黑" panose="020B0503020204020204" pitchFamily="34" charset="-122"/>
              </a:endParaRPr>
            </a:p>
          </p:txBody>
        </p:sp>
        <p:sp>
          <p:nvSpPr>
            <p:cNvPr id="13320" name="Rectangle 7"/>
            <p:cNvSpPr/>
            <p:nvPr/>
          </p:nvSpPr>
          <p:spPr>
            <a:xfrm>
              <a:off x="795411" y="4495800"/>
              <a:ext cx="2228850"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dirty="0">
                  <a:latin typeface="微软雅黑" panose="020B0503020204020204" pitchFamily="34" charset="-122"/>
                </a:rPr>
                <a:t>目标取向</a:t>
              </a:r>
              <a:endParaRPr lang="zh-CN" altLang="en-US" sz="2000" b="1" dirty="0">
                <a:latin typeface="微软雅黑" panose="020B0503020204020204" pitchFamily="34" charset="-122"/>
              </a:endParaRPr>
            </a:p>
          </p:txBody>
        </p:sp>
        <p:sp>
          <p:nvSpPr>
            <p:cNvPr id="13321" name="Rectangle 8"/>
            <p:cNvSpPr/>
            <p:nvPr/>
          </p:nvSpPr>
          <p:spPr>
            <a:xfrm>
              <a:off x="541411" y="3725863"/>
              <a:ext cx="2868613" cy="465137"/>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b="1" dirty="0">
                  <a:latin typeface="微软雅黑" panose="020B0503020204020204" pitchFamily="34" charset="-122"/>
                </a:rPr>
                <a:t>人生目标分析</a:t>
              </a:r>
              <a:endParaRPr lang="zh-CN" altLang="en-US" b="1" dirty="0">
                <a:latin typeface="微软雅黑" panose="020B0503020204020204" pitchFamily="34" charset="-122"/>
              </a:endParaRPr>
            </a:p>
          </p:txBody>
        </p:sp>
        <p:sp>
          <p:nvSpPr>
            <p:cNvPr id="13322" name="Rectangle 9"/>
            <p:cNvSpPr/>
            <p:nvPr/>
          </p:nvSpPr>
          <p:spPr>
            <a:xfrm>
              <a:off x="6656461" y="3657600"/>
              <a:ext cx="2670175"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b="1" dirty="0">
                  <a:latin typeface="微软雅黑" panose="020B0503020204020204" pitchFamily="34" charset="-122"/>
                </a:rPr>
                <a:t>机会与挑战分析</a:t>
              </a:r>
              <a:endParaRPr lang="zh-CN" altLang="en-US" b="1" dirty="0">
                <a:latin typeface="微软雅黑" panose="020B0503020204020204" pitchFamily="34" charset="-122"/>
              </a:endParaRPr>
            </a:p>
          </p:txBody>
        </p:sp>
        <p:sp>
          <p:nvSpPr>
            <p:cNvPr id="13323" name="Rectangle 10"/>
            <p:cNvSpPr/>
            <p:nvPr/>
          </p:nvSpPr>
          <p:spPr>
            <a:xfrm>
              <a:off x="3519561" y="3657600"/>
              <a:ext cx="2998788" cy="5334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b="1" dirty="0">
                  <a:latin typeface="微软雅黑" panose="020B0503020204020204" pitchFamily="34" charset="-122"/>
                </a:rPr>
                <a:t>与他人优劣势分析</a:t>
              </a:r>
              <a:endParaRPr lang="zh-CN" altLang="en-US" b="1" dirty="0">
                <a:latin typeface="微软雅黑" panose="020B0503020204020204" pitchFamily="34" charset="-122"/>
              </a:endParaRPr>
            </a:p>
          </p:txBody>
        </p:sp>
        <p:sp>
          <p:nvSpPr>
            <p:cNvPr id="13324" name="Rectangle 11"/>
            <p:cNvSpPr/>
            <p:nvPr/>
          </p:nvSpPr>
          <p:spPr>
            <a:xfrm>
              <a:off x="396949" y="1524000"/>
              <a:ext cx="2874962" cy="18415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u="sng" dirty="0">
                  <a:latin typeface="微软雅黑" panose="020B0503020204020204" pitchFamily="34" charset="-122"/>
                </a:rPr>
                <a:t>想往哪条路走？</a:t>
              </a:r>
              <a:endParaRPr lang="zh-CN" altLang="en-US" sz="2000" b="1" u="sng" dirty="0">
                <a:latin typeface="微软雅黑" panose="020B0503020204020204" pitchFamily="34" charset="-122"/>
              </a:endParaRPr>
            </a:p>
            <a:p>
              <a:pPr algn="ctr" eaLnBrk="1" hangingPunct="1"/>
              <a:r>
                <a:rPr lang="zh-CN" altLang="en-US" sz="2000" dirty="0">
                  <a:latin typeface="微软雅黑" panose="020B0503020204020204" pitchFamily="34" charset="-122"/>
                </a:rPr>
                <a:t>价值</a:t>
              </a:r>
              <a:r>
                <a:rPr lang="en-US" altLang="zh-CN" sz="2000" dirty="0">
                  <a:latin typeface="微软雅黑" panose="020B0503020204020204" pitchFamily="34" charset="-122"/>
                </a:rPr>
                <a:t>/</a:t>
              </a:r>
              <a:r>
                <a:rPr lang="zh-CN" altLang="en-US" sz="2000" dirty="0">
                  <a:latin typeface="微软雅黑" panose="020B0503020204020204" pitchFamily="34" charset="-122"/>
                </a:rPr>
                <a:t>理想</a:t>
              </a:r>
              <a:endParaRPr lang="zh-CN" altLang="en-US" sz="2000" dirty="0">
                <a:latin typeface="微软雅黑" panose="020B0503020204020204" pitchFamily="34" charset="-122"/>
              </a:endParaRPr>
            </a:p>
            <a:p>
              <a:pPr algn="ctr" eaLnBrk="1" hangingPunct="1"/>
              <a:r>
                <a:rPr lang="zh-CN" altLang="en-US" sz="2000" dirty="0">
                  <a:latin typeface="微软雅黑" panose="020B0503020204020204" pitchFamily="34" charset="-122"/>
                </a:rPr>
                <a:t>成就动机</a:t>
              </a:r>
              <a:r>
                <a:rPr lang="en-US" altLang="zh-CN" sz="2000" dirty="0">
                  <a:latin typeface="微软雅黑" panose="020B0503020204020204" pitchFamily="34" charset="-122"/>
                </a:rPr>
                <a:t>/</a:t>
              </a:r>
              <a:r>
                <a:rPr lang="zh-CN" altLang="en-US" sz="2000" dirty="0">
                  <a:latin typeface="微软雅黑" panose="020B0503020204020204" pitchFamily="34" charset="-122"/>
                </a:rPr>
                <a:t>兴趣</a:t>
              </a:r>
              <a:endParaRPr lang="zh-CN" altLang="en-US" sz="2000" dirty="0">
                <a:latin typeface="微软雅黑" panose="020B0503020204020204" pitchFamily="34" charset="-122"/>
              </a:endParaRPr>
            </a:p>
          </p:txBody>
        </p:sp>
        <p:sp>
          <p:nvSpPr>
            <p:cNvPr id="13325" name="Rectangle 12"/>
            <p:cNvSpPr/>
            <p:nvPr/>
          </p:nvSpPr>
          <p:spPr>
            <a:xfrm>
              <a:off x="3348111" y="1524000"/>
              <a:ext cx="2730500" cy="18288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u="sng" dirty="0">
                  <a:latin typeface="微软雅黑" panose="020B0503020204020204" pitchFamily="34" charset="-122"/>
                </a:rPr>
                <a:t>适合往哪走？</a:t>
              </a:r>
              <a:endParaRPr lang="zh-CN" altLang="en-US" sz="2000" b="1" u="sng" dirty="0">
                <a:latin typeface="微软雅黑" panose="020B0503020204020204" pitchFamily="34" charset="-122"/>
              </a:endParaRPr>
            </a:p>
            <a:p>
              <a:pPr algn="ctr" eaLnBrk="1" hangingPunct="1"/>
              <a:r>
                <a:rPr lang="zh-CN" altLang="en-US" sz="2000" dirty="0">
                  <a:latin typeface="微软雅黑" panose="020B0503020204020204" pitchFamily="34" charset="-122"/>
                </a:rPr>
                <a:t>专业</a:t>
              </a:r>
              <a:r>
                <a:rPr lang="en-US" altLang="zh-CN" sz="2000" dirty="0">
                  <a:latin typeface="微软雅黑" panose="020B0503020204020204" pitchFamily="34" charset="-122"/>
                </a:rPr>
                <a:t>/</a:t>
              </a:r>
              <a:r>
                <a:rPr lang="zh-CN" altLang="en-US" sz="2000" dirty="0">
                  <a:latin typeface="微软雅黑" panose="020B0503020204020204" pitchFamily="34" charset="-122"/>
                </a:rPr>
                <a:t>技能</a:t>
              </a:r>
              <a:endParaRPr lang="zh-CN" altLang="en-US" sz="2000" dirty="0">
                <a:latin typeface="微软雅黑" panose="020B0503020204020204" pitchFamily="34" charset="-122"/>
              </a:endParaRPr>
            </a:p>
            <a:p>
              <a:pPr algn="ctr" eaLnBrk="1" hangingPunct="1"/>
              <a:r>
                <a:rPr lang="zh-CN" altLang="en-US" sz="2000" dirty="0">
                  <a:latin typeface="微软雅黑" panose="020B0503020204020204" pitchFamily="34" charset="-122"/>
                </a:rPr>
                <a:t>情商</a:t>
              </a:r>
              <a:r>
                <a:rPr lang="en-US" altLang="zh-CN" sz="2000" dirty="0">
                  <a:latin typeface="微软雅黑" panose="020B0503020204020204" pitchFamily="34" charset="-122"/>
                </a:rPr>
                <a:t>/</a:t>
              </a:r>
              <a:r>
                <a:rPr lang="zh-CN" altLang="en-US" sz="2000" dirty="0">
                  <a:latin typeface="微软雅黑" panose="020B0503020204020204" pitchFamily="34" charset="-122"/>
                </a:rPr>
                <a:t>性格</a:t>
              </a:r>
              <a:endParaRPr lang="zh-CN" altLang="en-US" sz="2000" dirty="0">
                <a:latin typeface="微软雅黑" panose="020B0503020204020204" pitchFamily="34" charset="-122"/>
              </a:endParaRPr>
            </a:p>
          </p:txBody>
        </p:sp>
        <p:sp>
          <p:nvSpPr>
            <p:cNvPr id="13326" name="Rectangle 13"/>
            <p:cNvSpPr/>
            <p:nvPr/>
          </p:nvSpPr>
          <p:spPr>
            <a:xfrm>
              <a:off x="6194499" y="1524000"/>
              <a:ext cx="3490912" cy="1828800"/>
            </a:xfrm>
            <a:prstGeom prst="rect">
              <a:avLst/>
            </a:prstGeom>
            <a:noFill/>
            <a:ln w="9525" cap="flat" cmpd="sng">
              <a:solidFill>
                <a:schemeClr val="tx1"/>
              </a:solidFill>
              <a:prstDash val="solid"/>
              <a:miter/>
              <a:headEnd type="none" w="med" len="med"/>
              <a:tailEnd type="none" w="med" len="med"/>
            </a:ln>
          </p:spPr>
          <p:txBody>
            <a:bodyPr wrap="none" anchor="ctr" anchorCtr="0"/>
            <a:p>
              <a:pPr algn="ctr" eaLnBrk="1" hangingPunct="1"/>
              <a:r>
                <a:rPr lang="zh-CN" altLang="en-US" sz="2000" b="1" u="sng" dirty="0">
                  <a:latin typeface="微软雅黑" panose="020B0503020204020204" pitchFamily="34" charset="-122"/>
                </a:rPr>
                <a:t>可以往哪条路走？</a:t>
              </a:r>
              <a:endParaRPr lang="zh-CN" altLang="en-US" sz="2000" b="1" u="sng" dirty="0">
                <a:latin typeface="微软雅黑" panose="020B0503020204020204" pitchFamily="34" charset="-122"/>
              </a:endParaRPr>
            </a:p>
            <a:p>
              <a:pPr algn="ctr" eaLnBrk="1" hangingPunct="1"/>
              <a:r>
                <a:rPr lang="zh-CN" altLang="en-US" sz="2000" dirty="0">
                  <a:latin typeface="微软雅黑" panose="020B0503020204020204" pitchFamily="34" charset="-122"/>
                </a:rPr>
                <a:t>组织环境</a:t>
              </a:r>
              <a:r>
                <a:rPr lang="en-US" altLang="zh-CN" sz="2000" dirty="0">
                  <a:latin typeface="微软雅黑" panose="020B0503020204020204" pitchFamily="34" charset="-122"/>
                </a:rPr>
                <a:t>/</a:t>
              </a:r>
              <a:r>
                <a:rPr lang="zh-CN" altLang="en-US" sz="2000" dirty="0">
                  <a:latin typeface="微软雅黑" panose="020B0503020204020204" pitchFamily="34" charset="-122"/>
                </a:rPr>
                <a:t>社会环境</a:t>
              </a:r>
              <a:endParaRPr lang="zh-CN" altLang="en-US" sz="2000" dirty="0">
                <a:latin typeface="微软雅黑" panose="020B0503020204020204" pitchFamily="34" charset="-122"/>
              </a:endParaRPr>
            </a:p>
            <a:p>
              <a:pPr algn="ctr" eaLnBrk="1" hangingPunct="1"/>
              <a:r>
                <a:rPr lang="zh-CN" altLang="en-US" sz="2000" dirty="0">
                  <a:latin typeface="微软雅黑" panose="020B0503020204020204" pitchFamily="34" charset="-122"/>
                </a:rPr>
                <a:t>经济环境</a:t>
              </a:r>
              <a:r>
                <a:rPr lang="en-US" altLang="zh-CN" sz="2000" dirty="0">
                  <a:latin typeface="微软雅黑" panose="020B0503020204020204" pitchFamily="34" charset="-122"/>
                </a:rPr>
                <a:t>/</a:t>
              </a:r>
              <a:r>
                <a:rPr lang="zh-CN" altLang="en-US" sz="2000" dirty="0">
                  <a:latin typeface="微软雅黑" panose="020B0503020204020204" pitchFamily="34" charset="-122"/>
                </a:rPr>
                <a:t>政治环境</a:t>
              </a:r>
              <a:endParaRPr lang="zh-CN" altLang="en-US" sz="2000" dirty="0">
                <a:latin typeface="微软雅黑" panose="020B0503020204020204" pitchFamily="34" charset="-122"/>
              </a:endParaRPr>
            </a:p>
          </p:txBody>
        </p:sp>
        <p:sp>
          <p:nvSpPr>
            <p:cNvPr id="13327" name="Line 14"/>
            <p:cNvSpPr/>
            <p:nvPr/>
          </p:nvSpPr>
          <p:spPr>
            <a:xfrm>
              <a:off x="4800600" y="5943600"/>
              <a:ext cx="0" cy="152400"/>
            </a:xfrm>
            <a:prstGeom prst="line">
              <a:avLst/>
            </a:prstGeom>
            <a:ln w="9525" cap="flat" cmpd="sng">
              <a:solidFill>
                <a:schemeClr val="tx1"/>
              </a:solidFill>
              <a:prstDash val="solid"/>
              <a:miter/>
              <a:headEnd type="none" w="med" len="med"/>
              <a:tailEnd type="triangle" w="med" len="med"/>
            </a:ln>
          </p:spPr>
        </p:sp>
        <p:sp>
          <p:nvSpPr>
            <p:cNvPr id="13328" name="Line 15"/>
            <p:cNvSpPr/>
            <p:nvPr/>
          </p:nvSpPr>
          <p:spPr>
            <a:xfrm>
              <a:off x="4800600" y="5029200"/>
              <a:ext cx="0" cy="304800"/>
            </a:xfrm>
            <a:prstGeom prst="line">
              <a:avLst/>
            </a:prstGeom>
            <a:ln w="9525" cap="flat" cmpd="sng">
              <a:solidFill>
                <a:schemeClr val="tx1"/>
              </a:solidFill>
              <a:prstDash val="solid"/>
              <a:miter/>
              <a:headEnd type="none" w="med" len="med"/>
              <a:tailEnd type="triangle" w="med" len="med"/>
            </a:ln>
          </p:spPr>
        </p:sp>
        <p:sp>
          <p:nvSpPr>
            <p:cNvPr id="13329" name="Line 16"/>
            <p:cNvSpPr/>
            <p:nvPr/>
          </p:nvSpPr>
          <p:spPr>
            <a:xfrm>
              <a:off x="2611511" y="5029200"/>
              <a:ext cx="908050" cy="304800"/>
            </a:xfrm>
            <a:prstGeom prst="line">
              <a:avLst/>
            </a:prstGeom>
            <a:ln w="9525" cap="flat" cmpd="sng">
              <a:solidFill>
                <a:schemeClr val="tx1"/>
              </a:solidFill>
              <a:prstDash val="solid"/>
              <a:miter/>
              <a:headEnd type="none" w="med" len="med"/>
              <a:tailEnd type="triangle" w="med" len="med"/>
            </a:ln>
          </p:spPr>
        </p:sp>
        <p:sp>
          <p:nvSpPr>
            <p:cNvPr id="13330" name="Line 17"/>
            <p:cNvSpPr/>
            <p:nvPr/>
          </p:nvSpPr>
          <p:spPr>
            <a:xfrm flipH="1">
              <a:off x="6078611" y="5029200"/>
              <a:ext cx="908050" cy="304800"/>
            </a:xfrm>
            <a:prstGeom prst="line">
              <a:avLst/>
            </a:prstGeom>
            <a:ln w="9525" cap="flat" cmpd="sng">
              <a:solidFill>
                <a:schemeClr val="tx1"/>
              </a:solidFill>
              <a:prstDash val="solid"/>
              <a:miter/>
              <a:headEnd type="none" w="med" len="med"/>
              <a:tailEnd type="triangle" w="med" len="med"/>
            </a:ln>
          </p:spPr>
        </p:sp>
        <p:sp>
          <p:nvSpPr>
            <p:cNvPr id="13331" name="Line 18"/>
            <p:cNvSpPr/>
            <p:nvPr/>
          </p:nvSpPr>
          <p:spPr>
            <a:xfrm>
              <a:off x="1786011" y="3352800"/>
              <a:ext cx="0" cy="304800"/>
            </a:xfrm>
            <a:prstGeom prst="line">
              <a:avLst/>
            </a:prstGeom>
            <a:ln w="9525" cap="flat" cmpd="sng">
              <a:solidFill>
                <a:schemeClr val="tx1"/>
              </a:solidFill>
              <a:prstDash val="solid"/>
              <a:miter/>
              <a:headEnd type="none" w="med" len="med"/>
              <a:tailEnd type="triangle" w="med" len="med"/>
            </a:ln>
          </p:spPr>
        </p:sp>
        <p:sp>
          <p:nvSpPr>
            <p:cNvPr id="13332" name="Line 19"/>
            <p:cNvSpPr/>
            <p:nvPr/>
          </p:nvSpPr>
          <p:spPr>
            <a:xfrm>
              <a:off x="8001000" y="3352800"/>
              <a:ext cx="0" cy="304800"/>
            </a:xfrm>
            <a:prstGeom prst="line">
              <a:avLst/>
            </a:prstGeom>
            <a:ln w="9525" cap="flat" cmpd="sng">
              <a:solidFill>
                <a:schemeClr val="tx1"/>
              </a:solidFill>
              <a:prstDash val="solid"/>
              <a:miter/>
              <a:headEnd type="none" w="med" len="med"/>
              <a:tailEnd type="triangle" w="med" len="med"/>
            </a:ln>
          </p:spPr>
        </p:sp>
        <p:sp>
          <p:nvSpPr>
            <p:cNvPr id="13333" name="Line 20"/>
            <p:cNvSpPr/>
            <p:nvPr/>
          </p:nvSpPr>
          <p:spPr>
            <a:xfrm>
              <a:off x="4789561" y="3365500"/>
              <a:ext cx="0" cy="304800"/>
            </a:xfrm>
            <a:prstGeom prst="line">
              <a:avLst/>
            </a:prstGeom>
            <a:ln w="9525" cap="flat" cmpd="sng">
              <a:solidFill>
                <a:schemeClr val="tx1"/>
              </a:solidFill>
              <a:prstDash val="solid"/>
              <a:miter/>
              <a:headEnd type="none" w="med" len="med"/>
              <a:tailEnd type="triangle" w="med" len="med"/>
            </a:ln>
          </p:spPr>
        </p:sp>
        <p:sp>
          <p:nvSpPr>
            <p:cNvPr id="13334" name="Line 21"/>
            <p:cNvSpPr/>
            <p:nvPr/>
          </p:nvSpPr>
          <p:spPr>
            <a:xfrm>
              <a:off x="8001000" y="4191000"/>
              <a:ext cx="0" cy="304800"/>
            </a:xfrm>
            <a:prstGeom prst="line">
              <a:avLst/>
            </a:prstGeom>
            <a:ln w="9525" cap="flat" cmpd="sng">
              <a:solidFill>
                <a:schemeClr val="tx1"/>
              </a:solidFill>
              <a:prstDash val="solid"/>
              <a:miter/>
              <a:headEnd type="none" w="med" len="med"/>
              <a:tailEnd type="triangle" w="med" len="med"/>
            </a:ln>
          </p:spPr>
        </p:sp>
        <p:sp>
          <p:nvSpPr>
            <p:cNvPr id="13335" name="Line 22"/>
            <p:cNvSpPr/>
            <p:nvPr/>
          </p:nvSpPr>
          <p:spPr>
            <a:xfrm>
              <a:off x="4800600" y="4191000"/>
              <a:ext cx="0" cy="304800"/>
            </a:xfrm>
            <a:prstGeom prst="line">
              <a:avLst/>
            </a:prstGeom>
            <a:ln w="9525" cap="flat" cmpd="sng">
              <a:solidFill>
                <a:schemeClr val="tx1"/>
              </a:solidFill>
              <a:prstDash val="solid"/>
              <a:miter/>
              <a:headEnd type="none" w="med" len="med"/>
              <a:tailEnd type="triangle" w="med" len="med"/>
            </a:ln>
          </p:spPr>
        </p:sp>
        <p:sp>
          <p:nvSpPr>
            <p:cNvPr id="13336" name="Line 23"/>
            <p:cNvSpPr/>
            <p:nvPr/>
          </p:nvSpPr>
          <p:spPr>
            <a:xfrm>
              <a:off x="1786011" y="4191000"/>
              <a:ext cx="0" cy="304800"/>
            </a:xfrm>
            <a:prstGeom prst="line">
              <a:avLst/>
            </a:prstGeom>
            <a:ln w="9525" cap="flat" cmpd="sng">
              <a:solidFill>
                <a:schemeClr val="tx1"/>
              </a:solidFill>
              <a:prstDash val="solid"/>
              <a:miter/>
              <a:headEnd type="none" w="med" len="med"/>
              <a:tailEnd type="triangle" w="med" len="med"/>
            </a:ln>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noFill/>
          <a:ln>
            <a:noFill/>
          </a:ln>
        </p:spPr>
        <p:txBody>
          <a:bodyPr/>
          <a:p>
            <a:pPr/>
            <a:r>
              <a:rPr lang="zh-CN" altLang="en-US" dirty="0">
                <a:latin typeface="+mj-lt"/>
                <a:ea typeface="+mj-ea"/>
                <a:cs typeface="+mj-cs"/>
              </a:rPr>
              <a:t>工作是为了满足你的需求，你是在为自己工作！</a:t>
            </a:r>
            <a:endParaRPr lang="zh-CN" altLang="en-US" dirty="0">
              <a:latin typeface="+mj-lt"/>
              <a:ea typeface="+mj-ea"/>
              <a:cs typeface="+mj-cs"/>
            </a:endParaRPr>
          </a:p>
        </p:txBody>
      </p:sp>
      <p:sp>
        <p:nvSpPr>
          <p:cNvPr id="14339" name="Text Box 18"/>
          <p:cNvSpPr txBox="1"/>
          <p:nvPr/>
        </p:nvSpPr>
        <p:spPr>
          <a:xfrm>
            <a:off x="3657600" y="6289675"/>
            <a:ext cx="2895600" cy="396875"/>
          </a:xfrm>
          <a:prstGeom prst="rect">
            <a:avLst/>
          </a:prstGeom>
          <a:noFill/>
          <a:ln w="9525">
            <a:noFill/>
          </a:ln>
          <a:effectLst>
            <a:outerShdw dist="35921" dir="2699999" algn="ctr" rotWithShape="0">
              <a:schemeClr val="bg2"/>
            </a:outerShdw>
          </a:effectLst>
        </p:spPr>
        <p:txBody>
          <a:bodyPr>
            <a:spAutoFit/>
          </a:bodyPr>
          <a:p>
            <a:pPr algn="ctr">
              <a:spcBef>
                <a:spcPct val="50000"/>
              </a:spcBef>
            </a:pPr>
            <a:r>
              <a:rPr lang="en-US" altLang="zh-CN" sz="1600" dirty="0">
                <a:latin typeface="Arial" panose="020B0604020202020204" pitchFamily="34" charset="0"/>
              </a:rPr>
              <a:t> </a:t>
            </a:r>
            <a:r>
              <a:rPr lang="zh-CN" altLang="en-US" sz="2000" b="1" dirty="0">
                <a:latin typeface="Arial" panose="020B0604020202020204" pitchFamily="34" charset="0"/>
              </a:rPr>
              <a:t>马斯洛需求层次理论</a:t>
            </a:r>
            <a:endParaRPr lang="zh-CN" altLang="en-US" sz="2000" b="1" dirty="0">
              <a:latin typeface="Arial" panose="020B0604020202020204" pitchFamily="34" charset="0"/>
            </a:endParaRPr>
          </a:p>
        </p:txBody>
      </p:sp>
      <p:sp>
        <p:nvSpPr>
          <p:cNvPr id="14340" name="矩形 13"/>
          <p:cNvSpPr/>
          <p:nvPr/>
        </p:nvSpPr>
        <p:spPr>
          <a:xfrm>
            <a:off x="6019800" y="2065338"/>
            <a:ext cx="3810000" cy="3940175"/>
          </a:xfrm>
          <a:prstGeom prst="rect">
            <a:avLst/>
          </a:prstGeom>
          <a:noFill/>
          <a:ln w="9525">
            <a:noFill/>
          </a:ln>
        </p:spPr>
        <p:txBody>
          <a:bodyPr>
            <a:spAutoFit/>
          </a:bodyPr>
          <a:p>
            <a:pPr>
              <a:lnSpc>
                <a:spcPct val="250000"/>
              </a:lnSpc>
            </a:pPr>
            <a:r>
              <a:rPr lang="zh-CN" altLang="en-US" sz="2000" b="1" dirty="0">
                <a:latin typeface="Arial" panose="020B0604020202020204" pitchFamily="34" charset="0"/>
              </a:rPr>
              <a:t>工作的第一层目的：赚钱生存</a:t>
            </a:r>
            <a:endParaRPr lang="zh-CN" altLang="en-US" sz="2000" b="1" dirty="0">
              <a:latin typeface="Arial" panose="020B0604020202020204" pitchFamily="34" charset="0"/>
            </a:endParaRPr>
          </a:p>
          <a:p>
            <a:pPr>
              <a:lnSpc>
                <a:spcPct val="250000"/>
              </a:lnSpc>
            </a:pPr>
            <a:r>
              <a:rPr lang="zh-CN" altLang="en-US" sz="2000" b="1" dirty="0">
                <a:latin typeface="Arial" panose="020B0604020202020204" pitchFamily="34" charset="0"/>
              </a:rPr>
              <a:t>工作的第二层目的：活得更好</a:t>
            </a:r>
            <a:endParaRPr lang="zh-CN" altLang="en-US" sz="2000" b="1" dirty="0">
              <a:latin typeface="Arial" panose="020B0604020202020204" pitchFamily="34" charset="0"/>
            </a:endParaRPr>
          </a:p>
          <a:p>
            <a:pPr>
              <a:lnSpc>
                <a:spcPct val="250000"/>
              </a:lnSpc>
            </a:pPr>
            <a:r>
              <a:rPr lang="zh-CN" altLang="en-US" sz="2000" b="1" dirty="0">
                <a:latin typeface="Arial" panose="020B0604020202020204" pitchFamily="34" charset="0"/>
              </a:rPr>
              <a:t>工作的第三层目的：找到归属</a:t>
            </a:r>
            <a:endParaRPr lang="zh-CN" altLang="en-US" sz="2000" b="1" dirty="0">
              <a:latin typeface="Arial" panose="020B0604020202020204" pitchFamily="34" charset="0"/>
            </a:endParaRPr>
          </a:p>
          <a:p>
            <a:pPr>
              <a:lnSpc>
                <a:spcPct val="250000"/>
              </a:lnSpc>
            </a:pPr>
            <a:r>
              <a:rPr lang="zh-CN" altLang="en-US" sz="2000" b="1" dirty="0">
                <a:latin typeface="Arial" panose="020B0604020202020204" pitchFamily="34" charset="0"/>
              </a:rPr>
              <a:t>工作的第四层目的：得到尊重</a:t>
            </a:r>
            <a:endParaRPr lang="zh-CN" altLang="en-US" sz="2000" b="1" dirty="0">
              <a:latin typeface="Arial" panose="020B0604020202020204" pitchFamily="34" charset="0"/>
            </a:endParaRPr>
          </a:p>
          <a:p>
            <a:pPr>
              <a:lnSpc>
                <a:spcPct val="250000"/>
              </a:lnSpc>
            </a:pPr>
            <a:r>
              <a:rPr lang="zh-CN" altLang="en-US" sz="2000" b="1" dirty="0">
                <a:latin typeface="Arial" panose="020B0604020202020204" pitchFamily="34" charset="0"/>
              </a:rPr>
              <a:t>工作的第五层目的：实现自我</a:t>
            </a:r>
            <a:endParaRPr lang="zh-CN" altLang="en-US" sz="2000" b="1" dirty="0">
              <a:latin typeface="Arial" panose="020B0604020202020204" pitchFamily="34" charset="0"/>
            </a:endParaRPr>
          </a:p>
        </p:txBody>
      </p:sp>
      <p:pic>
        <p:nvPicPr>
          <p:cNvPr id="14341" name="图片 2"/>
          <p:cNvPicPr>
            <a:picLocks noChangeAspect="1"/>
          </p:cNvPicPr>
          <p:nvPr/>
        </p:nvPicPr>
        <p:blipFill>
          <a:blip r:embed="rId1"/>
          <a:stretch>
            <a:fillRect/>
          </a:stretch>
        </p:blipFill>
        <p:spPr>
          <a:xfrm>
            <a:off x="76200" y="1909763"/>
            <a:ext cx="5668963" cy="42513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
          <p:cNvSpPr>
            <a:spLocks noGrp="1"/>
          </p:cNvSpPr>
          <p:nvPr>
            <p:ph type="title"/>
          </p:nvPr>
        </p:nvSpPr>
        <p:spPr>
          <a:noFill/>
          <a:ln>
            <a:noFill/>
          </a:ln>
        </p:spPr>
        <p:txBody>
          <a:bodyPr/>
          <a:p>
            <a:pPr/>
            <a:r>
              <a:rPr lang="zh-CN" altLang="en-US" dirty="0">
                <a:latin typeface="+mj-lt"/>
                <a:ea typeface="+mj-ea"/>
                <a:cs typeface="+mj-cs"/>
              </a:rPr>
              <a:t>基于经济与非经济</a:t>
            </a:r>
            <a:endParaRPr lang="zh-CN" altLang="en-US" dirty="0">
              <a:latin typeface="+mj-lt"/>
              <a:ea typeface="+mj-ea"/>
              <a:cs typeface="+mj-cs"/>
            </a:endParaRPr>
          </a:p>
        </p:txBody>
      </p:sp>
      <p:grpSp>
        <p:nvGrpSpPr>
          <p:cNvPr id="3" name="组合 2"/>
          <p:cNvGrpSpPr/>
          <p:nvPr/>
        </p:nvGrpSpPr>
        <p:grpSpPr>
          <a:xfrm>
            <a:off x="381000" y="1828800"/>
            <a:ext cx="8737600" cy="4800600"/>
            <a:chOff x="577850" y="1219200"/>
            <a:chExt cx="8997950" cy="5410200"/>
          </a:xfrm>
          <a:noFill/>
        </p:grpSpPr>
        <p:sp>
          <p:nvSpPr>
            <p:cNvPr id="4" name="Rectangle 2"/>
            <p:cNvSpPr>
              <a:spLocks noChangeArrowheads="1"/>
            </p:cNvSpPr>
            <p:nvPr/>
          </p:nvSpPr>
          <p:spPr bwMode="auto">
            <a:xfrm>
              <a:off x="1281113" y="1239838"/>
              <a:ext cx="2424112" cy="5334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经济的</a:t>
              </a:r>
              <a:endParaRPr kumimoji="1" lang="zh-CN" altLang="en-US" sz="1600" b="1"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Rectangle 3"/>
            <p:cNvSpPr>
              <a:spLocks noChangeArrowheads="1"/>
            </p:cNvSpPr>
            <p:nvPr/>
          </p:nvSpPr>
          <p:spPr bwMode="auto">
            <a:xfrm>
              <a:off x="6191250" y="1219200"/>
              <a:ext cx="1485900" cy="5334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 name="Text Box 4"/>
            <p:cNvSpPr txBox="1">
              <a:spLocks noChangeArrowheads="1"/>
            </p:cNvSpPr>
            <p:nvPr/>
          </p:nvSpPr>
          <p:spPr bwMode="auto">
            <a:xfrm>
              <a:off x="5841205" y="1285170"/>
              <a:ext cx="2351088" cy="38153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3" tIns="45717" rIns="91433" bIns="45717">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非经济的</a:t>
              </a:r>
              <a:endParaRPr kumimoji="1"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Rectangle 5"/>
            <p:cNvSpPr>
              <a:spLocks noChangeArrowheads="1"/>
            </p:cNvSpPr>
            <p:nvPr/>
          </p:nvSpPr>
          <p:spPr bwMode="auto">
            <a:xfrm>
              <a:off x="660400" y="1981200"/>
              <a:ext cx="1403350" cy="4572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直接薪酬</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8" name="Rectangle 6"/>
            <p:cNvSpPr>
              <a:spLocks noChangeArrowheads="1"/>
            </p:cNvSpPr>
            <p:nvPr/>
          </p:nvSpPr>
          <p:spPr bwMode="auto">
            <a:xfrm>
              <a:off x="3879850" y="1981200"/>
              <a:ext cx="1485900" cy="5334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间接薪酬</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 name="Rectangle 7"/>
            <p:cNvSpPr>
              <a:spLocks noChangeArrowheads="1"/>
            </p:cNvSpPr>
            <p:nvPr/>
          </p:nvSpPr>
          <p:spPr bwMode="auto">
            <a:xfrm>
              <a:off x="660400" y="2895600"/>
              <a:ext cx="1485900" cy="3810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基础工资</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 name="Rectangle 8"/>
            <p:cNvSpPr>
              <a:spLocks noChangeArrowheads="1"/>
            </p:cNvSpPr>
            <p:nvPr/>
          </p:nvSpPr>
          <p:spPr bwMode="auto">
            <a:xfrm>
              <a:off x="2311400" y="2895600"/>
              <a:ext cx="1651000" cy="3810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绩效工资</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1" name="Rectangle 9"/>
            <p:cNvSpPr>
              <a:spLocks noChangeArrowheads="1"/>
            </p:cNvSpPr>
            <p:nvPr/>
          </p:nvSpPr>
          <p:spPr bwMode="auto">
            <a:xfrm>
              <a:off x="825500" y="3962400"/>
              <a:ext cx="1485900" cy="26670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激励性薪酬</a:t>
              </a: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奖金</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佣金</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利润分享</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股票期权</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加班补贴</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倒班补贴</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2" name="Rectangle 10"/>
            <p:cNvSpPr>
              <a:spLocks noChangeArrowheads="1"/>
            </p:cNvSpPr>
            <p:nvPr/>
          </p:nvSpPr>
          <p:spPr bwMode="auto">
            <a:xfrm>
              <a:off x="2476500" y="4267200"/>
              <a:ext cx="1462088" cy="23622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延期支付</a:t>
              </a: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股票购买</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年底分红</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Rectangle 11"/>
            <p:cNvSpPr>
              <a:spLocks noChangeArrowheads="1"/>
            </p:cNvSpPr>
            <p:nvPr/>
          </p:nvSpPr>
          <p:spPr bwMode="auto">
            <a:xfrm>
              <a:off x="4210050" y="2819400"/>
              <a:ext cx="1601788" cy="37338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保险</a:t>
              </a:r>
              <a:r>
                <a:rPr kumimoji="1" lang="en-US" altLang="zh-CN"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a:t>
              </a: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福利</a:t>
              </a: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保险计划</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员工服务</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教育储蓄</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退休计划</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免费咨询</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休假</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缺勤支付</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休闲设施</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托儿中心</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4" name="Rectangle 12"/>
            <p:cNvSpPr>
              <a:spLocks noChangeArrowheads="1"/>
            </p:cNvSpPr>
            <p:nvPr/>
          </p:nvSpPr>
          <p:spPr bwMode="auto">
            <a:xfrm>
              <a:off x="6273800" y="2743200"/>
              <a:ext cx="1320800" cy="28956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成果型</a:t>
              </a: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成就感</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胜任感</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发展机会</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影响力</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5" name="Rectangle 13"/>
            <p:cNvSpPr>
              <a:spLocks noChangeArrowheads="1"/>
            </p:cNvSpPr>
            <p:nvPr/>
          </p:nvSpPr>
          <p:spPr bwMode="auto">
            <a:xfrm>
              <a:off x="8007350" y="2590801"/>
              <a:ext cx="1568450" cy="3962400"/>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7" rIns="91433" bIns="45717"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rPr>
                <a:t>过程型</a:t>
              </a:r>
              <a:endParaRPr kumimoji="1" lang="zh-CN" altLang="en-US" sz="1600" b="1" i="0" u="none" strike="noStrike" kern="1200" cap="none" spc="0" normalizeH="0" baseline="0" noProof="0">
                <a:ln>
                  <a:noFill/>
                </a:ln>
                <a:solidFill>
                  <a:schemeClr val="tx1"/>
                </a:solidFill>
                <a:effectLst>
                  <a:outerShdw blurRad="38100" dist="38100" dir="2700000" algn="tl">
                    <a:srgbClr val="FFFFFF"/>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有挑战性</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的工作</a:t>
              </a: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弹</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性工作时间</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工作分担</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通讯便利</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舒适环境</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学习性</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团队</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意见参与</a:t>
              </a: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6" name="Line 14"/>
            <p:cNvSpPr>
              <a:spLocks noChangeShapeType="1"/>
            </p:cNvSpPr>
            <p:nvPr/>
          </p:nvSpPr>
          <p:spPr bwMode="auto">
            <a:xfrm>
              <a:off x="7016750" y="1752600"/>
              <a:ext cx="0" cy="3810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7" name="Line 15"/>
            <p:cNvSpPr>
              <a:spLocks noChangeShapeType="1"/>
            </p:cNvSpPr>
            <p:nvPr/>
          </p:nvSpPr>
          <p:spPr bwMode="auto">
            <a:xfrm>
              <a:off x="6769100" y="2133600"/>
              <a:ext cx="189865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8" name="Line 16"/>
            <p:cNvSpPr>
              <a:spLocks noChangeShapeType="1"/>
            </p:cNvSpPr>
            <p:nvPr/>
          </p:nvSpPr>
          <p:spPr bwMode="auto">
            <a:xfrm>
              <a:off x="6769100" y="2133600"/>
              <a:ext cx="0" cy="6096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9" name="Line 17"/>
            <p:cNvSpPr>
              <a:spLocks noChangeShapeType="1"/>
            </p:cNvSpPr>
            <p:nvPr/>
          </p:nvSpPr>
          <p:spPr bwMode="auto">
            <a:xfrm>
              <a:off x="8667750" y="2133600"/>
              <a:ext cx="0" cy="4572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0" name="Line 18"/>
            <p:cNvSpPr>
              <a:spLocks noChangeShapeType="1"/>
            </p:cNvSpPr>
            <p:nvPr/>
          </p:nvSpPr>
          <p:spPr bwMode="auto">
            <a:xfrm flipH="1">
              <a:off x="4622800" y="2514600"/>
              <a:ext cx="0" cy="3048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1" name="Line 19"/>
            <p:cNvSpPr>
              <a:spLocks noChangeShapeType="1"/>
            </p:cNvSpPr>
            <p:nvPr/>
          </p:nvSpPr>
          <p:spPr bwMode="auto">
            <a:xfrm>
              <a:off x="1238250" y="2438400"/>
              <a:ext cx="0" cy="1524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2" name="Line 20"/>
            <p:cNvSpPr>
              <a:spLocks noChangeShapeType="1"/>
            </p:cNvSpPr>
            <p:nvPr/>
          </p:nvSpPr>
          <p:spPr bwMode="auto">
            <a:xfrm>
              <a:off x="577850" y="2590800"/>
              <a:ext cx="231140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3" name="Line 21"/>
            <p:cNvSpPr>
              <a:spLocks noChangeShapeType="1"/>
            </p:cNvSpPr>
            <p:nvPr/>
          </p:nvSpPr>
          <p:spPr bwMode="auto">
            <a:xfrm>
              <a:off x="2889250" y="2590800"/>
              <a:ext cx="0" cy="3048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4" name="Line 22"/>
            <p:cNvSpPr>
              <a:spLocks noChangeShapeType="1"/>
            </p:cNvSpPr>
            <p:nvPr/>
          </p:nvSpPr>
          <p:spPr bwMode="auto">
            <a:xfrm>
              <a:off x="1485900" y="2590800"/>
              <a:ext cx="0" cy="3048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 name="Line 23"/>
            <p:cNvSpPr>
              <a:spLocks noChangeShapeType="1"/>
            </p:cNvSpPr>
            <p:nvPr/>
          </p:nvSpPr>
          <p:spPr bwMode="auto">
            <a:xfrm>
              <a:off x="577850" y="2590800"/>
              <a:ext cx="0" cy="8382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6" name="Line 24"/>
            <p:cNvSpPr>
              <a:spLocks noChangeShapeType="1"/>
            </p:cNvSpPr>
            <p:nvPr/>
          </p:nvSpPr>
          <p:spPr bwMode="auto">
            <a:xfrm>
              <a:off x="577850" y="3429000"/>
              <a:ext cx="173355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7" name="Line 25"/>
            <p:cNvSpPr>
              <a:spLocks noChangeShapeType="1"/>
            </p:cNvSpPr>
            <p:nvPr/>
          </p:nvSpPr>
          <p:spPr bwMode="auto">
            <a:xfrm>
              <a:off x="2311400" y="3429000"/>
              <a:ext cx="0" cy="3048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8" name="Line 26"/>
            <p:cNvSpPr>
              <a:spLocks noChangeShapeType="1"/>
            </p:cNvSpPr>
            <p:nvPr/>
          </p:nvSpPr>
          <p:spPr bwMode="auto">
            <a:xfrm>
              <a:off x="1651000" y="3733800"/>
              <a:ext cx="132080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9" name="Line 27"/>
            <p:cNvSpPr>
              <a:spLocks noChangeShapeType="1"/>
            </p:cNvSpPr>
            <p:nvPr/>
          </p:nvSpPr>
          <p:spPr bwMode="auto">
            <a:xfrm>
              <a:off x="1651000" y="3733800"/>
              <a:ext cx="0" cy="2286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0" name="Line 28"/>
            <p:cNvSpPr>
              <a:spLocks noChangeShapeType="1"/>
            </p:cNvSpPr>
            <p:nvPr/>
          </p:nvSpPr>
          <p:spPr bwMode="auto">
            <a:xfrm>
              <a:off x="2971800" y="3733800"/>
              <a:ext cx="0" cy="5334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1" name="Line 29"/>
            <p:cNvSpPr>
              <a:spLocks noChangeShapeType="1"/>
            </p:cNvSpPr>
            <p:nvPr/>
          </p:nvSpPr>
          <p:spPr bwMode="auto">
            <a:xfrm>
              <a:off x="2393950" y="1752600"/>
              <a:ext cx="0" cy="45720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2" name="Line 30"/>
            <p:cNvSpPr>
              <a:spLocks noChangeShapeType="1"/>
            </p:cNvSpPr>
            <p:nvPr/>
          </p:nvSpPr>
          <p:spPr bwMode="auto">
            <a:xfrm flipH="1">
              <a:off x="2063750" y="2209800"/>
              <a:ext cx="33020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3" name="Line 31"/>
            <p:cNvSpPr>
              <a:spLocks noChangeShapeType="1"/>
            </p:cNvSpPr>
            <p:nvPr/>
          </p:nvSpPr>
          <p:spPr bwMode="auto">
            <a:xfrm>
              <a:off x="2393950" y="2209800"/>
              <a:ext cx="1485900" cy="0"/>
            </a:xfrm>
            <a:prstGeom prst="line">
              <a:avLst/>
            </a:prstGeom>
            <a:grp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15364" name="AutoShape 33"/>
          <p:cNvSpPr/>
          <p:nvPr/>
        </p:nvSpPr>
        <p:spPr>
          <a:xfrm>
            <a:off x="141288" y="690563"/>
            <a:ext cx="3276600" cy="1341437"/>
          </a:xfrm>
          <a:prstGeom prst="cloudCallout">
            <a:avLst>
              <a:gd name="adj1" fmla="val 57032"/>
              <a:gd name="adj2" fmla="val 63491"/>
            </a:avLst>
          </a:prstGeom>
          <a:noFill/>
          <a:ln w="9525" cap="flat" cmpd="sng">
            <a:solidFill>
              <a:schemeClr val="tx1"/>
            </a:solidFill>
            <a:prstDash val="solid"/>
            <a:headEnd type="none" w="med" len="med"/>
            <a:tailEnd type="none" w="med" len="med"/>
          </a:ln>
        </p:spPr>
        <p:txBody>
          <a:bodyPr/>
          <a:p>
            <a:endParaRPr lang="zh-CN" altLang="en-US" sz="2800" dirty="0">
              <a:latin typeface="Arial" panose="020B0604020202020204" pitchFamily="34" charset="0"/>
            </a:endParaRPr>
          </a:p>
        </p:txBody>
      </p:sp>
      <p:sp>
        <p:nvSpPr>
          <p:cNvPr id="15365" name="矩形 34"/>
          <p:cNvSpPr/>
          <p:nvPr/>
        </p:nvSpPr>
        <p:spPr>
          <a:xfrm>
            <a:off x="958850" y="1052513"/>
            <a:ext cx="1781175" cy="646112"/>
          </a:xfrm>
          <a:prstGeom prst="rect">
            <a:avLst/>
          </a:prstGeom>
          <a:noFill/>
          <a:ln w="9525">
            <a:noFill/>
          </a:ln>
        </p:spPr>
        <p:txBody>
          <a:bodyPr>
            <a:spAutoFit/>
          </a:bodyPr>
          <a:p>
            <a:r>
              <a:rPr lang="zh-CN" altLang="en-US" b="1" dirty="0">
                <a:latin typeface="Arial" panose="020B0604020202020204" pitchFamily="34" charset="0"/>
              </a:rPr>
              <a:t>为什么我要</a:t>
            </a:r>
            <a:endParaRPr lang="zh-CN" altLang="en-US" b="1" dirty="0">
              <a:latin typeface="Arial" panose="020B0604020202020204" pitchFamily="34" charset="0"/>
            </a:endParaRPr>
          </a:p>
          <a:p>
            <a:r>
              <a:rPr lang="zh-CN" altLang="en-US" b="1" dirty="0">
                <a:latin typeface="Arial" panose="020B0604020202020204" pitchFamily="34" charset="0"/>
              </a:rPr>
              <a:t>在这儿工作？ </a:t>
            </a:r>
            <a:endParaRPr lang="zh-CN" altLang="en-US" b="1" dirty="0">
              <a:latin typeface="Arial" panose="020B0604020202020204" pitchFamily="34" charset="0"/>
            </a:endParaRPr>
          </a:p>
        </p:txBody>
      </p:sp>
      <p:sp>
        <p:nvSpPr>
          <p:cNvPr id="15366" name="AutoShape 34"/>
          <p:cNvSpPr/>
          <p:nvPr/>
        </p:nvSpPr>
        <p:spPr>
          <a:xfrm>
            <a:off x="6570663" y="885825"/>
            <a:ext cx="3392487" cy="1125538"/>
          </a:xfrm>
          <a:prstGeom prst="cloudCallout">
            <a:avLst>
              <a:gd name="adj1" fmla="val -43750"/>
              <a:gd name="adj2" fmla="val 70000"/>
            </a:avLst>
          </a:prstGeom>
          <a:noFill/>
          <a:ln w="9525" cap="flat" cmpd="sng">
            <a:solidFill>
              <a:schemeClr val="tx1"/>
            </a:solidFill>
            <a:prstDash val="solid"/>
            <a:headEnd type="none" w="med" len="med"/>
            <a:tailEnd type="none" w="med" len="med"/>
          </a:ln>
        </p:spPr>
        <p:txBody>
          <a:bodyPr/>
          <a:p>
            <a:endParaRPr lang="zh-CN" altLang="en-US" sz="2800" dirty="0">
              <a:latin typeface="Arial" panose="020B0604020202020204" pitchFamily="34" charset="0"/>
            </a:endParaRPr>
          </a:p>
        </p:txBody>
      </p:sp>
      <p:sp>
        <p:nvSpPr>
          <p:cNvPr id="15367" name="Text Box 36"/>
          <p:cNvSpPr txBox="1"/>
          <p:nvPr/>
        </p:nvSpPr>
        <p:spPr>
          <a:xfrm>
            <a:off x="7175500" y="1057275"/>
            <a:ext cx="2236788" cy="708025"/>
          </a:xfrm>
          <a:prstGeom prst="rect">
            <a:avLst/>
          </a:prstGeom>
          <a:noFill/>
          <a:ln w="9525">
            <a:noFill/>
          </a:ln>
        </p:spPr>
        <p:txBody>
          <a:bodyPr wrap="none">
            <a:spAutoFit/>
          </a:bodyPr>
          <a:p>
            <a:r>
              <a:rPr lang="zh-CN" altLang="en-US" sz="2000" b="1" dirty="0">
                <a:latin typeface="Arial" panose="020B0604020202020204" pitchFamily="34" charset="0"/>
              </a:rPr>
              <a:t>为什么我要在这儿</a:t>
            </a:r>
            <a:endParaRPr lang="zh-CN" altLang="en-US" sz="2000" b="1" dirty="0">
              <a:latin typeface="Arial" panose="020B0604020202020204" pitchFamily="34" charset="0"/>
            </a:endParaRPr>
          </a:p>
          <a:p>
            <a:r>
              <a:rPr lang="zh-CN" altLang="en-US" sz="2000" b="1" dirty="0">
                <a:latin typeface="Arial" panose="020B0604020202020204" pitchFamily="34" charset="0"/>
              </a:rPr>
              <a:t>努力工作？ </a:t>
            </a:r>
            <a:endParaRPr lang="zh-CN" altLang="en-US" sz="2000" b="1" dirty="0">
              <a:latin typeface="Arial" panose="020B0604020202020204" pitchFamily="34" charset="0"/>
            </a:endParaRPr>
          </a:p>
        </p:txBody>
      </p:sp>
      <p:sp>
        <p:nvSpPr>
          <p:cNvPr id="15368" name="Line 32"/>
          <p:cNvSpPr/>
          <p:nvPr/>
        </p:nvSpPr>
        <p:spPr>
          <a:xfrm flipH="1">
            <a:off x="5672138" y="1392238"/>
            <a:ext cx="31750" cy="5237162"/>
          </a:xfrm>
          <a:prstGeom prst="line">
            <a:avLst/>
          </a:prstGeom>
          <a:ln w="57150" cap="flat" cmpd="sng">
            <a:solidFill>
              <a:srgbClr val="990033"/>
            </a:solidFill>
            <a:prstDash val="sysDot"/>
            <a:headEnd type="none" w="med" len="med"/>
            <a:tailEnd type="none" w="med" len="me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矩形 2"/>
          <p:cNvSpPr/>
          <p:nvPr/>
        </p:nvSpPr>
        <p:spPr>
          <a:xfrm>
            <a:off x="506413" y="2895600"/>
            <a:ext cx="9372600" cy="738188"/>
          </a:xfrm>
          <a:prstGeom prst="rect">
            <a:avLst/>
          </a:prstGeom>
          <a:noFill/>
          <a:ln w="9525">
            <a:noFill/>
          </a:ln>
        </p:spPr>
        <p:txBody>
          <a:bodyPr>
            <a:spAutoFit/>
          </a:bodyPr>
          <a:p>
            <a:pPr>
              <a:lnSpc>
                <a:spcPct val="150000"/>
              </a:lnSpc>
            </a:pPr>
            <a:r>
              <a:rPr lang="zh-CN" altLang="en-US" sz="2800" b="1" dirty="0">
                <a:latin typeface="Arial" panose="020B0604020202020204" pitchFamily="34" charset="0"/>
              </a:rPr>
              <a:t>不要问国家为你做了什么，要问你为这个国家做了什么？</a:t>
            </a:r>
            <a:endParaRPr lang="zh-CN" altLang="en-US" sz="2800" b="1" dirty="0">
              <a:latin typeface="Arial" panose="020B0604020202020204" pitchFamily="34" charset="0"/>
            </a:endParaRPr>
          </a:p>
        </p:txBody>
      </p:sp>
      <p:sp>
        <p:nvSpPr>
          <p:cNvPr id="16387" name="矩形 3"/>
          <p:cNvSpPr/>
          <p:nvPr/>
        </p:nvSpPr>
        <p:spPr>
          <a:xfrm>
            <a:off x="5621338" y="4800600"/>
            <a:ext cx="3827462" cy="369888"/>
          </a:xfrm>
          <a:prstGeom prst="rect">
            <a:avLst/>
          </a:prstGeom>
          <a:noFill/>
          <a:ln w="9525">
            <a:noFill/>
          </a:ln>
        </p:spPr>
        <p:txBody>
          <a:bodyPr wrap="none">
            <a:spAutoFit/>
          </a:bodyPr>
          <a:p>
            <a:r>
              <a:rPr lang="zh-CN" altLang="en-US" b="1" dirty="0">
                <a:latin typeface="Arial" panose="020B0604020202020204" pitchFamily="34" charset="0"/>
              </a:rPr>
              <a:t>约翰 F.肯尼迪的就职演说 1961.1.20</a:t>
            </a:r>
            <a:endParaRPr lang="zh-CN" altLang="en-US" b="1" dirty="0">
              <a:latin typeface="Arial" panose="020B0604020202020204" pitchFamily="34" charset="0"/>
            </a:endParaRPr>
          </a:p>
        </p:txBody>
      </p:sp>
      <p:sp>
        <p:nvSpPr>
          <p:cNvPr id="5" name="标题 4"/>
          <p:cNvSpPr>
            <a:spLocks noGrp="1"/>
          </p:cNvSpPr>
          <p:nvPr>
            <p:ph type="title"/>
          </p:nvPr>
        </p:nvSpPr>
        <p:spPr>
          <a:noFill/>
          <a:ln>
            <a:noFill/>
          </a:ln>
        </p:spPr>
        <p:txBody>
          <a:bodyPr/>
          <a:p>
            <a:pPr/>
            <a:r>
              <a:rPr lang="zh-CN" altLang="en-US" dirty="0">
                <a:latin typeface="+mj-lt"/>
                <a:ea typeface="+mj-ea"/>
                <a:cs typeface="+mj-cs"/>
              </a:rPr>
              <a:t>不要问企业为你做了什么，要问你为这个企业做了什么？</a:t>
            </a:r>
            <a:endParaRPr lang="zh-CN" altLang="en-US" dirty="0">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noFill/>
          <a:ln>
            <a:noFill/>
          </a:ln>
        </p:spPr>
        <p:txBody>
          <a:bodyPr/>
          <a:p>
            <a:pPr/>
            <a:r>
              <a:rPr lang="zh-CN" altLang="en-US" dirty="0">
                <a:latin typeface="+mj-lt"/>
                <a:ea typeface="+mj-ea"/>
                <a:cs typeface="+mj-cs"/>
              </a:rPr>
              <a:t>你在公司存在的意义</a:t>
            </a:r>
            <a:r>
              <a:rPr lang="en-US" altLang="zh-CN" dirty="0">
                <a:latin typeface="+mj-lt"/>
                <a:ea typeface="+mj-ea"/>
                <a:cs typeface="+mj-cs"/>
              </a:rPr>
              <a:t>——</a:t>
            </a:r>
            <a:r>
              <a:rPr lang="zh-CN" altLang="en-US" dirty="0">
                <a:latin typeface="+mj-lt"/>
                <a:ea typeface="+mj-ea"/>
                <a:cs typeface="+mj-cs"/>
              </a:rPr>
              <a:t>为公司提供价值</a:t>
            </a:r>
            <a:endParaRPr lang="zh-CN" altLang="en-US" dirty="0">
              <a:latin typeface="+mj-lt"/>
              <a:ea typeface="+mj-ea"/>
              <a:cs typeface="+mj-cs"/>
            </a:endParaRPr>
          </a:p>
        </p:txBody>
      </p:sp>
      <p:sp>
        <p:nvSpPr>
          <p:cNvPr id="17411" name="矩形 4"/>
          <p:cNvSpPr/>
          <p:nvPr/>
        </p:nvSpPr>
        <p:spPr>
          <a:xfrm>
            <a:off x="1600200" y="3167063"/>
            <a:ext cx="7366000" cy="523875"/>
          </a:xfrm>
          <a:prstGeom prst="rect">
            <a:avLst/>
          </a:prstGeom>
          <a:noFill/>
          <a:ln w="9525">
            <a:noFill/>
          </a:ln>
        </p:spPr>
        <p:txBody>
          <a:bodyPr wrap="none">
            <a:spAutoFit/>
          </a:bodyPr>
          <a:p>
            <a:r>
              <a:rPr lang="zh-CN" altLang="en-US" sz="2800" b="1" dirty="0">
                <a:latin typeface="Arial" panose="020B0604020202020204" pitchFamily="34" charset="0"/>
              </a:rPr>
              <a:t>企业本质：为客户提供有价值的产品或服务！</a:t>
            </a:r>
            <a:endParaRPr lang="zh-CN" altLang="en-US" sz="2800" b="1" dirty="0">
              <a:latin typeface="Arial" panose="020B0604020202020204" pitchFamily="34" charset="0"/>
            </a:endParaRPr>
          </a:p>
        </p:txBody>
      </p:sp>
      <p:sp>
        <p:nvSpPr>
          <p:cNvPr id="6" name="矩形 5"/>
          <p:cNvSpPr/>
          <p:nvPr/>
        </p:nvSpPr>
        <p:spPr>
          <a:xfrm>
            <a:off x="2801938" y="5791200"/>
            <a:ext cx="4545012" cy="400050"/>
          </a:xfrm>
          <a:prstGeom prst="rect">
            <a:avLst/>
          </a:prstGeom>
          <a:noFill/>
          <a:ln w="9525">
            <a:noFill/>
          </a:ln>
        </p:spPr>
        <p:txBody>
          <a:bodyPr wrap="none">
            <a:spAutoFit/>
          </a:bodyPr>
          <a:p>
            <a:r>
              <a:rPr lang="zh-CN" altLang="en-US" sz="2000" b="1" dirty="0">
                <a:latin typeface="Arial" panose="020B0604020202020204" pitchFamily="34" charset="0"/>
              </a:rPr>
              <a:t>思考：什么样的员工对企业最有价值？</a:t>
            </a:r>
            <a:endParaRPr lang="zh-CN" altLang="en-US" sz="20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
          <p:cNvSpPr>
            <a:spLocks noGrp="1"/>
          </p:cNvSpPr>
          <p:nvPr>
            <p:ph type="title"/>
          </p:nvPr>
        </p:nvSpPr>
        <p:spPr>
          <a:noFill/>
          <a:ln>
            <a:noFill/>
          </a:ln>
        </p:spPr>
        <p:txBody>
          <a:bodyPr/>
          <a:p>
            <a:pPr/>
            <a:r>
              <a:rPr lang="zh-CN" altLang="en-US" dirty="0">
                <a:latin typeface="+mj-lt"/>
                <a:ea typeface="+mj-ea"/>
                <a:cs typeface="+mj-cs"/>
              </a:rPr>
              <a:t>优秀员工的第一大价值：尽责</a:t>
            </a:r>
            <a:endParaRPr lang="zh-CN" altLang="en-US" dirty="0">
              <a:latin typeface="+mj-lt"/>
              <a:ea typeface="+mj-ea"/>
              <a:cs typeface="+mj-cs"/>
            </a:endParaRPr>
          </a:p>
        </p:txBody>
      </p:sp>
      <p:graphicFrame>
        <p:nvGraphicFramePr>
          <p:cNvPr id="3" name="表格 2"/>
          <p:cNvGraphicFramePr>
            <a:graphicFrameLocks noGrp="1"/>
          </p:cNvGraphicFramePr>
          <p:nvPr/>
        </p:nvGraphicFramePr>
        <p:xfrm>
          <a:off x="1181100" y="1676400"/>
          <a:ext cx="7543800" cy="4165600"/>
        </p:xfrm>
        <a:graphic>
          <a:graphicData uri="http://schemas.openxmlformats.org/drawingml/2006/table">
            <a:tbl>
              <a:tblPr firstRow="1" bandRow="1">
                <a:tableStyleId>{F5AB1C69-6EDB-4FF4-983F-18BD219EF322}</a:tableStyleId>
              </a:tblPr>
              <a:tblGrid>
                <a:gridCol w="3771900"/>
                <a:gridCol w="3771900"/>
              </a:tblGrid>
              <a:tr h="638876">
                <a:tc>
                  <a:txBody>
                    <a:bodyPr/>
                    <a:lstStyle/>
                    <a:p>
                      <a:pPr algn="ctr"/>
                      <a:r>
                        <a:rPr lang="zh-CN" altLang="en-US" sz="2800" dirty="0" smtClean="0"/>
                        <a:t>尽责</a:t>
                      </a:r>
                      <a:endParaRPr lang="zh-CN" altLang="en-US" sz="2800" dirty="0"/>
                    </a:p>
                  </a:txBody>
                  <a:tcPr/>
                </a:tc>
                <a:tc>
                  <a:txBody>
                    <a:bodyPr/>
                    <a:lstStyle/>
                    <a:p>
                      <a:pPr algn="ctr"/>
                      <a:r>
                        <a:rPr lang="zh-CN" altLang="en-US" sz="2800" dirty="0" smtClean="0"/>
                        <a:t>不尽责</a:t>
                      </a:r>
                      <a:endParaRPr lang="zh-CN" altLang="en-US" sz="2800" dirty="0"/>
                    </a:p>
                  </a:txBody>
                  <a:tcPr/>
                </a:tc>
              </a:tr>
              <a:tr h="3526724">
                <a:tc>
                  <a:txBody>
                    <a:bodyPr/>
                    <a:lstStyle/>
                    <a:p>
                      <a:r>
                        <a:rPr lang="en-US" altLang="zh-CN" sz="2000" dirty="0" smtClean="0"/>
                        <a:t>1</a:t>
                      </a:r>
                      <a:r>
                        <a:rPr lang="zh-CN" altLang="en-US" sz="2000" dirty="0" smtClean="0"/>
                        <a:t>、明确岗位职责、工作目标，在第一时间达成目标。</a:t>
                      </a:r>
                      <a:endParaRPr lang="en-US" altLang="zh-CN" sz="2000" dirty="0" smtClean="0"/>
                    </a:p>
                    <a:p>
                      <a:r>
                        <a:rPr lang="en-US" altLang="zh-CN" sz="2000" dirty="0" smtClean="0"/>
                        <a:t>2</a:t>
                      </a:r>
                      <a:r>
                        <a:rPr lang="zh-CN" altLang="en-US" sz="2000" dirty="0" smtClean="0"/>
                        <a:t>、心中有工作，出现问题，总是迎难而上，认真分析问题寻求解决的方法。</a:t>
                      </a:r>
                      <a:endParaRPr lang="en-US" altLang="zh-CN" sz="2000" dirty="0" smtClean="0"/>
                    </a:p>
                    <a:p>
                      <a:r>
                        <a:rPr lang="en-US" altLang="zh-CN" sz="2000" dirty="0" smtClean="0"/>
                        <a:t>3</a:t>
                      </a:r>
                      <a:r>
                        <a:rPr lang="zh-CN" altLang="en-US" sz="2000" dirty="0" smtClean="0"/>
                        <a:t>、把问题想在前面，未雨绸缪，防微杜渐。</a:t>
                      </a:r>
                      <a:endParaRPr lang="en-US" altLang="zh-CN" sz="2000" dirty="0" smtClean="0"/>
                    </a:p>
                    <a:p>
                      <a:endParaRPr lang="en-US" altLang="zh-CN" sz="2000" dirty="0" smtClean="0"/>
                    </a:p>
                    <a:p>
                      <a:endParaRPr lang="en-US" altLang="zh-CN" sz="2000" dirty="0" smtClean="0"/>
                    </a:p>
                    <a:p>
                      <a:r>
                        <a:rPr lang="zh-CN" altLang="en-US" sz="2000" dirty="0" smtClean="0"/>
                        <a:t>结果，负责的工作井然有序、善始善终。</a:t>
                      </a:r>
                      <a:endParaRPr lang="zh-CN" altLang="en-US" sz="2000" dirty="0"/>
                    </a:p>
                  </a:txBody>
                  <a:tcPr/>
                </a:tc>
                <a:tc>
                  <a:txBody>
                    <a:bodyPr/>
                    <a:lstStyle/>
                    <a:p>
                      <a:r>
                        <a:rPr lang="en-US" altLang="zh-CN" sz="2000" dirty="0" smtClean="0"/>
                        <a:t>1</a:t>
                      </a:r>
                      <a:r>
                        <a:rPr lang="zh-CN" altLang="en-US" sz="2000" dirty="0" smtClean="0"/>
                        <a:t>、不学习技术、不研究工作，干工作犹如蜻蜓点水，浅尝则止。</a:t>
                      </a:r>
                      <a:endParaRPr lang="en-US" altLang="zh-CN" sz="2000" dirty="0" smtClean="0"/>
                    </a:p>
                    <a:p>
                      <a:r>
                        <a:rPr lang="en-US" altLang="zh-CN" sz="2000" dirty="0" smtClean="0"/>
                        <a:t>2</a:t>
                      </a:r>
                      <a:r>
                        <a:rPr lang="zh-CN" altLang="en-US" sz="2000" dirty="0" smtClean="0"/>
                        <a:t>、出现问题不积极想解决办法，找各种理由把问题扔给别人。</a:t>
                      </a:r>
                      <a:endParaRPr lang="en-US" altLang="zh-CN" sz="2000" dirty="0" smtClean="0"/>
                    </a:p>
                    <a:p>
                      <a:r>
                        <a:rPr lang="en-US" altLang="zh-CN" sz="2000" dirty="0" smtClean="0"/>
                        <a:t>3</a:t>
                      </a:r>
                      <a:r>
                        <a:rPr lang="zh-CN" altLang="en-US" sz="2000" dirty="0" smtClean="0"/>
                        <a:t>、无危机意识，无担当精神，事不关己高高挂起。</a:t>
                      </a:r>
                      <a:endParaRPr lang="en-US" altLang="zh-CN" sz="2000" dirty="0" smtClean="0"/>
                    </a:p>
                    <a:p>
                      <a:endParaRPr lang="en-US" altLang="zh-CN" sz="2000" dirty="0" smtClean="0"/>
                    </a:p>
                    <a:p>
                      <a:endParaRPr lang="en-US" altLang="zh-CN" sz="2000" dirty="0" smtClean="0"/>
                    </a:p>
                    <a:p>
                      <a:endParaRPr lang="en-US" altLang="zh-CN" sz="2000" dirty="0" smtClean="0"/>
                    </a:p>
                    <a:p>
                      <a:r>
                        <a:rPr lang="zh-CN" altLang="en-US" sz="2000" dirty="0" smtClean="0"/>
                        <a:t>结果，负责的工作状况百出，难以为继。</a:t>
                      </a:r>
                      <a:endParaRPr lang="zh-CN" altLang="en-US" sz="2000" dirty="0"/>
                    </a:p>
                  </a:txBody>
                  <a:tcPr/>
                </a:tc>
              </a:tr>
            </a:tbl>
          </a:graphicData>
        </a:graphic>
      </p:graphicFrame>
      <p:sp>
        <p:nvSpPr>
          <p:cNvPr id="18446" name="矩形 3"/>
          <p:cNvSpPr/>
          <p:nvPr/>
        </p:nvSpPr>
        <p:spPr>
          <a:xfrm>
            <a:off x="3835400" y="6248400"/>
            <a:ext cx="2159000" cy="369888"/>
          </a:xfrm>
          <a:prstGeom prst="rect">
            <a:avLst/>
          </a:prstGeom>
          <a:noFill/>
          <a:ln w="9525">
            <a:noFill/>
          </a:ln>
        </p:spPr>
        <p:txBody>
          <a:bodyPr wrap="none">
            <a:spAutoFit/>
          </a:bodyPr>
          <a:p>
            <a:r>
              <a:rPr lang="zh-CN" altLang="en-US" b="1" dirty="0">
                <a:latin typeface="Arial" panose="020B0604020202020204" pitchFamily="34" charset="0"/>
              </a:rPr>
              <a:t>你每天都尽责了吗?</a:t>
            </a:r>
            <a:endParaRPr lang="zh-CN" altLang="en-US" b="1" dirty="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p:nvPr>
        </p:nvSpPr>
        <p:spPr>
          <a:noFill/>
          <a:ln>
            <a:noFill/>
          </a:ln>
        </p:spPr>
        <p:txBody>
          <a:bodyPr/>
          <a:p>
            <a:pPr/>
            <a:r>
              <a:rPr lang="zh-CN" altLang="en-US" dirty="0">
                <a:latin typeface="+mj-lt"/>
                <a:ea typeface="+mj-ea"/>
                <a:cs typeface="+mj-cs"/>
              </a:rPr>
              <a:t>优秀员工的第二大价值：敬业</a:t>
            </a:r>
            <a:endParaRPr lang="zh-CN" altLang="en-US" dirty="0">
              <a:latin typeface="+mj-lt"/>
              <a:ea typeface="+mj-ea"/>
              <a:cs typeface="+mj-cs"/>
            </a:endParaRPr>
          </a:p>
        </p:txBody>
      </p:sp>
      <p:sp>
        <p:nvSpPr>
          <p:cNvPr id="19459" name="矩形 2"/>
          <p:cNvSpPr/>
          <p:nvPr/>
        </p:nvSpPr>
        <p:spPr>
          <a:xfrm>
            <a:off x="3581400" y="6096000"/>
            <a:ext cx="2159000" cy="369888"/>
          </a:xfrm>
          <a:prstGeom prst="rect">
            <a:avLst/>
          </a:prstGeom>
          <a:noFill/>
          <a:ln w="9525">
            <a:noFill/>
          </a:ln>
        </p:spPr>
        <p:txBody>
          <a:bodyPr wrap="none">
            <a:spAutoFit/>
          </a:bodyPr>
          <a:p>
            <a:r>
              <a:rPr lang="zh-CN" altLang="en-US" b="1" dirty="0">
                <a:latin typeface="Arial" panose="020B0604020202020204" pitchFamily="34" charset="0"/>
              </a:rPr>
              <a:t>如何表现你的敬业?</a:t>
            </a:r>
            <a:endParaRPr lang="zh-CN" altLang="en-US" b="1" dirty="0">
              <a:latin typeface="Arial" panose="020B0604020202020204" pitchFamily="34" charset="0"/>
            </a:endParaRPr>
          </a:p>
        </p:txBody>
      </p:sp>
      <p:graphicFrame>
        <p:nvGraphicFramePr>
          <p:cNvPr id="4" name="表格 3"/>
          <p:cNvGraphicFramePr>
            <a:graphicFrameLocks noGrp="1"/>
          </p:cNvGraphicFramePr>
          <p:nvPr/>
        </p:nvGraphicFramePr>
        <p:xfrm>
          <a:off x="1028700" y="1514475"/>
          <a:ext cx="7772400" cy="4165600"/>
        </p:xfrm>
        <a:graphic>
          <a:graphicData uri="http://schemas.openxmlformats.org/drawingml/2006/table">
            <a:tbl>
              <a:tblPr firstRow="1" bandRow="1">
                <a:tableStyleId>{F5AB1C69-6EDB-4FF4-983F-18BD219EF322}</a:tableStyleId>
              </a:tblPr>
              <a:tblGrid>
                <a:gridCol w="3886200"/>
                <a:gridCol w="3886200"/>
              </a:tblGrid>
              <a:tr h="638876">
                <a:tc>
                  <a:txBody>
                    <a:bodyPr/>
                    <a:lstStyle/>
                    <a:p>
                      <a:pPr algn="ctr"/>
                      <a:r>
                        <a:rPr lang="zh-CN" altLang="en-US" sz="2400" dirty="0" smtClean="0"/>
                        <a:t>敬业</a:t>
                      </a:r>
                      <a:endParaRPr lang="zh-CN" altLang="en-US" sz="2400" dirty="0"/>
                    </a:p>
                  </a:txBody>
                  <a:tcPr/>
                </a:tc>
                <a:tc>
                  <a:txBody>
                    <a:bodyPr/>
                    <a:lstStyle/>
                    <a:p>
                      <a:pPr algn="ctr"/>
                      <a:r>
                        <a:rPr lang="zh-CN" altLang="en-US" sz="2400" dirty="0" smtClean="0"/>
                        <a:t>不敬业</a:t>
                      </a:r>
                      <a:endParaRPr lang="zh-CN" altLang="en-US" sz="2400" dirty="0"/>
                    </a:p>
                  </a:txBody>
                  <a:tcPr/>
                </a:tc>
              </a:tr>
              <a:tr h="3526724">
                <a:tc>
                  <a:txBody>
                    <a:bodyPr/>
                    <a:lstStyle/>
                    <a:p>
                      <a:r>
                        <a:rPr lang="en-US" altLang="zh-CN" sz="1800" dirty="0" smtClean="0"/>
                        <a:t>1</a:t>
                      </a:r>
                      <a:r>
                        <a:rPr lang="zh-CN" altLang="en-US" sz="1800" dirty="0" smtClean="0"/>
                        <a:t>、</a:t>
                      </a:r>
                      <a:endParaRPr lang="en-US" altLang="zh-CN" sz="1800" dirty="0" smtClean="0"/>
                    </a:p>
                    <a:p>
                      <a:r>
                        <a:rPr lang="en-US" altLang="zh-CN" sz="1800" dirty="0" smtClean="0"/>
                        <a:t>2</a:t>
                      </a:r>
                      <a:r>
                        <a:rPr lang="zh-CN" altLang="en-US" sz="1800" dirty="0" smtClean="0"/>
                        <a:t>、</a:t>
                      </a:r>
                      <a:endParaRPr lang="en-US" altLang="zh-CN" sz="1800" dirty="0" smtClean="0"/>
                    </a:p>
                    <a:p>
                      <a:r>
                        <a:rPr lang="en-US" altLang="zh-CN" sz="1800" dirty="0" smtClean="0"/>
                        <a:t>3</a:t>
                      </a:r>
                      <a:r>
                        <a:rPr lang="zh-CN" altLang="en-US" sz="1800" dirty="0" smtClean="0"/>
                        <a:t>、</a:t>
                      </a:r>
                      <a:endParaRPr lang="en-US" altLang="zh-CN" sz="1800" dirty="0" smtClean="0"/>
                    </a:p>
                    <a:p>
                      <a:r>
                        <a:rPr lang="en-US" altLang="zh-CN" sz="1800" dirty="0" smtClean="0"/>
                        <a:t>4</a:t>
                      </a:r>
                      <a:r>
                        <a:rPr lang="zh-CN" altLang="en-US" sz="1800" dirty="0" smtClean="0"/>
                        <a:t>、</a:t>
                      </a:r>
                      <a:endParaRPr lang="en-US" altLang="zh-CN" sz="1800" dirty="0" smtClean="0"/>
                    </a:p>
                    <a:p>
                      <a:r>
                        <a:rPr lang="en-US" altLang="zh-CN" sz="1800" dirty="0" smtClean="0"/>
                        <a:t>5</a:t>
                      </a:r>
                      <a:r>
                        <a:rPr lang="zh-CN" altLang="en-US" sz="1800" dirty="0" smtClean="0"/>
                        <a:t>、</a:t>
                      </a:r>
                      <a:endParaRPr lang="en-US" altLang="zh-CN" sz="1800" dirty="0" smtClean="0"/>
                    </a:p>
                    <a:p>
                      <a:r>
                        <a:rPr lang="en-US" altLang="zh-CN" sz="1800" dirty="0" smtClean="0"/>
                        <a:t>6</a:t>
                      </a:r>
                      <a:r>
                        <a:rPr lang="zh-CN" altLang="en-US" sz="1800" dirty="0" smtClean="0"/>
                        <a:t>、</a:t>
                      </a:r>
                      <a:endParaRPr lang="en-US" altLang="zh-CN" sz="1800" dirty="0" smtClean="0"/>
                    </a:p>
                    <a:p>
                      <a:r>
                        <a:rPr lang="en-US" altLang="zh-CN" sz="1800" dirty="0" smtClean="0"/>
                        <a:t>7</a:t>
                      </a:r>
                      <a:r>
                        <a:rPr lang="zh-CN" altLang="en-US" sz="1800" dirty="0" smtClean="0"/>
                        <a:t>、</a:t>
                      </a:r>
                      <a:endParaRPr lang="en-US" altLang="zh-CN" sz="1800" dirty="0" smtClean="0"/>
                    </a:p>
                    <a:p>
                      <a:r>
                        <a:rPr lang="en-US" altLang="zh-CN" sz="1800" dirty="0" smtClean="0"/>
                        <a:t>8</a:t>
                      </a:r>
                      <a:r>
                        <a:rPr lang="zh-CN" altLang="en-US" sz="1800" dirty="0" smtClean="0"/>
                        <a:t>、</a:t>
                      </a:r>
                      <a:endParaRPr lang="en-US" altLang="zh-CN" sz="1800" dirty="0" smtClean="0"/>
                    </a:p>
                    <a:p>
                      <a:r>
                        <a:rPr lang="en-US" altLang="zh-CN" sz="1800" dirty="0" smtClean="0"/>
                        <a:t>9</a:t>
                      </a:r>
                      <a:r>
                        <a:rPr lang="zh-CN" altLang="en-US" sz="1800" dirty="0" smtClean="0"/>
                        <a:t>、</a:t>
                      </a:r>
                      <a:endParaRPr lang="en-US" altLang="zh-CN" sz="1800" dirty="0" smtClean="0"/>
                    </a:p>
                    <a:p>
                      <a:r>
                        <a:rPr lang="en-US" altLang="zh-CN" sz="1800" dirty="0" smtClean="0"/>
                        <a:t>10</a:t>
                      </a:r>
                      <a:r>
                        <a:rPr lang="zh-CN" altLang="en-US" sz="1800" dirty="0" smtClean="0"/>
                        <a:t>、</a:t>
                      </a:r>
                      <a:endParaRPr lang="en-US" altLang="zh-CN" sz="1800" dirty="0" smtClean="0"/>
                    </a:p>
                    <a:p>
                      <a:endParaRPr lang="en-US" altLang="zh-CN" sz="1800" dirty="0" smtClean="0"/>
                    </a:p>
                    <a:p>
                      <a:r>
                        <a:rPr lang="zh-CN" altLang="en-US" sz="1800" dirty="0" smtClean="0"/>
                        <a:t>结果，逐步担重任。</a:t>
                      </a:r>
                      <a:endParaRPr lang="zh-CN" altLang="en-US" sz="1800" dirty="0"/>
                    </a:p>
                  </a:txBody>
                  <a:tcPr/>
                </a:tc>
                <a:tc>
                  <a:txBody>
                    <a:bodyPr/>
                    <a:lstStyle/>
                    <a:p>
                      <a:r>
                        <a:rPr lang="en-US" altLang="zh-CN" sz="1800" dirty="0" smtClean="0"/>
                        <a:t>1</a:t>
                      </a:r>
                      <a:r>
                        <a:rPr lang="zh-CN" altLang="en-US" sz="1800" dirty="0" smtClean="0"/>
                        <a:t>、推卸责任，诿过他人 </a:t>
                      </a:r>
                      <a:endParaRPr lang="zh-CN" altLang="en-US" sz="1800" dirty="0" smtClean="0"/>
                    </a:p>
                    <a:p>
                      <a:r>
                        <a:rPr lang="en-US" altLang="zh-CN" sz="1800" dirty="0" smtClean="0"/>
                        <a:t>2</a:t>
                      </a:r>
                      <a:r>
                        <a:rPr lang="zh-CN" altLang="en-US" sz="1800" dirty="0" smtClean="0"/>
                        <a:t>、工作不主动，拨一拨、动一动 </a:t>
                      </a:r>
                      <a:endParaRPr lang="zh-CN" altLang="en-US" sz="1800" dirty="0" smtClean="0"/>
                    </a:p>
                    <a:p>
                      <a:r>
                        <a:rPr lang="en-US" altLang="zh-CN" sz="1800" dirty="0" smtClean="0"/>
                        <a:t>3</a:t>
                      </a:r>
                      <a:r>
                        <a:rPr lang="zh-CN" altLang="en-US" sz="1800" dirty="0" smtClean="0"/>
                        <a:t>、牢骚满腹，背后乱讲 </a:t>
                      </a:r>
                      <a:endParaRPr lang="zh-CN" altLang="en-US" sz="1800" dirty="0" smtClean="0"/>
                    </a:p>
                    <a:p>
                      <a:r>
                        <a:rPr lang="en-US" altLang="zh-CN" sz="1800" dirty="0" smtClean="0"/>
                        <a:t>4</a:t>
                      </a:r>
                      <a:r>
                        <a:rPr lang="zh-CN" altLang="en-US" sz="1800" dirty="0" smtClean="0"/>
                        <a:t>、元老自居，居功自傲 </a:t>
                      </a:r>
                      <a:endParaRPr lang="zh-CN" altLang="en-US" sz="1800" dirty="0" smtClean="0"/>
                    </a:p>
                    <a:p>
                      <a:r>
                        <a:rPr lang="en-US" altLang="zh-CN" sz="1800" dirty="0" smtClean="0"/>
                        <a:t>5</a:t>
                      </a:r>
                      <a:r>
                        <a:rPr lang="zh-CN" altLang="en-US" sz="1800" dirty="0" smtClean="0"/>
                        <a:t>、包庇下属，当老好人 </a:t>
                      </a:r>
                      <a:endParaRPr lang="zh-CN" altLang="en-US" sz="1800" dirty="0" smtClean="0"/>
                    </a:p>
                    <a:p>
                      <a:r>
                        <a:rPr lang="en-US" altLang="zh-CN" sz="1800" dirty="0" smtClean="0"/>
                        <a:t>6</a:t>
                      </a:r>
                      <a:r>
                        <a:rPr lang="zh-CN" altLang="en-US" sz="1800" dirty="0" smtClean="0"/>
                        <a:t>、成本观念差，随意浪费 </a:t>
                      </a:r>
                      <a:endParaRPr lang="zh-CN" altLang="en-US" sz="1800" dirty="0" smtClean="0"/>
                    </a:p>
                    <a:p>
                      <a:r>
                        <a:rPr lang="en-US" altLang="zh-CN" sz="1800" dirty="0" smtClean="0"/>
                        <a:t>7</a:t>
                      </a:r>
                      <a:r>
                        <a:rPr lang="zh-CN" altLang="en-US" sz="1800" dirty="0" smtClean="0"/>
                        <a:t>、本位主义，没有全局观 </a:t>
                      </a:r>
                      <a:endParaRPr lang="zh-CN" altLang="en-US" sz="1800" dirty="0" smtClean="0"/>
                    </a:p>
                    <a:p>
                      <a:r>
                        <a:rPr lang="en-US" altLang="zh-CN" sz="1800" dirty="0" smtClean="0"/>
                        <a:t>8</a:t>
                      </a:r>
                      <a:r>
                        <a:rPr lang="zh-CN" altLang="en-US" sz="1800" dirty="0" smtClean="0"/>
                        <a:t>、攀比收入，总觉吃亏 </a:t>
                      </a:r>
                      <a:endParaRPr lang="zh-CN" altLang="en-US" sz="1800" dirty="0" smtClean="0"/>
                    </a:p>
                    <a:p>
                      <a:r>
                        <a:rPr lang="en-US" altLang="zh-CN" sz="1800" dirty="0" smtClean="0"/>
                        <a:t>9</a:t>
                      </a:r>
                      <a:r>
                        <a:rPr lang="zh-CN" altLang="en-US" sz="1800" dirty="0" smtClean="0"/>
                        <a:t>、斤斤计较，钻牛角尖 </a:t>
                      </a:r>
                      <a:endParaRPr lang="zh-CN" altLang="en-US" sz="1800" dirty="0" smtClean="0"/>
                    </a:p>
                    <a:p>
                      <a:r>
                        <a:rPr lang="en-US" altLang="zh-CN" sz="1800" dirty="0" smtClean="0"/>
                        <a:t>10</a:t>
                      </a:r>
                      <a:r>
                        <a:rPr lang="zh-CN" altLang="en-US" sz="1800" dirty="0" smtClean="0"/>
                        <a:t>、寻找借口，推却工作</a:t>
                      </a:r>
                      <a:endParaRPr lang="en-US" altLang="zh-CN" sz="1800" dirty="0" smtClean="0"/>
                    </a:p>
                    <a:p>
                      <a:endParaRPr lang="en-US" altLang="zh-CN" sz="1800" dirty="0" smtClean="0"/>
                    </a:p>
                    <a:p>
                      <a:r>
                        <a:rPr lang="zh-CN" altLang="en-US" sz="1800" dirty="0" smtClean="0"/>
                        <a:t>结果，难担大任。</a:t>
                      </a:r>
                      <a:endParaRPr lang="zh-CN" altLang="en-US" sz="1800"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1"/>
          <p:cNvSpPr>
            <a:spLocks noGrp="1"/>
          </p:cNvSpPr>
          <p:nvPr>
            <p:ph type="title"/>
          </p:nvPr>
        </p:nvSpPr>
        <p:spPr>
          <a:noFill/>
          <a:ln>
            <a:noFill/>
          </a:ln>
        </p:spPr>
        <p:txBody>
          <a:bodyPr/>
          <a:p>
            <a:pPr/>
            <a:r>
              <a:rPr lang="zh-CN" altLang="en-US" dirty="0">
                <a:latin typeface="+mj-lt"/>
                <a:ea typeface="+mj-ea"/>
                <a:cs typeface="+mj-cs"/>
              </a:rPr>
              <a:t>优秀员工的第三大价值：勤奋</a:t>
            </a:r>
            <a:endParaRPr lang="zh-CN" altLang="en-US" dirty="0">
              <a:latin typeface="+mj-lt"/>
              <a:ea typeface="+mj-ea"/>
              <a:cs typeface="+mj-cs"/>
            </a:endParaRPr>
          </a:p>
        </p:txBody>
      </p:sp>
      <p:graphicFrame>
        <p:nvGraphicFramePr>
          <p:cNvPr id="3" name="表格 2"/>
          <p:cNvGraphicFramePr>
            <a:graphicFrameLocks noGrp="1"/>
          </p:cNvGraphicFramePr>
          <p:nvPr/>
        </p:nvGraphicFramePr>
        <p:xfrm>
          <a:off x="609600" y="1905000"/>
          <a:ext cx="8686800" cy="3840163"/>
        </p:xfrm>
        <a:graphic>
          <a:graphicData uri="http://schemas.openxmlformats.org/drawingml/2006/table">
            <a:tbl>
              <a:tblPr>
                <a:tableStyleId>{2D5ABB26-0587-4C30-8999-92F81FD0307C}</a:tableStyleId>
              </a:tblPr>
              <a:tblGrid>
                <a:gridCol w="8686800"/>
              </a:tblGrid>
              <a:tr h="3840163">
                <a:tc>
                  <a:txBody>
                    <a:bodyPr/>
                    <a:lstStyle/>
                    <a:p>
                      <a:pPr marL="285750" indent="-285750">
                        <a:lnSpc>
                          <a:spcPct val="200000"/>
                        </a:lnSpc>
                        <a:buFont typeface="Arial" panose="020B0604020202020204" pitchFamily="34" charset="0"/>
                        <a:buChar char="•"/>
                      </a:pPr>
                      <a:r>
                        <a:rPr lang="zh-CN" altLang="en-US" sz="1800" b="1" dirty="0"/>
                        <a:t>美国著名投资学家约翰</a:t>
                      </a:r>
                      <a:r>
                        <a:rPr lang="en-US" altLang="zh-CN" sz="1800" b="1" dirty="0"/>
                        <a:t>·</a:t>
                      </a:r>
                      <a:r>
                        <a:rPr lang="zh-CN" altLang="en-US" sz="1800" b="1" dirty="0"/>
                        <a:t>坦普尔顿经过大量观察研究</a:t>
                      </a:r>
                      <a:r>
                        <a:rPr lang="zh-CN" altLang="en-US" sz="1800" b="1" dirty="0" smtClean="0"/>
                        <a:t>得出了“多一盎司定律”。</a:t>
                      </a:r>
                      <a:endParaRPr lang="en-US" altLang="zh-CN" sz="1800" b="1" dirty="0" smtClean="0"/>
                    </a:p>
                    <a:p>
                      <a:pPr marL="285750" indent="-285750">
                        <a:lnSpc>
                          <a:spcPct val="200000"/>
                        </a:lnSpc>
                        <a:buFont typeface="Arial" panose="020B0604020202020204" pitchFamily="34" charset="0"/>
                        <a:buChar char="•"/>
                      </a:pPr>
                      <a:r>
                        <a:rPr lang="zh-CN" altLang="en-US" sz="1800" b="1" dirty="0" smtClean="0"/>
                        <a:t>他指出，取得突出成就的人与取得中等成就的人，做了同样多的工作，不同之处仅在于前者“多加了一盎司”，其结果却有天壤之别。</a:t>
                      </a:r>
                      <a:endParaRPr lang="en-US" altLang="zh-CN" sz="1800" b="1" dirty="0" smtClean="0"/>
                    </a:p>
                    <a:p>
                      <a:pPr marL="285750" indent="-285750">
                        <a:lnSpc>
                          <a:spcPct val="200000"/>
                        </a:lnSpc>
                        <a:buFont typeface="Arial" panose="020B0604020202020204" pitchFamily="34" charset="0"/>
                        <a:buChar char="•"/>
                      </a:pPr>
                      <a:r>
                        <a:rPr lang="zh-CN" altLang="en-US" sz="1800" b="1" dirty="0" smtClean="0"/>
                        <a:t>学习中，你多读一本好书，把学到的知识多整理一遍，工作中你就会多一分底气，多一分从容；冲刺中，你多流一滴汗水，就会多一分成功的机会。</a:t>
                      </a:r>
                      <a:endParaRPr lang="en-US" altLang="zh-CN" sz="1800" b="1" dirty="0" smtClean="0"/>
                    </a:p>
                    <a:p>
                      <a:pPr marL="285750" indent="-285750">
                        <a:lnSpc>
                          <a:spcPct val="200000"/>
                        </a:lnSpc>
                        <a:buFont typeface="Arial" panose="020B0604020202020204" pitchFamily="34" charset="0"/>
                        <a:buChar char="•"/>
                      </a:pPr>
                      <a:r>
                        <a:rPr lang="zh-CN" altLang="en-US" sz="1800" b="1" dirty="0" smtClean="0"/>
                        <a:t>面对上级交给你的任务，哪怕只是接听一个电话、整理一份小结，你多一分精益求精的细致，多加“一盎司”的付出，绝对会获得多于“一盎司”的回报。</a:t>
                      </a:r>
                      <a:endParaRPr lang="zh-CN" altLang="en-US" sz="1800" b="1" dirty="0"/>
                    </a:p>
                  </a:txBody>
                  <a:tcPr marL="0" marR="0" marT="0" marB="0" anchor="ct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6" name="Picture 2" descr="https://timgsa.baidu.com/timg?image&amp;quality=80&amp;size=b9999_10000&amp;sec=1519752805795&amp;di=779b029461b13d8a639fe405a84dbafe&amp;imgtype=0&amp;src=http%3A%2F%2Fimg.mp.sohu.com%2Fupload%2F20170516%2F32b86f4066074aaaa3f8086c0e9e1d14.png"/>
          <p:cNvPicPr>
            <a:picLocks noChangeAspect="1"/>
          </p:cNvPicPr>
          <p:nvPr/>
        </p:nvPicPr>
        <p:blipFill>
          <a:blip r:embed="rId1"/>
          <a:stretch>
            <a:fillRect/>
          </a:stretch>
        </p:blipFill>
        <p:spPr>
          <a:xfrm>
            <a:off x="5443538" y="4216400"/>
            <a:ext cx="3852862" cy="2384425"/>
          </a:xfrm>
          <a:prstGeom prst="rect">
            <a:avLst/>
          </a:prstGeom>
          <a:noFill/>
          <a:ln w="9525">
            <a:noFill/>
          </a:ln>
        </p:spPr>
      </p:pic>
      <p:sp>
        <p:nvSpPr>
          <p:cNvPr id="21507" name="标题 1"/>
          <p:cNvSpPr>
            <a:spLocks noGrp="1"/>
          </p:cNvSpPr>
          <p:nvPr>
            <p:ph type="title"/>
          </p:nvPr>
        </p:nvSpPr>
        <p:spPr>
          <a:noFill/>
          <a:ln>
            <a:noFill/>
          </a:ln>
        </p:spPr>
        <p:txBody>
          <a:bodyPr/>
          <a:p>
            <a:pPr/>
            <a:r>
              <a:rPr lang="zh-CN" altLang="en-US" dirty="0">
                <a:latin typeface="+mj-lt"/>
                <a:ea typeface="+mj-ea"/>
                <a:cs typeface="+mj-cs"/>
              </a:rPr>
              <a:t>优秀员工的第四大价值：激情</a:t>
            </a:r>
            <a:endParaRPr lang="zh-CN" altLang="en-US" dirty="0">
              <a:latin typeface="+mj-lt"/>
              <a:ea typeface="+mj-ea"/>
              <a:cs typeface="+mj-cs"/>
            </a:endParaRPr>
          </a:p>
        </p:txBody>
      </p:sp>
      <p:sp>
        <p:nvSpPr>
          <p:cNvPr id="21508" name="矩形 3"/>
          <p:cNvSpPr/>
          <p:nvPr/>
        </p:nvSpPr>
        <p:spPr>
          <a:xfrm>
            <a:off x="533400" y="1600200"/>
            <a:ext cx="8763000" cy="3170238"/>
          </a:xfrm>
          <a:prstGeom prst="rect">
            <a:avLst/>
          </a:prstGeom>
          <a:noFill/>
          <a:ln w="9525">
            <a:noFill/>
          </a:ln>
        </p:spPr>
        <p:txBody>
          <a:bodyPr>
            <a:spAutoFit/>
          </a:bodyPr>
          <a:p>
            <a:pPr marL="342900" indent="-342900">
              <a:lnSpc>
                <a:spcPct val="200000"/>
              </a:lnSpc>
              <a:buFont typeface="Arial" panose="020B0604020202020204" pitchFamily="34" charset="0"/>
              <a:buChar char="•"/>
            </a:pPr>
            <a:r>
              <a:rPr lang="zh-CN" altLang="en-US" sz="2000" b="1" dirty="0">
                <a:latin typeface="微软雅黑" panose="020B0503020204020204" pitchFamily="34" charset="-122"/>
              </a:rPr>
              <a:t>开始工作的时候，大多数人都是没有工作激情的，追随激情去找工作，就是在给自己增加难度。</a:t>
            </a:r>
            <a:endParaRPr lang="en-US" altLang="zh-CN" sz="2000" b="1" dirty="0">
              <a:latin typeface="微软雅黑" panose="020B0503020204020204" pitchFamily="34" charset="-122"/>
            </a:endParaRPr>
          </a:p>
          <a:p>
            <a:pPr marL="342900" indent="-342900">
              <a:lnSpc>
                <a:spcPct val="200000"/>
              </a:lnSpc>
              <a:buFont typeface="Arial" panose="020B0604020202020204" pitchFamily="34" charset="0"/>
              <a:buChar char="•"/>
            </a:pPr>
            <a:r>
              <a:rPr lang="zh-CN" altLang="en-US" sz="2000" b="1" dirty="0">
                <a:latin typeface="微软雅黑" panose="020B0503020204020204" pitchFamily="34" charset="-122"/>
              </a:rPr>
              <a:t>职业激情本来就不是天生的，不是先有激情再找工作，而是要先把手头的工作做到最好，慢慢地精通，从里面找到一种成就感，这时候激情才会伴随出现。</a:t>
            </a:r>
            <a:endParaRPr lang="en-US" altLang="zh-CN" sz="2000" b="1" dirty="0">
              <a:latin typeface="微软雅黑" panose="020B0503020204020204" pitchFamily="34" charset="-122"/>
            </a:endParaRPr>
          </a:p>
        </p:txBody>
      </p:sp>
      <p:sp>
        <p:nvSpPr>
          <p:cNvPr id="21509" name="矩形 5"/>
          <p:cNvSpPr/>
          <p:nvPr/>
        </p:nvSpPr>
        <p:spPr>
          <a:xfrm>
            <a:off x="1127125" y="5562600"/>
            <a:ext cx="3741738" cy="461963"/>
          </a:xfrm>
          <a:prstGeom prst="rect">
            <a:avLst/>
          </a:prstGeom>
          <a:noFill/>
          <a:ln w="9525">
            <a:noFill/>
          </a:ln>
        </p:spPr>
        <p:txBody>
          <a:bodyPr wrap="none">
            <a:spAutoFit/>
          </a:bodyPr>
          <a:p>
            <a:r>
              <a:rPr lang="zh-CN" altLang="en-US" sz="2400" b="1" dirty="0">
                <a:latin typeface="Arial" panose="020B0604020202020204" pitchFamily="34" charset="0"/>
              </a:rPr>
              <a:t>你为你的工作感到兴奋吗?</a:t>
            </a:r>
            <a:endParaRPr lang="zh-CN" altLang="en-US" sz="2400" b="1" dirty="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1"/>
          <p:cNvSpPr>
            <a:spLocks noGrp="1"/>
          </p:cNvSpPr>
          <p:nvPr>
            <p:ph type="title"/>
          </p:nvPr>
        </p:nvSpPr>
        <p:spPr>
          <a:noFill/>
          <a:ln>
            <a:noFill/>
          </a:ln>
        </p:spPr>
        <p:txBody>
          <a:bodyPr/>
          <a:p>
            <a:pPr/>
            <a:r>
              <a:rPr lang="zh-CN" altLang="en-US" dirty="0">
                <a:latin typeface="+mj-lt"/>
                <a:ea typeface="+mj-ea"/>
                <a:cs typeface="+mj-cs"/>
              </a:rPr>
              <a:t>优秀员工的第五大价值：感恩</a:t>
            </a:r>
            <a:endParaRPr lang="zh-CN" altLang="en-US" dirty="0">
              <a:latin typeface="+mj-lt"/>
              <a:ea typeface="+mj-ea"/>
              <a:cs typeface="+mj-cs"/>
            </a:endParaRPr>
          </a:p>
        </p:txBody>
      </p:sp>
      <p:grpSp>
        <p:nvGrpSpPr>
          <p:cNvPr id="22531" name="组合 3"/>
          <p:cNvGrpSpPr/>
          <p:nvPr/>
        </p:nvGrpSpPr>
        <p:grpSpPr>
          <a:xfrm>
            <a:off x="-304800" y="2209800"/>
            <a:ext cx="8915400" cy="3886200"/>
            <a:chOff x="292100" y="762000"/>
            <a:chExt cx="6489700" cy="3243263"/>
          </a:xfrm>
        </p:grpSpPr>
        <p:grpSp>
          <p:nvGrpSpPr>
            <p:cNvPr id="22533" name="Group 2"/>
            <p:cNvGrpSpPr/>
            <p:nvPr/>
          </p:nvGrpSpPr>
          <p:grpSpPr>
            <a:xfrm>
              <a:off x="1673225" y="762000"/>
              <a:ext cx="4727575" cy="2901950"/>
              <a:chOff x="1536" y="3875"/>
              <a:chExt cx="6861" cy="4206"/>
            </a:xfrm>
          </p:grpSpPr>
          <p:sp>
            <p:nvSpPr>
              <p:cNvPr id="22543" name="Line 3"/>
              <p:cNvSpPr/>
              <p:nvPr/>
            </p:nvSpPr>
            <p:spPr>
              <a:xfrm flipV="1">
                <a:off x="1544" y="3875"/>
                <a:ext cx="0" cy="4199"/>
              </a:xfrm>
              <a:prstGeom prst="line">
                <a:avLst/>
              </a:prstGeom>
              <a:ln w="12700" cap="flat" cmpd="sng">
                <a:solidFill>
                  <a:srgbClr val="000000"/>
                </a:solidFill>
                <a:prstDash val="solid"/>
                <a:headEnd type="none" w="med" len="med"/>
                <a:tailEnd type="triangle" w="med" len="med"/>
              </a:ln>
            </p:spPr>
          </p:sp>
          <p:sp>
            <p:nvSpPr>
              <p:cNvPr id="22544" name="Line 4"/>
              <p:cNvSpPr/>
              <p:nvPr/>
            </p:nvSpPr>
            <p:spPr>
              <a:xfrm>
                <a:off x="1544" y="8081"/>
                <a:ext cx="6853" cy="0"/>
              </a:xfrm>
              <a:prstGeom prst="line">
                <a:avLst/>
              </a:prstGeom>
              <a:ln w="12700" cap="flat" cmpd="sng">
                <a:solidFill>
                  <a:srgbClr val="000000"/>
                </a:solidFill>
                <a:prstDash val="solid"/>
                <a:headEnd type="none" w="med" len="med"/>
                <a:tailEnd type="triangle" w="med" len="med"/>
              </a:ln>
            </p:spPr>
          </p:sp>
          <p:sp>
            <p:nvSpPr>
              <p:cNvPr id="22545" name="Line 5"/>
              <p:cNvSpPr/>
              <p:nvPr/>
            </p:nvSpPr>
            <p:spPr>
              <a:xfrm flipV="1">
                <a:off x="1536" y="5234"/>
                <a:ext cx="6324" cy="1656"/>
              </a:xfrm>
              <a:prstGeom prst="line">
                <a:avLst/>
              </a:prstGeom>
              <a:ln w="12700" cap="flat" cmpd="sng">
                <a:solidFill>
                  <a:srgbClr val="000000"/>
                </a:solidFill>
                <a:prstDash val="solid"/>
                <a:headEnd type="none" w="med" len="med"/>
                <a:tailEnd type="none" w="med" len="med"/>
              </a:ln>
            </p:spPr>
          </p:sp>
          <p:sp>
            <p:nvSpPr>
              <p:cNvPr id="22546" name="Freeform 6"/>
              <p:cNvSpPr/>
              <p:nvPr/>
            </p:nvSpPr>
            <p:spPr>
              <a:xfrm>
                <a:off x="1536" y="4769"/>
                <a:ext cx="6072" cy="2900"/>
              </a:xfrm>
              <a:custGeom>
                <a:avLst/>
                <a:gdLst>
                  <a:gd name="txL" fmla="*/ 0 w 6072"/>
                  <a:gd name="txT" fmla="*/ 0 h 2900"/>
                  <a:gd name="txR" fmla="*/ 6072 w 6072"/>
                  <a:gd name="txB" fmla="*/ 2900 h 2900"/>
                </a:gdLst>
                <a:ahLst/>
                <a:cxnLst>
                  <a:cxn ang="0">
                    <a:pos x="0" y="2900"/>
                  </a:cxn>
                  <a:cxn ang="0">
                    <a:pos x="708" y="2456"/>
                  </a:cxn>
                  <a:cxn ang="0">
                    <a:pos x="1248" y="1796"/>
                  </a:cxn>
                  <a:cxn ang="0">
                    <a:pos x="1752" y="956"/>
                  </a:cxn>
                  <a:cxn ang="0">
                    <a:pos x="2292" y="356"/>
                  </a:cxn>
                  <a:cxn ang="0">
                    <a:pos x="3012" y="44"/>
                  </a:cxn>
                  <a:cxn ang="0">
                    <a:pos x="3732" y="92"/>
                  </a:cxn>
                  <a:cxn ang="0">
                    <a:pos x="4344" y="392"/>
                  </a:cxn>
                  <a:cxn ang="0">
                    <a:pos x="4992" y="788"/>
                  </a:cxn>
                  <a:cxn ang="0">
                    <a:pos x="5484" y="1148"/>
                  </a:cxn>
                  <a:cxn ang="0">
                    <a:pos x="6072" y="1568"/>
                  </a:cxn>
                </a:cxnLst>
                <a:rect l="txL" t="txT" r="txR" b="txB"/>
                <a:pathLst>
                  <a:path w="6072" h="2900">
                    <a:moveTo>
                      <a:pt x="0" y="2900"/>
                    </a:moveTo>
                    <a:cubicBezTo>
                      <a:pt x="118" y="2826"/>
                      <a:pt x="500" y="2640"/>
                      <a:pt x="708" y="2456"/>
                    </a:cubicBezTo>
                    <a:cubicBezTo>
                      <a:pt x="916" y="2272"/>
                      <a:pt x="1074" y="2046"/>
                      <a:pt x="1248" y="1796"/>
                    </a:cubicBezTo>
                    <a:cubicBezTo>
                      <a:pt x="1422" y="1546"/>
                      <a:pt x="1578" y="1196"/>
                      <a:pt x="1752" y="956"/>
                    </a:cubicBezTo>
                    <a:cubicBezTo>
                      <a:pt x="1926" y="716"/>
                      <a:pt x="2082" y="508"/>
                      <a:pt x="2292" y="356"/>
                    </a:cubicBezTo>
                    <a:cubicBezTo>
                      <a:pt x="2502" y="204"/>
                      <a:pt x="2772" y="88"/>
                      <a:pt x="3012" y="44"/>
                    </a:cubicBezTo>
                    <a:cubicBezTo>
                      <a:pt x="3252" y="0"/>
                      <a:pt x="3510" y="34"/>
                      <a:pt x="3732" y="92"/>
                    </a:cubicBezTo>
                    <a:cubicBezTo>
                      <a:pt x="3954" y="150"/>
                      <a:pt x="4134" y="276"/>
                      <a:pt x="4344" y="392"/>
                    </a:cubicBezTo>
                    <a:cubicBezTo>
                      <a:pt x="4554" y="508"/>
                      <a:pt x="4802" y="662"/>
                      <a:pt x="4992" y="788"/>
                    </a:cubicBezTo>
                    <a:cubicBezTo>
                      <a:pt x="5182" y="914"/>
                      <a:pt x="5304" y="1018"/>
                      <a:pt x="5484" y="1148"/>
                    </a:cubicBezTo>
                    <a:cubicBezTo>
                      <a:pt x="5664" y="1278"/>
                      <a:pt x="5950" y="1481"/>
                      <a:pt x="6072" y="1568"/>
                    </a:cubicBezTo>
                  </a:path>
                </a:pathLst>
              </a:custGeom>
              <a:noFill/>
              <a:ln w="12700" cap="flat" cmpd="sng">
                <a:solidFill>
                  <a:srgbClr val="000000">
                    <a:alpha val="100000"/>
                  </a:srgbClr>
                </a:solidFill>
                <a:prstDash val="solid"/>
                <a:round/>
                <a:headEnd type="none" w="med" len="med"/>
                <a:tailEnd type="none" w="med" len="med"/>
              </a:ln>
            </p:spPr>
            <p:txBody>
              <a:bodyPr/>
              <a:p>
                <a:endParaRPr lang="zh-CN" altLang="en-US"/>
              </a:p>
            </p:txBody>
          </p:sp>
        </p:grpSp>
        <p:sp>
          <p:nvSpPr>
            <p:cNvPr id="22534" name="Text Box 7"/>
            <p:cNvSpPr txBox="1"/>
            <p:nvPr/>
          </p:nvSpPr>
          <p:spPr>
            <a:xfrm>
              <a:off x="3589338" y="1736725"/>
              <a:ext cx="385762" cy="474663"/>
            </a:xfrm>
            <a:prstGeom prst="rect">
              <a:avLst/>
            </a:prstGeom>
            <a:noFill/>
            <a:ln w="9525">
              <a:noFill/>
            </a:ln>
          </p:spPr>
          <p:txBody>
            <a:bodyPr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en-US" altLang="zh-TW" sz="3200" b="1" dirty="0">
                  <a:cs typeface="Times New Roman" panose="02020603050405020304" pitchFamily="18" charset="0"/>
                </a:rPr>
                <a:t>B</a:t>
              </a:r>
              <a:endParaRPr lang="en-US" altLang="zh-TW" sz="3200" b="1" dirty="0">
                <a:cs typeface="Times New Roman" panose="02020603050405020304" pitchFamily="18" charset="0"/>
              </a:endParaRPr>
            </a:p>
            <a:p>
              <a:pPr marL="0" lvl="0" indent="0">
                <a:spcBef>
                  <a:spcPct val="0"/>
                </a:spcBef>
                <a:buNone/>
              </a:pPr>
              <a:endParaRPr lang="zh-TW" altLang="en-US" sz="3200" b="1" dirty="0"/>
            </a:p>
          </p:txBody>
        </p:sp>
        <p:sp>
          <p:nvSpPr>
            <p:cNvPr id="22535" name="Text Box 9"/>
            <p:cNvSpPr txBox="1"/>
            <p:nvPr/>
          </p:nvSpPr>
          <p:spPr>
            <a:xfrm>
              <a:off x="292100" y="774700"/>
              <a:ext cx="1303338" cy="558800"/>
            </a:xfrm>
            <a:prstGeom prst="rect">
              <a:avLst/>
            </a:prstGeom>
            <a:noFill/>
            <a:ln w="9525">
              <a:noFill/>
            </a:ln>
          </p:spPr>
          <p:txBody>
            <a:bodyPr vert="eaVert"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zh-CN" altLang="en-US" sz="1600" b="1" dirty="0"/>
                <a:t>薪资</a:t>
              </a:r>
              <a:endParaRPr lang="zh-TW" altLang="en-US" sz="1600" b="1" dirty="0"/>
            </a:p>
            <a:p>
              <a:pPr marL="0" lvl="0" indent="0">
                <a:spcBef>
                  <a:spcPct val="0"/>
                </a:spcBef>
                <a:buNone/>
              </a:pPr>
              <a:endParaRPr lang="zh-TW" altLang="en-US" sz="3200" b="1" dirty="0"/>
            </a:p>
          </p:txBody>
        </p:sp>
        <p:sp>
          <p:nvSpPr>
            <p:cNvPr id="22536" name="Text Box 10"/>
            <p:cNvSpPr txBox="1"/>
            <p:nvPr/>
          </p:nvSpPr>
          <p:spPr>
            <a:xfrm>
              <a:off x="3453749" y="1040584"/>
              <a:ext cx="832013" cy="256457"/>
            </a:xfrm>
            <a:prstGeom prst="rect">
              <a:avLst/>
            </a:prstGeom>
            <a:noFill/>
            <a:ln w="9525">
              <a:noFill/>
            </a:ln>
          </p:spPr>
          <p:txBody>
            <a:bodyPr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zh-CN" altLang="en-US" sz="1600" b="1" dirty="0"/>
                <a:t>个人能力线</a:t>
              </a:r>
              <a:endParaRPr lang="zh-TW" altLang="en-US" sz="3200" b="1" dirty="0"/>
            </a:p>
          </p:txBody>
        </p:sp>
        <p:sp>
          <p:nvSpPr>
            <p:cNvPr id="22537" name="Text Box 11"/>
            <p:cNvSpPr txBox="1"/>
            <p:nvPr/>
          </p:nvSpPr>
          <p:spPr>
            <a:xfrm>
              <a:off x="5486400" y="1371600"/>
              <a:ext cx="863600" cy="271463"/>
            </a:xfrm>
            <a:prstGeom prst="rect">
              <a:avLst/>
            </a:prstGeom>
            <a:noFill/>
            <a:ln w="9525">
              <a:noFill/>
            </a:ln>
          </p:spPr>
          <p:txBody>
            <a:bodyPr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zh-CN" altLang="en-US" sz="1600" b="1" dirty="0"/>
                <a:t>工作要求线</a:t>
              </a:r>
              <a:endParaRPr lang="zh-TW" altLang="en-US" sz="3200" b="1" dirty="0"/>
            </a:p>
          </p:txBody>
        </p:sp>
        <p:sp>
          <p:nvSpPr>
            <p:cNvPr id="22538" name="Line 12"/>
            <p:cNvSpPr/>
            <p:nvPr/>
          </p:nvSpPr>
          <p:spPr>
            <a:xfrm flipV="1">
              <a:off x="3786188" y="1384300"/>
              <a:ext cx="0" cy="274638"/>
            </a:xfrm>
            <a:prstGeom prst="line">
              <a:avLst/>
            </a:prstGeom>
            <a:ln w="12700" cap="flat" cmpd="sng">
              <a:solidFill>
                <a:srgbClr val="000000"/>
              </a:solidFill>
              <a:prstDash val="solid"/>
              <a:headEnd type="none" w="med" len="med"/>
              <a:tailEnd type="triangle" w="med" len="med"/>
            </a:ln>
          </p:spPr>
        </p:sp>
        <p:sp>
          <p:nvSpPr>
            <p:cNvPr id="22539" name="Text Box 17"/>
            <p:cNvSpPr txBox="1"/>
            <p:nvPr/>
          </p:nvSpPr>
          <p:spPr>
            <a:xfrm>
              <a:off x="5635625" y="1963738"/>
              <a:ext cx="220663" cy="271462"/>
            </a:xfrm>
            <a:prstGeom prst="rect">
              <a:avLst/>
            </a:prstGeom>
            <a:noFill/>
            <a:ln w="9525">
              <a:noFill/>
            </a:ln>
          </p:spPr>
          <p:txBody>
            <a:bodyPr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en-US" altLang="zh-TW" sz="3200" b="1" dirty="0">
                  <a:cs typeface="Times New Roman" panose="02020603050405020304" pitchFamily="18" charset="0"/>
                </a:rPr>
                <a:t>C</a:t>
              </a:r>
              <a:endParaRPr lang="en-US" altLang="zh-TW" sz="3200" b="1" dirty="0">
                <a:cs typeface="Times New Roman" panose="02020603050405020304" pitchFamily="18" charset="0"/>
              </a:endParaRPr>
            </a:p>
            <a:p>
              <a:pPr marL="0" lvl="0" indent="0">
                <a:spcBef>
                  <a:spcPct val="0"/>
                </a:spcBef>
                <a:buNone/>
              </a:pPr>
              <a:endParaRPr lang="zh-TW" altLang="en-US" sz="3200" b="1" dirty="0"/>
            </a:p>
          </p:txBody>
        </p:sp>
        <p:sp>
          <p:nvSpPr>
            <p:cNvPr id="22540" name="Text Box 18"/>
            <p:cNvSpPr txBox="1"/>
            <p:nvPr/>
          </p:nvSpPr>
          <p:spPr>
            <a:xfrm>
              <a:off x="1889125" y="2787650"/>
              <a:ext cx="220663" cy="563563"/>
            </a:xfrm>
            <a:prstGeom prst="rect">
              <a:avLst/>
            </a:prstGeom>
            <a:noFill/>
            <a:ln w="9525">
              <a:noFill/>
            </a:ln>
          </p:spPr>
          <p:txBody>
            <a:bodyPr lIns="0" tIns="0" rIns="0" bIns="0"/>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en-US" altLang="zh-TW" sz="3200" b="1" dirty="0">
                  <a:cs typeface="Times New Roman" panose="02020603050405020304" pitchFamily="18" charset="0"/>
                </a:rPr>
                <a:t>A</a:t>
              </a:r>
              <a:endParaRPr lang="en-US" altLang="zh-TW" sz="3200" b="1" dirty="0">
                <a:cs typeface="Times New Roman" panose="02020603050405020304" pitchFamily="18" charset="0"/>
              </a:endParaRPr>
            </a:p>
            <a:p>
              <a:pPr marL="0" lvl="0" indent="0">
                <a:spcBef>
                  <a:spcPct val="0"/>
                </a:spcBef>
                <a:buNone/>
              </a:pPr>
              <a:endParaRPr lang="zh-TW" altLang="en-US" sz="3200" b="1" dirty="0"/>
            </a:p>
          </p:txBody>
        </p:sp>
        <p:sp>
          <p:nvSpPr>
            <p:cNvPr id="22541" name="Text Box 20"/>
            <p:cNvSpPr txBox="1"/>
            <p:nvPr/>
          </p:nvSpPr>
          <p:spPr>
            <a:xfrm>
              <a:off x="1673225" y="3717925"/>
              <a:ext cx="4498975" cy="287338"/>
            </a:xfrm>
            <a:prstGeom prst="rect">
              <a:avLst/>
            </a:prstGeom>
            <a:noFill/>
            <a:ln w="9525">
              <a:noFill/>
            </a:ln>
          </p:spPr>
          <p:txBody>
            <a:bodyPr/>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zh-TW" altLang="en-US" sz="1600" b="1" dirty="0"/>
                <a:t>0     </a:t>
              </a:r>
              <a:r>
                <a:rPr lang="en-US" altLang="zh-CN" sz="1600" b="1" dirty="0"/>
                <a:t>       </a:t>
              </a:r>
              <a:r>
                <a:rPr lang="zh-TW" altLang="en-US" sz="1600" b="1" dirty="0"/>
                <a:t> 1              2            3              4             5              6</a:t>
              </a:r>
              <a:endParaRPr lang="zh-TW" altLang="en-US" sz="1600" b="1" dirty="0"/>
            </a:p>
            <a:p>
              <a:pPr marL="0" lvl="0" indent="0">
                <a:spcBef>
                  <a:spcPct val="0"/>
                </a:spcBef>
                <a:buNone/>
              </a:pPr>
              <a:endParaRPr lang="zh-TW" altLang="en-US" sz="3200" b="1" dirty="0"/>
            </a:p>
          </p:txBody>
        </p:sp>
        <p:sp>
          <p:nvSpPr>
            <p:cNvPr id="22542" name="Text Box 21"/>
            <p:cNvSpPr txBox="1"/>
            <p:nvPr/>
          </p:nvSpPr>
          <p:spPr>
            <a:xfrm>
              <a:off x="6270625" y="3654425"/>
              <a:ext cx="511175" cy="287338"/>
            </a:xfrm>
            <a:prstGeom prst="rect">
              <a:avLst/>
            </a:prstGeom>
            <a:noFill/>
            <a:ln w="9525">
              <a:noFill/>
            </a:ln>
          </p:spPr>
          <p:txBody>
            <a:bodyPr/>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eaLnBrk="1" hangingPunct="1">
                <a:spcBef>
                  <a:spcPct val="0"/>
                </a:spcBef>
                <a:buNone/>
              </a:pPr>
              <a:r>
                <a:rPr lang="zh-CN" altLang="en-US" sz="1600" b="1" dirty="0"/>
                <a:t>时间</a:t>
              </a:r>
              <a:endParaRPr lang="zh-TW" altLang="en-US" sz="1600" b="1" dirty="0"/>
            </a:p>
            <a:p>
              <a:pPr marL="0" lvl="0" indent="0">
                <a:spcBef>
                  <a:spcPct val="0"/>
                </a:spcBef>
                <a:buNone/>
              </a:pPr>
              <a:endParaRPr lang="zh-TW" altLang="en-US" sz="3200" b="1" dirty="0"/>
            </a:p>
          </p:txBody>
        </p:sp>
      </p:grpSp>
      <p:sp>
        <p:nvSpPr>
          <p:cNvPr id="22532" name="矩形 18"/>
          <p:cNvSpPr/>
          <p:nvPr/>
        </p:nvSpPr>
        <p:spPr>
          <a:xfrm>
            <a:off x="3706813" y="1679575"/>
            <a:ext cx="2492375" cy="368300"/>
          </a:xfrm>
          <a:prstGeom prst="rect">
            <a:avLst/>
          </a:prstGeom>
          <a:noFill/>
          <a:ln w="9525">
            <a:noFill/>
          </a:ln>
        </p:spPr>
        <p:txBody>
          <a:bodyPr wrap="none">
            <a:spAutoFit/>
          </a:bodyPr>
          <a:p>
            <a:r>
              <a:rPr lang="zh-CN" altLang="en-US" b="1" dirty="0">
                <a:latin typeface="Arial" panose="020B0604020202020204" pitchFamily="34" charset="0"/>
              </a:rPr>
              <a:t>思考：你在哪个区间？</a:t>
            </a:r>
            <a:endParaRPr lang="zh-CN" altLang="en-US" b="1" dirty="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1"/>
          <p:cNvSpPr>
            <a:spLocks noGrp="1"/>
          </p:cNvSpPr>
          <p:nvPr>
            <p:ph type="title"/>
          </p:nvPr>
        </p:nvSpPr>
        <p:spPr>
          <a:noFill/>
          <a:ln>
            <a:noFill/>
          </a:ln>
        </p:spPr>
        <p:txBody>
          <a:bodyPr/>
          <a:p>
            <a:pPr/>
            <a:r>
              <a:rPr lang="zh-CN" altLang="en-US" dirty="0">
                <a:latin typeface="+mj-lt"/>
                <a:ea typeface="+mj-ea"/>
                <a:cs typeface="+mj-cs"/>
              </a:rPr>
              <a:t>优秀员工五大特征：</a:t>
            </a:r>
            <a:br>
              <a:rPr lang="zh-CN" altLang="en-US" dirty="0">
                <a:latin typeface="+mj-lt"/>
                <a:ea typeface="+mj-ea"/>
                <a:cs typeface="+mj-cs"/>
              </a:rPr>
            </a:br>
            <a:endParaRPr lang="zh-CN" altLang="en-US" dirty="0">
              <a:latin typeface="+mj-lt"/>
              <a:ea typeface="+mj-ea"/>
              <a:cs typeface="+mj-cs"/>
            </a:endParaRPr>
          </a:p>
        </p:txBody>
      </p:sp>
      <p:sp>
        <p:nvSpPr>
          <p:cNvPr id="23555" name="矩形 2"/>
          <p:cNvSpPr/>
          <p:nvPr/>
        </p:nvSpPr>
        <p:spPr>
          <a:xfrm>
            <a:off x="1981200" y="2743200"/>
            <a:ext cx="6210300" cy="1077913"/>
          </a:xfrm>
          <a:prstGeom prst="rect">
            <a:avLst/>
          </a:prstGeom>
          <a:noFill/>
          <a:ln w="9525">
            <a:noFill/>
          </a:ln>
        </p:spPr>
        <p:txBody>
          <a:bodyPr>
            <a:spAutoFit/>
          </a:bodyPr>
          <a:p>
            <a:pPr>
              <a:lnSpc>
                <a:spcPct val="200000"/>
              </a:lnSpc>
            </a:pPr>
            <a:r>
              <a:rPr lang="zh-CN" altLang="en-US" sz="3200" b="1" dirty="0">
                <a:latin typeface="Arial" panose="020B0604020202020204" pitchFamily="34" charset="0"/>
              </a:rPr>
              <a:t>尽责、敬业、勤奋、激情、感恩</a:t>
            </a:r>
            <a:endParaRPr lang="zh-CN" altLang="en-US" sz="3200" b="1" dirty="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1"/>
          <p:cNvSpPr>
            <a:spLocks noGrp="1"/>
          </p:cNvSpPr>
          <p:nvPr>
            <p:ph type="title"/>
          </p:nvPr>
        </p:nvSpPr>
        <p:spPr>
          <a:noFill/>
          <a:ln>
            <a:noFill/>
          </a:ln>
        </p:spPr>
        <p:txBody>
          <a:bodyPr/>
          <a:p>
            <a:pPr/>
            <a:r>
              <a:rPr lang="zh-CN" altLang="en-US" dirty="0">
                <a:latin typeface="+mj-lt"/>
                <a:ea typeface="+mj-ea"/>
                <a:cs typeface="+mj-cs"/>
              </a:rPr>
              <a:t>提升你存在的价值</a:t>
            </a:r>
            <a:endParaRPr lang="zh-CN" altLang="en-US" dirty="0">
              <a:latin typeface="+mj-lt"/>
              <a:ea typeface="+mj-ea"/>
              <a:cs typeface="+mj-cs"/>
            </a:endParaRPr>
          </a:p>
        </p:txBody>
      </p:sp>
      <p:grpSp>
        <p:nvGrpSpPr>
          <p:cNvPr id="24579" name="组合 13"/>
          <p:cNvGrpSpPr/>
          <p:nvPr/>
        </p:nvGrpSpPr>
        <p:grpSpPr>
          <a:xfrm>
            <a:off x="533400" y="1828800"/>
            <a:ext cx="4648200" cy="4511675"/>
            <a:chOff x="2895600" y="1828800"/>
            <a:chExt cx="4648200" cy="4511675"/>
          </a:xfrm>
        </p:grpSpPr>
        <p:sp>
          <p:nvSpPr>
            <p:cNvPr id="24582" name="AutoShape 4"/>
            <p:cNvSpPr/>
            <p:nvPr/>
          </p:nvSpPr>
          <p:spPr>
            <a:xfrm>
              <a:off x="2895600" y="1828800"/>
              <a:ext cx="3962400" cy="3733800"/>
            </a:xfrm>
            <a:custGeom>
              <a:avLst/>
              <a:gdLst>
                <a:gd name="txL" fmla="*/ 3163 w 21600"/>
                <a:gd name="txT" fmla="*/ 3163 h 21600"/>
                <a:gd name="txR" fmla="*/ 18437 w 21600"/>
                <a:gd name="txB" fmla="*/ 18437 h 21600"/>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9525" cap="flat" cmpd="sng">
              <a:solidFill>
                <a:schemeClr val="tx1">
                  <a:alpha val="100000"/>
                </a:schemeClr>
              </a:solidFill>
              <a:prstDash val="solid"/>
              <a:round/>
              <a:headEnd type="none" w="med" len="med"/>
              <a:tailEnd type="none" w="med" len="med"/>
            </a:ln>
            <a:effectLst>
              <a:outerShdw dist="35921" dir="2699999" algn="ctr" rotWithShape="0">
                <a:schemeClr val="bg2">
                  <a:alpha val="100000"/>
                </a:schemeClr>
              </a:outerShdw>
            </a:effectLst>
          </p:spPr>
          <p:txBody>
            <a:bodyPr/>
            <a:p>
              <a:endParaRPr lang="zh-CN" altLang="en-US"/>
            </a:p>
          </p:txBody>
        </p:sp>
        <p:sp>
          <p:nvSpPr>
            <p:cNvPr id="24583" name="Text Box 15"/>
            <p:cNvSpPr txBox="1"/>
            <p:nvPr/>
          </p:nvSpPr>
          <p:spPr>
            <a:xfrm>
              <a:off x="3048000" y="5943600"/>
              <a:ext cx="3886200" cy="396875"/>
            </a:xfrm>
            <a:prstGeom prst="rect">
              <a:avLst/>
            </a:prstGeom>
            <a:noFill/>
            <a:ln w="9525">
              <a:noFill/>
            </a:ln>
            <a:effectLst>
              <a:outerShdw dist="35921" dir="2699999" algn="ctr" rotWithShape="0">
                <a:schemeClr val="bg2"/>
              </a:outerShdw>
            </a:effectLst>
          </p:spPr>
          <p:txBody>
            <a:bodyPr>
              <a:spAutoFit/>
            </a:bodyPr>
            <a:p>
              <a:pPr>
                <a:spcBef>
                  <a:spcPct val="50000"/>
                </a:spcBef>
              </a:pPr>
              <a:r>
                <a:rPr lang="en-US" altLang="zh-CN" sz="2000" b="1" dirty="0">
                  <a:latin typeface="Arial" panose="020B0604020202020204" pitchFamily="34" charset="0"/>
                </a:rPr>
                <a:t>          </a:t>
              </a:r>
              <a:r>
                <a:rPr lang="zh-CN" altLang="en-US" sz="2000" b="1" dirty="0">
                  <a:latin typeface="Arial" panose="020B0604020202020204" pitchFamily="34" charset="0"/>
                </a:rPr>
                <a:t>员工价值生命周期</a:t>
              </a:r>
              <a:endParaRPr lang="zh-CN" altLang="en-US" sz="2000" b="1" dirty="0">
                <a:latin typeface="Arial" panose="020B0604020202020204" pitchFamily="34" charset="0"/>
              </a:endParaRPr>
            </a:p>
          </p:txBody>
        </p:sp>
        <p:sp>
          <p:nvSpPr>
            <p:cNvPr id="24584" name="Line 16"/>
            <p:cNvSpPr/>
            <p:nvPr/>
          </p:nvSpPr>
          <p:spPr>
            <a:xfrm>
              <a:off x="4876800" y="1828800"/>
              <a:ext cx="0" cy="914400"/>
            </a:xfrm>
            <a:prstGeom prst="line">
              <a:avLst/>
            </a:prstGeom>
            <a:ln w="9525" cap="flat" cmpd="sng">
              <a:solidFill>
                <a:schemeClr val="tx1"/>
              </a:solidFill>
              <a:prstDash val="solid"/>
              <a:headEnd type="none" w="med" len="med"/>
              <a:tailEnd type="none" w="med" len="med"/>
            </a:ln>
          </p:spPr>
        </p:sp>
        <p:sp>
          <p:nvSpPr>
            <p:cNvPr id="24585" name="Line 17"/>
            <p:cNvSpPr/>
            <p:nvPr/>
          </p:nvSpPr>
          <p:spPr>
            <a:xfrm>
              <a:off x="4876800" y="4648200"/>
              <a:ext cx="0" cy="914400"/>
            </a:xfrm>
            <a:prstGeom prst="line">
              <a:avLst/>
            </a:prstGeom>
            <a:ln w="9525" cap="flat" cmpd="sng">
              <a:solidFill>
                <a:schemeClr val="tx1"/>
              </a:solidFill>
              <a:prstDash val="solid"/>
              <a:headEnd type="none" w="med" len="med"/>
              <a:tailEnd type="none" w="med" len="med"/>
            </a:ln>
          </p:spPr>
        </p:sp>
        <p:sp>
          <p:nvSpPr>
            <p:cNvPr id="24586" name="Line 18"/>
            <p:cNvSpPr/>
            <p:nvPr/>
          </p:nvSpPr>
          <p:spPr>
            <a:xfrm>
              <a:off x="2895600" y="3733800"/>
              <a:ext cx="990600" cy="0"/>
            </a:xfrm>
            <a:prstGeom prst="line">
              <a:avLst/>
            </a:prstGeom>
            <a:ln w="9525" cap="flat" cmpd="sng">
              <a:solidFill>
                <a:schemeClr val="tx1"/>
              </a:solidFill>
              <a:prstDash val="solid"/>
              <a:headEnd type="none" w="med" len="med"/>
              <a:tailEnd type="none" w="med" len="med"/>
            </a:ln>
          </p:spPr>
        </p:sp>
        <p:sp>
          <p:nvSpPr>
            <p:cNvPr id="24587" name="Line 19"/>
            <p:cNvSpPr/>
            <p:nvPr/>
          </p:nvSpPr>
          <p:spPr>
            <a:xfrm>
              <a:off x="5867400" y="3733800"/>
              <a:ext cx="0" cy="0"/>
            </a:xfrm>
            <a:prstGeom prst="line">
              <a:avLst/>
            </a:prstGeom>
            <a:ln w="9525" cap="flat" cmpd="sng">
              <a:solidFill>
                <a:schemeClr val="tx1"/>
              </a:solidFill>
              <a:prstDash val="solid"/>
              <a:headEnd type="none" w="med" len="med"/>
              <a:tailEnd type="none" w="med" len="med"/>
            </a:ln>
          </p:spPr>
        </p:sp>
        <p:sp>
          <p:nvSpPr>
            <p:cNvPr id="24588" name="Line 20"/>
            <p:cNvSpPr/>
            <p:nvPr/>
          </p:nvSpPr>
          <p:spPr>
            <a:xfrm>
              <a:off x="5867400" y="3733800"/>
              <a:ext cx="990600" cy="0"/>
            </a:xfrm>
            <a:prstGeom prst="line">
              <a:avLst/>
            </a:prstGeom>
            <a:ln w="9525" cap="flat" cmpd="sng">
              <a:solidFill>
                <a:schemeClr val="tx1"/>
              </a:solidFill>
              <a:prstDash val="solid"/>
              <a:headEnd type="none" w="med" len="med"/>
              <a:tailEnd type="none" w="med" len="med"/>
            </a:ln>
          </p:spPr>
        </p:sp>
        <p:sp>
          <p:nvSpPr>
            <p:cNvPr id="24589" name="Text Box 21"/>
            <p:cNvSpPr txBox="1"/>
            <p:nvPr/>
          </p:nvSpPr>
          <p:spPr>
            <a:xfrm>
              <a:off x="5334000" y="2667000"/>
              <a:ext cx="976549" cy="338554"/>
            </a:xfrm>
            <a:prstGeom prst="rect">
              <a:avLst/>
            </a:prstGeom>
            <a:noFill/>
            <a:ln w="9525">
              <a:noFill/>
            </a:ln>
          </p:spPr>
          <p:txBody>
            <a:bodyPr wrap="none">
              <a:spAutoFit/>
            </a:bodyPr>
            <a:p>
              <a:r>
                <a:rPr lang="en-US" altLang="zh-CN" sz="1600" b="1" dirty="0">
                  <a:latin typeface="Arial" panose="020B0604020202020204" pitchFamily="34" charset="0"/>
                </a:rPr>
                <a:t> 1</a:t>
              </a:r>
              <a:r>
                <a:rPr lang="zh-CN" altLang="en-US" sz="1600" b="1" dirty="0">
                  <a:latin typeface="Arial" panose="020B0604020202020204" pitchFamily="34" charset="0"/>
                </a:rPr>
                <a:t>、学习</a:t>
              </a:r>
              <a:endParaRPr lang="zh-CN" altLang="en-US" sz="1600" b="1" dirty="0">
                <a:latin typeface="Arial" panose="020B0604020202020204" pitchFamily="34" charset="0"/>
              </a:endParaRPr>
            </a:p>
          </p:txBody>
        </p:sp>
        <p:sp>
          <p:nvSpPr>
            <p:cNvPr id="24590" name="Text Box 22"/>
            <p:cNvSpPr txBox="1"/>
            <p:nvPr/>
          </p:nvSpPr>
          <p:spPr>
            <a:xfrm>
              <a:off x="4343400" y="4419600"/>
              <a:ext cx="3200400" cy="366713"/>
            </a:xfrm>
            <a:prstGeom prst="rect">
              <a:avLst/>
            </a:prstGeom>
            <a:noFill/>
            <a:ln w="9525">
              <a:noFill/>
            </a:ln>
          </p:spPr>
          <p:txBody>
            <a:bodyPr>
              <a:spAutoFit/>
            </a:bodyPr>
            <a:p>
              <a:pPr>
                <a:spcBef>
                  <a:spcPct val="50000"/>
                </a:spcBef>
              </a:pPr>
              <a:r>
                <a:rPr lang="zh-CN" altLang="en-US" dirty="0">
                  <a:latin typeface="Arial" panose="020B0604020202020204" pitchFamily="34" charset="0"/>
                </a:rPr>
                <a:t>　　　　</a:t>
              </a:r>
              <a:r>
                <a:rPr lang="en-US" altLang="zh-CN" sz="1600" b="1" dirty="0">
                  <a:latin typeface="Arial" panose="020B0604020202020204" pitchFamily="34" charset="0"/>
                </a:rPr>
                <a:t>2</a:t>
              </a:r>
              <a:r>
                <a:rPr lang="zh-CN" altLang="en-US" sz="1600" b="1" dirty="0">
                  <a:latin typeface="Arial" panose="020B0604020202020204" pitchFamily="34" charset="0"/>
                </a:rPr>
                <a:t>、价值形成</a:t>
              </a:r>
              <a:endParaRPr lang="zh-CN" altLang="en-US" sz="1600" b="1" dirty="0">
                <a:latin typeface="Arial" panose="020B0604020202020204" pitchFamily="34" charset="0"/>
              </a:endParaRPr>
            </a:p>
          </p:txBody>
        </p:sp>
        <p:sp>
          <p:nvSpPr>
            <p:cNvPr id="24591" name="Text Box 23"/>
            <p:cNvSpPr txBox="1"/>
            <p:nvPr/>
          </p:nvSpPr>
          <p:spPr>
            <a:xfrm>
              <a:off x="3124200" y="4495800"/>
              <a:ext cx="1676400" cy="336550"/>
            </a:xfrm>
            <a:prstGeom prst="rect">
              <a:avLst/>
            </a:prstGeom>
            <a:noFill/>
            <a:ln w="9525">
              <a:noFill/>
            </a:ln>
          </p:spPr>
          <p:txBody>
            <a:bodyPr>
              <a:spAutoFit/>
            </a:bodyPr>
            <a:p>
              <a:pPr>
                <a:spcBef>
                  <a:spcPct val="50000"/>
                </a:spcBef>
              </a:pPr>
              <a:r>
                <a:rPr lang="en-US" altLang="zh-CN" sz="1600" dirty="0">
                  <a:latin typeface="Arial" panose="020B0604020202020204" pitchFamily="34" charset="0"/>
                </a:rPr>
                <a:t> </a:t>
              </a:r>
              <a:r>
                <a:rPr lang="en-US" altLang="zh-CN" sz="1600" b="1" dirty="0">
                  <a:latin typeface="Arial" panose="020B0604020202020204" pitchFamily="34" charset="0"/>
                </a:rPr>
                <a:t>3</a:t>
              </a:r>
              <a:r>
                <a:rPr lang="zh-CN" altLang="en-US" sz="1600" b="1" dirty="0">
                  <a:latin typeface="Arial" panose="020B0604020202020204" pitchFamily="34" charset="0"/>
                </a:rPr>
                <a:t>、能力发挥</a:t>
              </a:r>
              <a:endParaRPr lang="zh-CN" altLang="en-US" sz="1600" b="1" dirty="0">
                <a:latin typeface="Arial" panose="020B0604020202020204" pitchFamily="34" charset="0"/>
              </a:endParaRPr>
            </a:p>
          </p:txBody>
        </p:sp>
        <p:sp>
          <p:nvSpPr>
            <p:cNvPr id="24592" name="Text Box 24"/>
            <p:cNvSpPr txBox="1"/>
            <p:nvPr/>
          </p:nvSpPr>
          <p:spPr>
            <a:xfrm>
              <a:off x="3048000" y="1905000"/>
              <a:ext cx="1981200" cy="1146175"/>
            </a:xfrm>
            <a:prstGeom prst="rect">
              <a:avLst/>
            </a:prstGeom>
            <a:noFill/>
            <a:ln w="9525">
              <a:noFill/>
            </a:ln>
          </p:spPr>
          <p:txBody>
            <a:bodyPr>
              <a:spAutoFit/>
            </a:bodyPr>
            <a:p>
              <a:pPr>
                <a:spcBef>
                  <a:spcPct val="50000"/>
                </a:spcBef>
              </a:pPr>
              <a:r>
                <a:rPr lang="en-US" altLang="zh-CN" dirty="0">
                  <a:latin typeface="Arial" panose="020B0604020202020204" pitchFamily="34" charset="0"/>
                </a:rPr>
                <a:t>                    </a:t>
              </a:r>
              <a:endParaRPr lang="en-US" altLang="zh-CN" dirty="0">
                <a:latin typeface="Arial" panose="020B0604020202020204" pitchFamily="34" charset="0"/>
              </a:endParaRPr>
            </a:p>
            <a:p>
              <a:pPr>
                <a:spcBef>
                  <a:spcPct val="50000"/>
                </a:spcBef>
              </a:pPr>
              <a:endParaRPr lang="en-US" altLang="zh-CN" dirty="0">
                <a:latin typeface="Arial" panose="020B0604020202020204" pitchFamily="34" charset="0"/>
              </a:endParaRPr>
            </a:p>
            <a:p>
              <a:pPr>
                <a:spcBef>
                  <a:spcPct val="50000"/>
                </a:spcBef>
              </a:pPr>
              <a:r>
                <a:rPr lang="en-US" altLang="zh-CN" sz="1600" b="1" dirty="0">
                  <a:latin typeface="Arial" panose="020B0604020202020204" pitchFamily="34" charset="0"/>
                </a:rPr>
                <a:t>4</a:t>
              </a:r>
              <a:r>
                <a:rPr lang="zh-CN" altLang="en-US" sz="1600" b="1" dirty="0">
                  <a:latin typeface="Arial" panose="020B0604020202020204" pitchFamily="34" charset="0"/>
                </a:rPr>
                <a:t>、价值提升</a:t>
              </a:r>
              <a:endParaRPr lang="zh-CN" altLang="en-US" sz="1600" b="1" dirty="0">
                <a:latin typeface="Arial" panose="020B0604020202020204" pitchFamily="34" charset="0"/>
              </a:endParaRPr>
            </a:p>
          </p:txBody>
        </p:sp>
      </p:grpSp>
      <p:sp>
        <p:nvSpPr>
          <p:cNvPr id="24580" name="矩形 14"/>
          <p:cNvSpPr/>
          <p:nvPr/>
        </p:nvSpPr>
        <p:spPr>
          <a:xfrm>
            <a:off x="5943600" y="1781175"/>
            <a:ext cx="2724150" cy="368300"/>
          </a:xfrm>
          <a:prstGeom prst="rect">
            <a:avLst/>
          </a:prstGeom>
          <a:noFill/>
          <a:ln w="9525">
            <a:noFill/>
          </a:ln>
        </p:spPr>
        <p:txBody>
          <a:bodyPr wrap="none">
            <a:spAutoFit/>
          </a:bodyPr>
          <a:p>
            <a:r>
              <a:rPr lang="zh-CN" altLang="en-US" b="1" dirty="0">
                <a:latin typeface="Arial" panose="020B0604020202020204" pitchFamily="34" charset="0"/>
              </a:rPr>
              <a:t>价值形成阶段的两个肯定</a:t>
            </a:r>
            <a:endParaRPr lang="zh-CN" altLang="en-US" b="1" dirty="0">
              <a:latin typeface="Arial" panose="020B0604020202020204" pitchFamily="34" charset="0"/>
            </a:endParaRPr>
          </a:p>
        </p:txBody>
      </p:sp>
      <p:sp>
        <p:nvSpPr>
          <p:cNvPr id="24581" name="矩形 15"/>
          <p:cNvSpPr/>
          <p:nvPr/>
        </p:nvSpPr>
        <p:spPr>
          <a:xfrm>
            <a:off x="4962525" y="2654300"/>
            <a:ext cx="4953000" cy="2862263"/>
          </a:xfrm>
          <a:prstGeom prst="rect">
            <a:avLst/>
          </a:prstGeom>
          <a:noFill/>
          <a:ln w="9525">
            <a:noFill/>
          </a:ln>
        </p:spPr>
        <p:txBody>
          <a:bodyPr>
            <a:spAutoFit/>
          </a:bodyPr>
          <a:p>
            <a:pPr>
              <a:lnSpc>
                <a:spcPct val="150000"/>
              </a:lnSpc>
            </a:pPr>
            <a:r>
              <a:rPr lang="zh-CN" altLang="en-US" sz="2000" b="1" dirty="0">
                <a:latin typeface="Arial" panose="020B0604020202020204" pitchFamily="34" charset="0"/>
              </a:rPr>
              <a:t>1、在公司中的地位</a:t>
            </a:r>
            <a:endParaRPr lang="zh-CN" altLang="en-US" sz="2000" b="1" dirty="0">
              <a:latin typeface="Arial" panose="020B0604020202020204" pitchFamily="34" charset="0"/>
            </a:endParaRPr>
          </a:p>
          <a:p>
            <a:pPr>
              <a:lnSpc>
                <a:spcPct val="150000"/>
              </a:lnSpc>
            </a:pPr>
            <a:r>
              <a:rPr lang="zh-CN" altLang="en-US" sz="2000" dirty="0">
                <a:latin typeface="Arial" panose="020B0604020202020204" pitchFamily="34" charset="0"/>
              </a:rPr>
              <a:t>       公司因我而更加卓越，这份工资我拿得其所。</a:t>
            </a:r>
            <a:endParaRPr lang="zh-CN" altLang="en-US" sz="2000" dirty="0">
              <a:latin typeface="Arial" panose="020B0604020202020204" pitchFamily="34" charset="0"/>
            </a:endParaRPr>
          </a:p>
          <a:p>
            <a:pPr>
              <a:lnSpc>
                <a:spcPct val="150000"/>
              </a:lnSpc>
            </a:pPr>
            <a:r>
              <a:rPr lang="zh-CN" altLang="en-US" sz="2000" b="1" dirty="0">
                <a:latin typeface="Arial" panose="020B0604020202020204" pitchFamily="34" charset="0"/>
              </a:rPr>
              <a:t>2、在亲友中的地位</a:t>
            </a:r>
            <a:endParaRPr lang="zh-CN" altLang="en-US" sz="2000" b="1" dirty="0">
              <a:latin typeface="Arial" panose="020B0604020202020204" pitchFamily="34" charset="0"/>
            </a:endParaRPr>
          </a:p>
          <a:p>
            <a:pPr>
              <a:lnSpc>
                <a:spcPct val="150000"/>
              </a:lnSpc>
            </a:pPr>
            <a:r>
              <a:rPr lang="zh-CN" altLang="en-US" sz="2000" dirty="0">
                <a:latin typeface="Arial" panose="020B0604020202020204" pitchFamily="34" charset="0"/>
              </a:rPr>
              <a:t>      我因公司而更加优秀，这份工作我值得付出。</a:t>
            </a:r>
            <a:endParaRPr lang="zh-CN" altLang="en-US" sz="2000" dirty="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1"/>
          <p:cNvSpPr>
            <a:spLocks noGrp="1"/>
          </p:cNvSpPr>
          <p:nvPr>
            <p:ph type="title"/>
          </p:nvPr>
        </p:nvSpPr>
        <p:spPr>
          <a:xfrm>
            <a:off x="152400" y="2971800"/>
            <a:ext cx="9067800" cy="473075"/>
          </a:xfrm>
          <a:noFill/>
          <a:ln>
            <a:noFill/>
          </a:ln>
        </p:spPr>
        <p:txBody>
          <a:bodyPr/>
          <a:p>
            <a:pPr/>
            <a:r>
              <a:rPr lang="zh-CN" altLang="en-US" dirty="0">
                <a:latin typeface="+mj-lt"/>
                <a:ea typeface="+mj-ea"/>
                <a:cs typeface="+mj-cs"/>
              </a:rPr>
              <a:t>三、如何能让你的工作更好？</a:t>
            </a:r>
            <a:endParaRPr lang="zh-CN" altLang="en-US" dirty="0">
              <a:latin typeface="+mj-lt"/>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1"/>
          <p:cNvSpPr>
            <a:spLocks noGrp="1"/>
          </p:cNvSpPr>
          <p:nvPr>
            <p:ph type="title"/>
          </p:nvPr>
        </p:nvSpPr>
        <p:spPr>
          <a:noFill/>
          <a:ln>
            <a:noFill/>
          </a:ln>
        </p:spPr>
        <p:txBody>
          <a:bodyPr/>
          <a:p>
            <a:pPr/>
            <a:r>
              <a:rPr lang="zh-CN" altLang="zh-CN" dirty="0">
                <a:latin typeface="+mj-lt"/>
                <a:ea typeface="+mj-ea"/>
                <a:cs typeface="+mj-cs"/>
              </a:rPr>
              <a:t>素质冰山模型</a:t>
            </a:r>
            <a:endParaRPr lang="zh-CN" altLang="en-US" dirty="0">
              <a:latin typeface="+mj-lt"/>
              <a:ea typeface="+mj-ea"/>
              <a:cs typeface="+mj-cs"/>
            </a:endParaRPr>
          </a:p>
        </p:txBody>
      </p:sp>
      <p:grpSp>
        <p:nvGrpSpPr>
          <p:cNvPr id="26627" name="组合 3"/>
          <p:cNvGrpSpPr/>
          <p:nvPr/>
        </p:nvGrpSpPr>
        <p:grpSpPr>
          <a:xfrm>
            <a:off x="1143000" y="1524000"/>
            <a:ext cx="7943850" cy="5226050"/>
            <a:chOff x="323850" y="836613"/>
            <a:chExt cx="8534400" cy="5761037"/>
          </a:xfrm>
        </p:grpSpPr>
        <p:pic>
          <p:nvPicPr>
            <p:cNvPr id="26628" name="Picture 3" descr="20040717103544"/>
            <p:cNvPicPr>
              <a:picLocks noChangeAspect="1"/>
            </p:cNvPicPr>
            <p:nvPr/>
          </p:nvPicPr>
          <p:blipFill>
            <a:blip r:embed="rId1"/>
            <a:stretch>
              <a:fillRect/>
            </a:stretch>
          </p:blipFill>
          <p:spPr>
            <a:xfrm>
              <a:off x="323850" y="836613"/>
              <a:ext cx="8534400" cy="5761037"/>
            </a:xfrm>
            <a:prstGeom prst="rect">
              <a:avLst/>
            </a:prstGeom>
            <a:noFill/>
            <a:ln w="9525">
              <a:noFill/>
            </a:ln>
          </p:spPr>
        </p:pic>
        <p:sp>
          <p:nvSpPr>
            <p:cNvPr id="26629" name="WordArt 4"/>
            <p:cNvSpPr/>
            <p:nvPr/>
          </p:nvSpPr>
          <p:spPr>
            <a:xfrm>
              <a:off x="3706813" y="1412875"/>
              <a:ext cx="1081087" cy="360363"/>
            </a:xfrm>
            <a:prstGeom prst="rect">
              <a:avLst/>
            </a:prstGeom>
          </p:spPr>
          <p:txBody>
            <a:bodyPr wrap="none" fromWordArt="1">
              <a:prstTxWarp prst="textPlain">
                <a:avLst>
                  <a:gd name="adj" fmla="val 50000"/>
                </a:avLst>
              </a:prstTxWarp>
              <a:normAutofit/>
            </a:bodyPr>
            <a:p>
              <a:pPr algn="ctr"/>
              <a:r>
                <a:rPr lang="zh-CN" altLang="en-US" sz="2400">
                  <a:solidFill>
                    <a:srgbClr val="800080"/>
                  </a:solidFill>
                  <a:effectLst>
                    <a:outerShdw dist="35921" dir="2699999" algn="ctr" rotWithShape="0">
                      <a:srgbClr val="C0C0C0">
                        <a:alpha val="79999"/>
                      </a:srgbClr>
                    </a:outerShdw>
                  </a:effectLst>
                  <a:latin typeface="+mn-ea" charset="0"/>
                  <a:ea typeface="+mn-ea" charset="0"/>
                </a:rPr>
                <a:t>行为</a:t>
              </a:r>
              <a:endParaRPr lang="zh-CN" altLang="en-US" sz="2400">
                <a:solidFill>
                  <a:srgbClr val="800080"/>
                </a:solidFill>
                <a:effectLst>
                  <a:outerShdw dist="35921" dir="2699999" algn="ctr" rotWithShape="0">
                    <a:srgbClr val="C0C0C0">
                      <a:alpha val="79999"/>
                    </a:srgbClr>
                  </a:outerShdw>
                </a:effectLst>
                <a:latin typeface="+mn-ea" charset="0"/>
                <a:ea typeface="+mn-ea" charset="0"/>
              </a:endParaRPr>
            </a:p>
          </p:txBody>
        </p:sp>
        <p:sp>
          <p:nvSpPr>
            <p:cNvPr id="26630" name="WordArt 5"/>
            <p:cNvSpPr/>
            <p:nvPr/>
          </p:nvSpPr>
          <p:spPr>
            <a:xfrm>
              <a:off x="2339975" y="3284538"/>
              <a:ext cx="4505325" cy="419100"/>
            </a:xfrm>
            <a:prstGeom prst="rect">
              <a:avLst/>
            </a:prstGeom>
          </p:spPr>
          <p:txBody>
            <a:bodyPr wrap="none" fromWordArt="1">
              <a:prstTxWarp prst="textPlain">
                <a:avLst>
                  <a:gd name="adj" fmla="val 50000"/>
                </a:avLst>
              </a:prstTxWarp>
              <a:normAutofit/>
            </a:bodyPr>
            <a:p>
              <a:pPr algn="ctr"/>
              <a:r>
                <a:rPr lang="zh-CN" altLang="en-US" sz="3200">
                  <a:solidFill>
                    <a:schemeClr val="accent2"/>
                  </a:solidFill>
                  <a:effectLst>
                    <a:outerShdw dist="35921" dir="2699999" algn="ctr" rotWithShape="0">
                      <a:srgbClr val="C0C0C0">
                        <a:alpha val="79999"/>
                      </a:srgbClr>
                    </a:outerShdw>
                  </a:effectLst>
                  <a:latin typeface="+mn-ea" charset="0"/>
                  <a:ea typeface="+mn-ea" charset="0"/>
                </a:rPr>
                <a:t>价值观、态度、社会角色</a:t>
              </a:r>
              <a:endParaRPr lang="zh-CN" altLang="en-US" sz="3200">
                <a:solidFill>
                  <a:schemeClr val="accent2"/>
                </a:solidFill>
                <a:effectLst>
                  <a:outerShdw dist="35921" dir="2699999" algn="ctr" rotWithShape="0">
                    <a:srgbClr val="C0C0C0">
                      <a:alpha val="79999"/>
                    </a:srgbClr>
                  </a:outerShdw>
                </a:effectLst>
                <a:latin typeface="+mn-ea" charset="0"/>
                <a:ea typeface="+mn-ea" charset="0"/>
              </a:endParaRPr>
            </a:p>
          </p:txBody>
        </p:sp>
        <p:sp>
          <p:nvSpPr>
            <p:cNvPr id="8" name="Text Box 6"/>
            <p:cNvSpPr txBox="1">
              <a:spLocks noChangeArrowheads="1"/>
            </p:cNvSpPr>
            <p:nvPr/>
          </p:nvSpPr>
          <p:spPr bwMode="auto">
            <a:xfrm>
              <a:off x="494402" y="1268866"/>
              <a:ext cx="595225" cy="1440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2400" b="1" i="0" u="none" strike="noStrike" kern="1200" cap="none" spc="0" normalizeH="0" baseline="0" noProof="0" smtClean="0">
                  <a:ln>
                    <a:noFill/>
                  </a:ln>
                  <a:solidFill>
                    <a:srgbClr val="9900CC"/>
                  </a:solidFill>
                  <a:effectLst/>
                  <a:uLnTx/>
                  <a:uFillTx/>
                  <a:latin typeface="+mn-ea"/>
                  <a:ea typeface="+mn-ea"/>
                  <a:cs typeface="+mn-cs"/>
                </a:rPr>
                <a:t>表象的</a:t>
              </a:r>
              <a:endParaRPr kumimoji="0" lang="zh-CN" sz="2400" b="1" i="0" u="none" strike="noStrike" kern="1200" cap="none" spc="0" normalizeH="0" baseline="0" noProof="0" smtClean="0">
                <a:ln>
                  <a:noFill/>
                </a:ln>
                <a:solidFill>
                  <a:srgbClr val="9900CC"/>
                </a:solidFill>
                <a:effectLst/>
                <a:uLnTx/>
                <a:uFillTx/>
                <a:latin typeface="+mn-ea"/>
                <a:ea typeface="+mn-ea"/>
                <a:cs typeface="+mn-cs"/>
              </a:endParaRPr>
            </a:p>
          </p:txBody>
        </p:sp>
        <p:sp>
          <p:nvSpPr>
            <p:cNvPr id="9" name="Text Box 7"/>
            <p:cNvSpPr txBox="1">
              <a:spLocks noChangeArrowheads="1"/>
            </p:cNvSpPr>
            <p:nvPr/>
          </p:nvSpPr>
          <p:spPr bwMode="auto">
            <a:xfrm>
              <a:off x="513163" y="4868639"/>
              <a:ext cx="530415" cy="129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2000" b="1" i="0" u="none" strike="noStrike" kern="1200" cap="none" spc="0" normalizeH="0" baseline="0" noProof="0" smtClean="0">
                  <a:ln>
                    <a:noFill/>
                  </a:ln>
                  <a:solidFill>
                    <a:srgbClr val="FF0000"/>
                  </a:solidFill>
                  <a:effectLst/>
                  <a:uLnTx/>
                  <a:uFillTx/>
                  <a:latin typeface="+mn-ea"/>
                  <a:ea typeface="+mn-ea"/>
                  <a:cs typeface="+mn-cs"/>
                </a:rPr>
                <a:t>潜在的</a:t>
              </a:r>
              <a:endParaRPr kumimoji="0" lang="zh-CN" sz="2000" b="1" i="0" u="none" strike="noStrike" kern="1200" cap="none" spc="0" normalizeH="0" baseline="0" noProof="0" smtClean="0">
                <a:ln>
                  <a:noFill/>
                </a:ln>
                <a:solidFill>
                  <a:srgbClr val="FF0000"/>
                </a:solidFill>
                <a:effectLst/>
                <a:uLnTx/>
                <a:uFillTx/>
                <a:latin typeface="+mn-ea"/>
                <a:ea typeface="+mn-ea"/>
                <a:cs typeface="+mn-cs"/>
              </a:endParaRPr>
            </a:p>
          </p:txBody>
        </p:sp>
        <p:sp>
          <p:nvSpPr>
            <p:cNvPr id="26633" name="WordArt 8"/>
            <p:cNvSpPr/>
            <p:nvPr/>
          </p:nvSpPr>
          <p:spPr>
            <a:xfrm>
              <a:off x="3635375" y="3860800"/>
              <a:ext cx="1638300" cy="419100"/>
            </a:xfrm>
            <a:prstGeom prst="rect">
              <a:avLst/>
            </a:prstGeom>
          </p:spPr>
          <p:txBody>
            <a:bodyPr wrap="none" fromWordArt="1">
              <a:prstTxWarp prst="textPlain">
                <a:avLst>
                  <a:gd name="adj" fmla="val 50000"/>
                </a:avLst>
              </a:prstTxWarp>
              <a:normAutofit/>
            </a:bodyPr>
            <a:p>
              <a:pPr algn="ctr"/>
              <a:r>
                <a:rPr lang="zh-CN" altLang="en-US" sz="3200">
                  <a:solidFill>
                    <a:schemeClr val="accent2"/>
                  </a:solidFill>
                  <a:effectLst>
                    <a:outerShdw dist="35921" dir="2699999" algn="ctr" rotWithShape="0">
                      <a:srgbClr val="C0C0C0">
                        <a:alpha val="79999"/>
                      </a:srgbClr>
                    </a:outerShdw>
                  </a:effectLst>
                  <a:latin typeface="+mn-ea" charset="0"/>
                  <a:ea typeface="+mn-ea" charset="0"/>
                </a:rPr>
                <a:t>自我形象</a:t>
              </a:r>
              <a:endParaRPr lang="zh-CN" altLang="en-US" sz="3200">
                <a:solidFill>
                  <a:schemeClr val="accent2"/>
                </a:solidFill>
                <a:effectLst>
                  <a:outerShdw dist="35921" dir="2699999" algn="ctr" rotWithShape="0">
                    <a:srgbClr val="C0C0C0">
                      <a:alpha val="79999"/>
                    </a:srgbClr>
                  </a:outerShdw>
                </a:effectLst>
                <a:latin typeface="+mn-ea" charset="0"/>
                <a:ea typeface="+mn-ea" charset="0"/>
              </a:endParaRPr>
            </a:p>
          </p:txBody>
        </p:sp>
        <p:sp>
          <p:nvSpPr>
            <p:cNvPr id="26634" name="WordArt 9"/>
            <p:cNvSpPr/>
            <p:nvPr/>
          </p:nvSpPr>
          <p:spPr>
            <a:xfrm>
              <a:off x="4067175" y="4437063"/>
              <a:ext cx="819150" cy="419100"/>
            </a:xfrm>
            <a:prstGeom prst="rect">
              <a:avLst/>
            </a:prstGeom>
          </p:spPr>
          <p:txBody>
            <a:bodyPr wrap="none" fromWordArt="1">
              <a:prstTxWarp prst="textPlain">
                <a:avLst>
                  <a:gd name="adj" fmla="val 50000"/>
                </a:avLst>
              </a:prstTxWarp>
              <a:normAutofit/>
            </a:bodyPr>
            <a:p>
              <a:pPr algn="ctr"/>
              <a:r>
                <a:rPr lang="zh-CN" altLang="en-US" sz="3200">
                  <a:solidFill>
                    <a:schemeClr val="accent2"/>
                  </a:solidFill>
                  <a:effectLst>
                    <a:outerShdw dist="35921" dir="2699999" algn="ctr" rotWithShape="0">
                      <a:srgbClr val="C0C0C0">
                        <a:alpha val="79999"/>
                      </a:srgbClr>
                    </a:outerShdw>
                  </a:effectLst>
                  <a:latin typeface="+mn-ea" charset="0"/>
                  <a:ea typeface="+mn-ea" charset="0"/>
                </a:rPr>
                <a:t>特质</a:t>
              </a:r>
              <a:endParaRPr lang="zh-CN" altLang="en-US" sz="3200">
                <a:solidFill>
                  <a:schemeClr val="accent2"/>
                </a:solidFill>
                <a:effectLst>
                  <a:outerShdw dist="35921" dir="2699999" algn="ctr" rotWithShape="0">
                    <a:srgbClr val="C0C0C0">
                      <a:alpha val="79999"/>
                    </a:srgbClr>
                  </a:outerShdw>
                </a:effectLst>
                <a:latin typeface="+mn-ea" charset="0"/>
                <a:ea typeface="+mn-ea" charset="0"/>
              </a:endParaRPr>
            </a:p>
          </p:txBody>
        </p:sp>
        <p:sp>
          <p:nvSpPr>
            <p:cNvPr id="26635" name="WordArt 10"/>
            <p:cNvSpPr/>
            <p:nvPr/>
          </p:nvSpPr>
          <p:spPr>
            <a:xfrm>
              <a:off x="3563938" y="5084763"/>
              <a:ext cx="1225550" cy="504825"/>
            </a:xfrm>
            <a:prstGeom prst="rect">
              <a:avLst/>
            </a:prstGeom>
          </p:spPr>
          <p:txBody>
            <a:bodyPr wrap="none" fromWordArt="1">
              <a:prstTxWarp prst="textPlain">
                <a:avLst>
                  <a:gd name="adj" fmla="val 50000"/>
                </a:avLst>
              </a:prstTxWarp>
              <a:normAutofit/>
            </a:bodyPr>
            <a:p>
              <a:pPr algn="ctr"/>
              <a:r>
                <a:rPr lang="zh-CN" altLang="en-US" sz="2000">
                  <a:solidFill>
                    <a:schemeClr val="accent2"/>
                  </a:solidFill>
                  <a:effectLst>
                    <a:outerShdw dist="35921" dir="2699999" algn="ctr" rotWithShape="0">
                      <a:srgbClr val="C0C0C0">
                        <a:alpha val="79999"/>
                      </a:srgbClr>
                    </a:outerShdw>
                  </a:effectLst>
                  <a:latin typeface="+mn-ea" charset="0"/>
                  <a:ea typeface="+mn-ea" charset="0"/>
                </a:rPr>
                <a:t>     动机</a:t>
              </a:r>
              <a:endParaRPr lang="zh-CN" altLang="en-US" sz="2000">
                <a:solidFill>
                  <a:schemeClr val="accent2"/>
                </a:solidFill>
                <a:effectLst>
                  <a:outerShdw dist="35921" dir="2699999" algn="ctr" rotWithShape="0">
                    <a:srgbClr val="C0C0C0">
                      <a:alpha val="79999"/>
                    </a:srgbClr>
                  </a:outerShdw>
                </a:effectLst>
                <a:latin typeface="+mn-ea" charset="0"/>
                <a:ea typeface="+mn-ea" charset="0"/>
              </a:endParaRPr>
            </a:p>
          </p:txBody>
        </p:sp>
        <p:sp>
          <p:nvSpPr>
            <p:cNvPr id="26636" name="WordArt 11"/>
            <p:cNvSpPr/>
            <p:nvPr/>
          </p:nvSpPr>
          <p:spPr>
            <a:xfrm>
              <a:off x="3132138" y="2322513"/>
              <a:ext cx="2160587" cy="314325"/>
            </a:xfrm>
            <a:prstGeom prst="rect">
              <a:avLst/>
            </a:prstGeom>
          </p:spPr>
          <p:txBody>
            <a:bodyPr wrap="none" fromWordArt="1">
              <a:prstTxWarp prst="textPlain">
                <a:avLst>
                  <a:gd name="adj" fmla="val 50000"/>
                </a:avLst>
              </a:prstTxWarp>
              <a:normAutofit/>
            </a:bodyPr>
            <a:p>
              <a:pPr algn="ctr"/>
              <a:r>
                <a:rPr lang="zh-CN" altLang="en-US" sz="2400">
                  <a:solidFill>
                    <a:srgbClr val="800080"/>
                  </a:solidFill>
                  <a:effectLst>
                    <a:outerShdw dist="35921" dir="2699999" algn="ctr" rotWithShape="0">
                      <a:srgbClr val="C0C0C0">
                        <a:alpha val="79999"/>
                      </a:srgbClr>
                    </a:outerShdw>
                  </a:effectLst>
                  <a:latin typeface="+mn-ea" charset="0"/>
                  <a:ea typeface="+mn-ea" charset="0"/>
                </a:rPr>
                <a:t>知识、技能</a:t>
              </a:r>
              <a:endParaRPr lang="zh-CN" altLang="en-US" sz="2400">
                <a:solidFill>
                  <a:srgbClr val="800080"/>
                </a:solidFill>
                <a:effectLst>
                  <a:outerShdw dist="35921" dir="2699999" algn="ctr" rotWithShape="0">
                    <a:srgbClr val="C0C0C0">
                      <a:alpha val="79999"/>
                    </a:srgbClr>
                  </a:outerShdw>
                </a:effectLst>
                <a:latin typeface="+mn-ea" charset="0"/>
                <a:ea typeface="+mn-ea" charset="0"/>
              </a:endParaRPr>
            </a:p>
          </p:txBody>
        </p:sp>
        <p:sp>
          <p:nvSpPr>
            <p:cNvPr id="14" name="Oval 12"/>
            <p:cNvSpPr>
              <a:spLocks noChangeArrowheads="1"/>
            </p:cNvSpPr>
            <p:nvPr/>
          </p:nvSpPr>
          <p:spPr bwMode="auto">
            <a:xfrm>
              <a:off x="2699634" y="2205122"/>
              <a:ext cx="3312111" cy="647504"/>
            </a:xfrm>
            <a:prstGeom prst="ellipse">
              <a:avLst/>
            </a:prstGeom>
            <a:noFill/>
            <a:ln w="3810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000" b="1" i="0" u="none" strike="noStrike" kern="1200" cap="none" spc="0" normalizeH="0" baseline="0" noProof="0" smtClean="0">
                <a:ln>
                  <a:noFill/>
                </a:ln>
                <a:solidFill>
                  <a:schemeClr val="tx1"/>
                </a:solidFill>
                <a:effectLst/>
                <a:uLnTx/>
                <a:uFillTx/>
                <a:latin typeface="+mn-ea"/>
                <a:ea typeface="+mn-ea"/>
                <a:cs typeface="+mn-cs"/>
              </a:endParaRPr>
            </a:p>
          </p:txBody>
        </p:sp>
        <p:sp>
          <p:nvSpPr>
            <p:cNvPr id="15" name="Oval 13"/>
            <p:cNvSpPr>
              <a:spLocks noChangeArrowheads="1"/>
            </p:cNvSpPr>
            <p:nvPr/>
          </p:nvSpPr>
          <p:spPr bwMode="auto">
            <a:xfrm>
              <a:off x="2051538" y="2997877"/>
              <a:ext cx="4681640" cy="3024019"/>
            </a:xfrm>
            <a:prstGeom prst="ellipse">
              <a:avLst/>
            </a:prstGeom>
            <a:noFill/>
            <a:ln w="28575">
              <a:solidFill>
                <a:srgbClr val="CCFF99"/>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smtClean="0">
                <a:ln>
                  <a:noFill/>
                </a:ln>
                <a:solidFill>
                  <a:schemeClr val="tx1"/>
                </a:solidFill>
                <a:effectLst/>
                <a:uLnTx/>
                <a:uFillTx/>
                <a:latin typeface="+mn-ea"/>
                <a:ea typeface="+mn-ea"/>
                <a:cs typeface="+mn-cs"/>
              </a:endParaRPr>
            </a:p>
          </p:txBody>
        </p:sp>
        <p:sp>
          <p:nvSpPr>
            <p:cNvPr id="16" name="Line 14"/>
            <p:cNvSpPr>
              <a:spLocks noChangeShapeType="1"/>
            </p:cNvSpPr>
            <p:nvPr/>
          </p:nvSpPr>
          <p:spPr bwMode="auto">
            <a:xfrm flipH="1">
              <a:off x="1834937" y="5229141"/>
              <a:ext cx="504833" cy="647504"/>
            </a:xfrm>
            <a:prstGeom prst="line">
              <a:avLst/>
            </a:prstGeom>
            <a:noFill/>
            <a:ln w="57150" cmpd="thickThin">
              <a:solidFill>
                <a:srgbClr val="CCFF99"/>
              </a:solidFill>
              <a:rou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7" name="Text Box 15"/>
            <p:cNvSpPr txBox="1">
              <a:spLocks noChangeArrowheads="1"/>
            </p:cNvSpPr>
            <p:nvPr/>
          </p:nvSpPr>
          <p:spPr bwMode="auto">
            <a:xfrm>
              <a:off x="1258473" y="5876645"/>
              <a:ext cx="1441161" cy="44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2000" b="1" i="0" u="none" strike="noStrike" kern="1200" cap="none" spc="0" normalizeH="0" baseline="0" noProof="0" smtClean="0">
                  <a:ln>
                    <a:noFill/>
                  </a:ln>
                  <a:solidFill>
                    <a:srgbClr val="FF0000"/>
                  </a:solidFill>
                  <a:effectLst/>
                  <a:uLnTx/>
                  <a:uFillTx/>
                  <a:latin typeface="+mn-ea"/>
                  <a:ea typeface="+mn-ea"/>
                  <a:cs typeface="+mn-cs"/>
                </a:rPr>
                <a:t>潜在素质</a:t>
              </a:r>
              <a:endParaRPr kumimoji="0" lang="zh-CN" sz="2000" b="1" i="0" u="none" strike="noStrike" kern="1200" cap="none" spc="0" normalizeH="0" baseline="0" noProof="0" smtClean="0">
                <a:ln>
                  <a:noFill/>
                </a:ln>
                <a:solidFill>
                  <a:srgbClr val="FF0000"/>
                </a:solidFill>
                <a:effectLst/>
                <a:uLnTx/>
                <a:uFillTx/>
                <a:latin typeface="+mn-ea"/>
                <a:ea typeface="+mn-ea"/>
                <a:cs typeface="+mn-cs"/>
              </a:endParaRPr>
            </a:p>
          </p:txBody>
        </p:sp>
        <p:sp>
          <p:nvSpPr>
            <p:cNvPr id="18" name="Line 16"/>
            <p:cNvSpPr>
              <a:spLocks noChangeShapeType="1"/>
            </p:cNvSpPr>
            <p:nvPr/>
          </p:nvSpPr>
          <p:spPr bwMode="auto">
            <a:xfrm flipH="1" flipV="1">
              <a:off x="1834937" y="2492124"/>
              <a:ext cx="794770" cy="73500"/>
            </a:xfrm>
            <a:prstGeom prst="line">
              <a:avLst/>
            </a:prstGeom>
            <a:noFill/>
            <a:ln w="57150" cmpd="thinThick">
              <a:solidFill>
                <a:schemeClr val="bg1"/>
              </a:solidFill>
              <a:rou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9" name="Text Box 17"/>
            <p:cNvSpPr txBox="1">
              <a:spLocks noChangeArrowheads="1"/>
            </p:cNvSpPr>
            <p:nvPr/>
          </p:nvSpPr>
          <p:spPr bwMode="auto">
            <a:xfrm>
              <a:off x="683714" y="2205122"/>
              <a:ext cx="1369528" cy="44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2000" b="1" i="0" u="none" strike="noStrike" kern="1200" cap="none" spc="0" normalizeH="0" baseline="0" noProof="0" smtClean="0">
                  <a:ln>
                    <a:noFill/>
                  </a:ln>
                  <a:solidFill>
                    <a:srgbClr val="990099"/>
                  </a:solidFill>
                  <a:effectLst/>
                  <a:uLnTx/>
                  <a:uFillTx/>
                  <a:latin typeface="+mn-ea"/>
                  <a:ea typeface="+mn-ea"/>
                  <a:cs typeface="+mn-cs"/>
                </a:rPr>
                <a:t>显性素质</a:t>
              </a:r>
              <a:endParaRPr kumimoji="0" lang="zh-CN" sz="2000" b="1" i="0" u="none" strike="noStrike" kern="1200" cap="none" spc="0" normalizeH="0" baseline="0" noProof="0" smtClean="0">
                <a:ln>
                  <a:noFill/>
                </a:ln>
                <a:solidFill>
                  <a:srgbClr val="990099"/>
                </a:solidFill>
                <a:effectLst/>
                <a:uLnTx/>
                <a:uFillTx/>
                <a:latin typeface="+mn-ea"/>
                <a:ea typeface="+mn-ea"/>
                <a:cs typeface="+mn-cs"/>
              </a:endParaRPr>
            </a:p>
          </p:txBody>
        </p:sp>
        <p:sp>
          <p:nvSpPr>
            <p:cNvPr id="20" name="Text Box 18"/>
            <p:cNvSpPr txBox="1">
              <a:spLocks noChangeArrowheads="1"/>
            </p:cNvSpPr>
            <p:nvPr/>
          </p:nvSpPr>
          <p:spPr bwMode="auto">
            <a:xfrm>
              <a:off x="7164674" y="1340616"/>
              <a:ext cx="1584423" cy="917006"/>
            </a:xfrm>
            <a:prstGeom prst="rect">
              <a:avLst/>
            </a:prstGeom>
            <a:noFill/>
            <a:ln w="9525">
              <a:noFill/>
              <a:miter lim="800000"/>
            </a:ln>
            <a:effectLst/>
          </p:spPr>
          <p:txBody>
            <a:bodyPr>
              <a:spAutoFit/>
            </a:bodyPr>
            <a:lstStyle/>
            <a:p>
              <a:pPr marR="0" defTabSz="914400">
                <a:spcBef>
                  <a:spcPct val="50000"/>
                </a:spcBef>
                <a:buClrTx/>
                <a:buSzTx/>
                <a:buFontTx/>
                <a:buNone/>
                <a:defRPr/>
              </a:pPr>
              <a:r>
                <a:rPr kumimoji="0" lang="zh-CN" sz="2400" b="1" kern="1200" cap="none" spc="0" normalizeH="0" baseline="0" noProof="0">
                  <a:solidFill>
                    <a:srgbClr val="9900CC"/>
                  </a:solidFill>
                  <a:effectLst>
                    <a:outerShdw blurRad="38100" dist="38100" dir="2700000" algn="tl">
                      <a:srgbClr val="C0C0C0"/>
                    </a:outerShdw>
                  </a:effectLst>
                  <a:latin typeface="+mn-ea"/>
                  <a:ea typeface="+mn-ea"/>
                  <a:cs typeface="+mn-cs"/>
                </a:rPr>
                <a:t>可见的，外显的</a:t>
              </a:r>
              <a:endParaRPr kumimoji="0" lang="zh-CN" sz="2400" b="1" kern="1200" cap="none" spc="0" normalizeH="0" baseline="0" noProof="0">
                <a:solidFill>
                  <a:srgbClr val="9900CC"/>
                </a:solidFill>
                <a:effectLst>
                  <a:outerShdw blurRad="38100" dist="38100" dir="2700000" algn="tl">
                    <a:srgbClr val="C0C0C0"/>
                  </a:outerShdw>
                </a:effectLst>
                <a:latin typeface="+mn-ea"/>
                <a:ea typeface="+mn-ea"/>
                <a:cs typeface="+mn-cs"/>
              </a:endParaRPr>
            </a:p>
          </p:txBody>
        </p:sp>
        <p:sp>
          <p:nvSpPr>
            <p:cNvPr id="21" name="Text Box 19"/>
            <p:cNvSpPr txBox="1">
              <a:spLocks noChangeArrowheads="1"/>
            </p:cNvSpPr>
            <p:nvPr/>
          </p:nvSpPr>
          <p:spPr bwMode="auto">
            <a:xfrm>
              <a:off x="7093042" y="5229141"/>
              <a:ext cx="1584423" cy="91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sz="2400" b="1" i="0" u="none" strike="noStrike" kern="1200" cap="none" spc="0" normalizeH="0" baseline="0" noProof="0" smtClean="0">
                  <a:ln>
                    <a:noFill/>
                  </a:ln>
                  <a:solidFill>
                    <a:srgbClr val="FF0000"/>
                  </a:solidFill>
                  <a:effectLst/>
                  <a:uLnTx/>
                  <a:uFillTx/>
                  <a:latin typeface="+mn-ea"/>
                  <a:ea typeface="+mn-ea"/>
                  <a:cs typeface="+mn-cs"/>
                </a:rPr>
                <a:t>深藏的，内隐的</a:t>
              </a:r>
              <a:endParaRPr kumimoji="0" lang="zh-CN" sz="2400" b="1" i="0" u="none" strike="noStrike" kern="1200" cap="none" spc="0" normalizeH="0" baseline="0" noProof="0" smtClean="0">
                <a:ln>
                  <a:noFill/>
                </a:ln>
                <a:solidFill>
                  <a:srgbClr val="FF0000"/>
                </a:solidFill>
                <a:effectLst/>
                <a:uLnTx/>
                <a:uFillTx/>
                <a:latin typeface="+mn-ea"/>
                <a:ea typeface="+mn-ea"/>
                <a:cs typeface="+mn-cs"/>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1"/>
          <p:cNvSpPr>
            <a:spLocks noGrp="1"/>
          </p:cNvSpPr>
          <p:nvPr>
            <p:ph type="title"/>
          </p:nvPr>
        </p:nvSpPr>
        <p:spPr>
          <a:noFill/>
          <a:ln>
            <a:noFill/>
          </a:ln>
        </p:spPr>
        <p:txBody>
          <a:bodyPr/>
          <a:p>
            <a:pPr/>
            <a:r>
              <a:rPr lang="zh-CN" altLang="zh-CN" dirty="0">
                <a:latin typeface="+mj-lt"/>
                <a:ea typeface="+mj-ea"/>
                <a:cs typeface="+mj-cs"/>
              </a:rPr>
              <a:t>构成要素理解</a:t>
            </a:r>
            <a:endParaRPr lang="zh-CN" altLang="en-US" dirty="0">
              <a:latin typeface="+mj-lt"/>
              <a:ea typeface="+mj-ea"/>
              <a:cs typeface="+mj-cs"/>
            </a:endParaRPr>
          </a:p>
        </p:txBody>
      </p:sp>
      <p:sp>
        <p:nvSpPr>
          <p:cNvPr id="27651" name="矩形 2"/>
          <p:cNvSpPr/>
          <p:nvPr/>
        </p:nvSpPr>
        <p:spPr>
          <a:xfrm>
            <a:off x="762000" y="1981200"/>
            <a:ext cx="8934450" cy="3784600"/>
          </a:xfrm>
          <a:prstGeom prst="rect">
            <a:avLst/>
          </a:prstGeom>
          <a:noFill/>
          <a:ln w="9525">
            <a:noFill/>
          </a:ln>
        </p:spPr>
        <p:txBody>
          <a:bodyPr>
            <a:spAutoFit/>
          </a:bodyPr>
          <a:p>
            <a:pPr marL="342900" indent="-342900">
              <a:lnSpc>
                <a:spcPct val="200000"/>
              </a:lnSpc>
              <a:buFont typeface="Arial" panose="020B0604020202020204" pitchFamily="34" charset="0"/>
              <a:buChar char="•"/>
            </a:pPr>
            <a:r>
              <a:rPr lang="zh-CN" altLang="en-US" sz="2000" b="1" dirty="0">
                <a:latin typeface="Arial" panose="020B0604020202020204" pitchFamily="34" charset="0"/>
              </a:rPr>
              <a:t>知识（knowledge) ：</a:t>
            </a:r>
            <a:r>
              <a:rPr lang="zh-CN" altLang="en-US" sz="2000" dirty="0">
                <a:latin typeface="Arial" panose="020B0604020202020204" pitchFamily="34" charset="0"/>
              </a:rPr>
              <a:t>某一具体领域需要的信息；</a:t>
            </a:r>
            <a:endParaRPr lang="zh-CN" altLang="en-US" sz="2000"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000" b="1" dirty="0">
                <a:latin typeface="Arial" panose="020B0604020202020204" pitchFamily="34" charset="0"/>
              </a:rPr>
              <a:t>技能（skill)：</a:t>
            </a:r>
            <a:r>
              <a:rPr lang="zh-CN" altLang="en-US" sz="2000" dirty="0">
                <a:latin typeface="Arial" panose="020B0604020202020204" pitchFamily="34" charset="0"/>
              </a:rPr>
              <a:t>掌握和运用某项专门技术的能力；</a:t>
            </a:r>
            <a:endParaRPr lang="zh-CN" altLang="en-US" sz="2000"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000" b="1" dirty="0">
                <a:latin typeface="Arial" panose="020B0604020202020204" pitchFamily="34" charset="0"/>
              </a:rPr>
              <a:t>社会角色( social role) ：</a:t>
            </a:r>
            <a:r>
              <a:rPr lang="zh-CN" altLang="en-US" sz="2000" dirty="0">
                <a:latin typeface="Arial" panose="020B0604020202020204" pitchFamily="34" charset="0"/>
              </a:rPr>
              <a:t>他人眼中的形象；</a:t>
            </a:r>
            <a:endParaRPr lang="zh-CN" altLang="en-US" sz="2000"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000" b="1" dirty="0">
                <a:latin typeface="Arial" panose="020B0604020202020204" pitchFamily="34" charset="0"/>
              </a:rPr>
              <a:t>自我形象(self-image) ：</a:t>
            </a:r>
            <a:r>
              <a:rPr lang="zh-CN" altLang="en-US" sz="2000" dirty="0">
                <a:latin typeface="Arial" panose="020B0604020202020204" pitchFamily="34" charset="0"/>
              </a:rPr>
              <a:t>对自身身份的知觉和评价；</a:t>
            </a:r>
            <a:endParaRPr lang="zh-CN" altLang="en-US" sz="2000"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000" b="1" dirty="0">
                <a:latin typeface="Arial" panose="020B0604020202020204" pitchFamily="34" charset="0"/>
              </a:rPr>
              <a:t>特质（trait)：</a:t>
            </a:r>
            <a:r>
              <a:rPr lang="zh-CN" altLang="en-US" sz="2000" dirty="0">
                <a:latin typeface="Arial" panose="020B0604020202020204" pitchFamily="34" charset="0"/>
              </a:rPr>
              <a:t>个人具有的持久稳定的特征或典型的行为方式；</a:t>
            </a:r>
            <a:endParaRPr lang="zh-CN" altLang="en-US" sz="2000" dirty="0">
              <a:latin typeface="Arial" panose="020B0604020202020204" pitchFamily="34" charset="0"/>
            </a:endParaRPr>
          </a:p>
          <a:p>
            <a:pPr marL="342900" indent="-342900">
              <a:lnSpc>
                <a:spcPct val="200000"/>
              </a:lnSpc>
              <a:buFont typeface="Arial" panose="020B0604020202020204" pitchFamily="34" charset="0"/>
              <a:buChar char="•"/>
            </a:pPr>
            <a:r>
              <a:rPr lang="zh-CN" altLang="en-US" sz="2000" b="1" dirty="0">
                <a:latin typeface="Arial" panose="020B0604020202020204" pitchFamily="34" charset="0"/>
              </a:rPr>
              <a:t>动机(motivation) ：</a:t>
            </a:r>
            <a:r>
              <a:rPr lang="zh-CN" altLang="en-US" sz="2000" dirty="0">
                <a:latin typeface="Arial" panose="020B0604020202020204" pitchFamily="34" charset="0"/>
              </a:rPr>
              <a:t>决定外显行为的内在的、自然而恒定的想法或倾向。</a:t>
            </a:r>
            <a:endParaRPr lang="zh-CN" altLang="en-US" sz="2000" dirty="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1"/>
          <p:cNvSpPr>
            <a:spLocks noGrp="1"/>
          </p:cNvSpPr>
          <p:nvPr>
            <p:ph type="title"/>
          </p:nvPr>
        </p:nvSpPr>
        <p:spPr>
          <a:noFill/>
          <a:ln>
            <a:noFill/>
          </a:ln>
        </p:spPr>
        <p:txBody>
          <a:bodyPr/>
          <a:p>
            <a:pPr/>
            <a:r>
              <a:rPr lang="zh-CN" altLang="zh-CN" dirty="0">
                <a:latin typeface="+mj-lt"/>
                <a:ea typeface="+mj-ea"/>
                <a:cs typeface="+mj-cs"/>
              </a:rPr>
              <a:t>构成要素</a:t>
            </a:r>
            <a:r>
              <a:rPr lang="zh-CN" altLang="en-US" dirty="0">
                <a:latin typeface="+mj-lt"/>
                <a:ea typeface="+mj-ea"/>
                <a:cs typeface="+mj-cs"/>
              </a:rPr>
              <a:t>层次</a:t>
            </a:r>
            <a:endParaRPr lang="zh-CN" altLang="en-US" dirty="0">
              <a:latin typeface="+mj-lt"/>
              <a:ea typeface="+mj-ea"/>
              <a:cs typeface="+mj-cs"/>
            </a:endParaRPr>
          </a:p>
        </p:txBody>
      </p:sp>
      <p:sp>
        <p:nvSpPr>
          <p:cNvPr id="6" name="Oval 5"/>
          <p:cNvSpPr>
            <a:spLocks noChangeArrowheads="1"/>
          </p:cNvSpPr>
          <p:nvPr/>
        </p:nvSpPr>
        <p:spPr bwMode="auto">
          <a:xfrm>
            <a:off x="3929063" y="3167063"/>
            <a:ext cx="1709738" cy="1709738"/>
          </a:xfrm>
          <a:prstGeom prst="ellipse">
            <a:avLst/>
          </a:prstGeom>
          <a:noFill/>
          <a:ln w="9525">
            <a:solidFill>
              <a:schemeClr val="tx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sz="2000" b="1" i="0" u="none" strike="noStrike" kern="1200" cap="none" spc="0" normalizeH="0" baseline="0" noProof="0">
                <a:ln>
                  <a:noFill/>
                </a:ln>
                <a:solidFill>
                  <a:schemeClr val="tx1"/>
                </a:solidFill>
                <a:effectLst/>
                <a:uLnTx/>
                <a:uFillTx/>
                <a:latin typeface="+mn-ea"/>
                <a:ea typeface="+mn-ea"/>
                <a:cs typeface="+mn-cs"/>
              </a:rPr>
              <a:t>个性</a:t>
            </a:r>
            <a:r>
              <a:rPr kumimoji="0" lang="zh-CN" altLang="zh-CN" sz="2000" b="1" i="0" u="none" strike="noStrike" kern="1200" cap="none" spc="0" normalizeH="0" baseline="0" noProof="0">
                <a:ln>
                  <a:noFill/>
                </a:ln>
                <a:solidFill>
                  <a:schemeClr val="tx1"/>
                </a:solidFill>
                <a:effectLst/>
                <a:uLnTx/>
                <a:uFillTx/>
                <a:latin typeface="+mn-ea"/>
                <a:ea typeface="+mn-ea"/>
                <a:cs typeface="+mn-cs"/>
              </a:rPr>
              <a:t>/</a:t>
            </a:r>
            <a:r>
              <a:rPr kumimoji="0" lang="zh-CN" sz="2000" b="1" i="0" u="none" strike="noStrike" kern="1200" cap="none" spc="0" normalizeH="0" baseline="0" noProof="0">
                <a:ln>
                  <a:noFill/>
                </a:ln>
                <a:solidFill>
                  <a:schemeClr val="tx1"/>
                </a:solidFill>
                <a:effectLst/>
                <a:uLnTx/>
                <a:uFillTx/>
                <a:latin typeface="+mn-ea"/>
                <a:ea typeface="+mn-ea"/>
                <a:cs typeface="+mn-cs"/>
              </a:rPr>
              <a:t>动机</a:t>
            </a:r>
            <a:endParaRPr kumimoji="0" lang="zh-CN" sz="2000" b="1" i="0" u="none" strike="noStrike" kern="1200" cap="none" spc="0" normalizeH="0" baseline="0" noProof="0">
              <a:ln>
                <a:noFill/>
              </a:ln>
              <a:solidFill>
                <a:schemeClr val="tx1"/>
              </a:solidFill>
              <a:effectLst/>
              <a:uLnTx/>
              <a:uFillTx/>
              <a:latin typeface="+mn-ea"/>
              <a:ea typeface="+mn-ea"/>
              <a:cs typeface="+mn-cs"/>
            </a:endParaRPr>
          </a:p>
        </p:txBody>
      </p:sp>
      <p:sp>
        <p:nvSpPr>
          <p:cNvPr id="7" name="Text Box 6"/>
          <p:cNvSpPr txBox="1">
            <a:spLocks noChangeArrowheads="1"/>
          </p:cNvSpPr>
          <p:nvPr/>
        </p:nvSpPr>
        <p:spPr bwMode="auto">
          <a:xfrm>
            <a:off x="3733800" y="2681288"/>
            <a:ext cx="2133600" cy="366713"/>
          </a:xfrm>
          <a:prstGeom prst="rect">
            <a:avLst/>
          </a:prstGeom>
          <a:no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sz="1800" b="1" i="0" u="none" strike="noStrike" kern="1200" cap="none" spc="0" normalizeH="0" baseline="0" noProof="0" smtClean="0">
                <a:ln>
                  <a:noFill/>
                </a:ln>
                <a:solidFill>
                  <a:schemeClr val="tx1"/>
                </a:solidFill>
                <a:effectLst/>
                <a:uLnTx/>
                <a:uFillTx/>
                <a:latin typeface="+mn-ea"/>
                <a:ea typeface="+mn-ea"/>
                <a:cs typeface="+mn-cs"/>
              </a:rPr>
              <a:t>自我形象</a:t>
            </a:r>
            <a:r>
              <a:rPr kumimoji="0" lang="zh-CN" altLang="zh-CN" sz="1800" b="1" i="0" u="none" strike="noStrike" kern="1200" cap="none" spc="0" normalizeH="0" baseline="0" noProof="0" smtClean="0">
                <a:ln>
                  <a:noFill/>
                </a:ln>
                <a:solidFill>
                  <a:schemeClr val="tx1"/>
                </a:solidFill>
                <a:effectLst/>
                <a:uLnTx/>
                <a:uFillTx/>
                <a:latin typeface="+mn-ea"/>
                <a:ea typeface="+mn-ea"/>
                <a:cs typeface="+mn-cs"/>
              </a:rPr>
              <a:t>/</a:t>
            </a:r>
            <a:r>
              <a:rPr kumimoji="0" lang="zh-CN" sz="1800" b="1" i="0" u="none" strike="noStrike" kern="1200" cap="none" spc="0" normalizeH="0" baseline="0" noProof="0" smtClean="0">
                <a:ln>
                  <a:noFill/>
                </a:ln>
                <a:solidFill>
                  <a:schemeClr val="tx1"/>
                </a:solidFill>
                <a:effectLst/>
                <a:uLnTx/>
                <a:uFillTx/>
                <a:latin typeface="+mn-ea"/>
                <a:ea typeface="+mn-ea"/>
                <a:cs typeface="+mn-cs"/>
              </a:rPr>
              <a:t>社会角色</a:t>
            </a:r>
            <a:endParaRPr kumimoji="0" lang="zh-CN" sz="1800" b="1" i="0" u="none" strike="noStrike" kern="1200" cap="none" spc="0" normalizeH="0" baseline="0" noProof="0" smtClean="0">
              <a:ln>
                <a:noFill/>
              </a:ln>
              <a:solidFill>
                <a:schemeClr val="tx1"/>
              </a:solidFill>
              <a:effectLst/>
              <a:uLnTx/>
              <a:uFillTx/>
              <a:latin typeface="+mn-ea"/>
              <a:ea typeface="+mn-ea"/>
              <a:cs typeface="+mn-cs"/>
            </a:endParaRPr>
          </a:p>
        </p:txBody>
      </p:sp>
      <p:sp>
        <p:nvSpPr>
          <p:cNvPr id="8" name="Text Box 7"/>
          <p:cNvSpPr txBox="1">
            <a:spLocks noChangeArrowheads="1"/>
          </p:cNvSpPr>
          <p:nvPr/>
        </p:nvSpPr>
        <p:spPr bwMode="auto">
          <a:xfrm>
            <a:off x="3733800" y="4967288"/>
            <a:ext cx="2133600" cy="366713"/>
          </a:xfrm>
          <a:prstGeom prst="rect">
            <a:avLst/>
          </a:prstGeom>
          <a:no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sz="1800" b="1" i="0" u="none" strike="noStrike" kern="1200" cap="none" spc="0" normalizeH="0" baseline="0" noProof="0" smtClean="0">
                <a:ln>
                  <a:noFill/>
                </a:ln>
                <a:solidFill>
                  <a:schemeClr val="tx1"/>
                </a:solidFill>
                <a:effectLst/>
                <a:uLnTx/>
                <a:uFillTx/>
                <a:latin typeface="+mn-ea"/>
                <a:ea typeface="+mn-ea"/>
                <a:cs typeface="+mn-cs"/>
              </a:rPr>
              <a:t>价值观</a:t>
            </a:r>
            <a:r>
              <a:rPr kumimoji="0" lang="zh-CN" altLang="zh-CN" sz="1800" b="1" i="0" u="none" strike="noStrike" kern="1200" cap="none" spc="0" normalizeH="0" baseline="0" noProof="0" smtClean="0">
                <a:ln>
                  <a:noFill/>
                </a:ln>
                <a:solidFill>
                  <a:schemeClr val="tx1"/>
                </a:solidFill>
                <a:effectLst/>
                <a:uLnTx/>
                <a:uFillTx/>
                <a:latin typeface="+mn-ea"/>
                <a:ea typeface="+mn-ea"/>
                <a:cs typeface="+mn-cs"/>
              </a:rPr>
              <a:t>/</a:t>
            </a:r>
            <a:r>
              <a:rPr kumimoji="0" lang="zh-CN" sz="1800" b="1" i="0" u="none" strike="noStrike" kern="1200" cap="none" spc="0" normalizeH="0" baseline="0" noProof="0" smtClean="0">
                <a:ln>
                  <a:noFill/>
                </a:ln>
                <a:solidFill>
                  <a:schemeClr val="tx1"/>
                </a:solidFill>
                <a:effectLst/>
                <a:uLnTx/>
                <a:uFillTx/>
                <a:latin typeface="+mn-ea"/>
                <a:ea typeface="+mn-ea"/>
                <a:cs typeface="+mn-cs"/>
              </a:rPr>
              <a:t>态度</a:t>
            </a:r>
            <a:endParaRPr kumimoji="0" lang="zh-CN" sz="1800" b="1" i="0" u="none" strike="noStrike" kern="1200" cap="none" spc="0" normalizeH="0" baseline="0" noProof="0" smtClean="0">
              <a:ln>
                <a:noFill/>
              </a:ln>
              <a:solidFill>
                <a:schemeClr val="tx1"/>
              </a:solidFill>
              <a:effectLst/>
              <a:uLnTx/>
              <a:uFillTx/>
              <a:latin typeface="+mn-ea"/>
              <a:ea typeface="+mn-ea"/>
              <a:cs typeface="+mn-cs"/>
            </a:endParaRPr>
          </a:p>
        </p:txBody>
      </p:sp>
      <p:sp>
        <p:nvSpPr>
          <p:cNvPr id="9" name="Text Box 8"/>
          <p:cNvSpPr txBox="1">
            <a:spLocks noChangeArrowheads="1"/>
          </p:cNvSpPr>
          <p:nvPr/>
        </p:nvSpPr>
        <p:spPr bwMode="auto">
          <a:xfrm>
            <a:off x="3962400" y="1752600"/>
            <a:ext cx="1600200" cy="396875"/>
          </a:xfrm>
          <a:prstGeom prst="rect">
            <a:avLst/>
          </a:prstGeom>
          <a:no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sz="2000" b="1" i="0" u="none" strike="noStrike" kern="1200" cap="none" spc="0" normalizeH="0" baseline="0" noProof="0" dirty="0" smtClean="0">
                <a:ln>
                  <a:noFill/>
                </a:ln>
                <a:solidFill>
                  <a:schemeClr val="tx1"/>
                </a:solidFill>
                <a:effectLst/>
                <a:uLnTx/>
                <a:uFillTx/>
                <a:latin typeface="+mn-ea"/>
                <a:ea typeface="+mn-ea"/>
                <a:cs typeface="+mn-cs"/>
              </a:rPr>
              <a:t>技能</a:t>
            </a:r>
            <a:endParaRPr kumimoji="0" lang="zh-CN" sz="2000" b="1" i="0" u="none" strike="noStrike" kern="1200" cap="none" spc="0" normalizeH="0" baseline="0" noProof="0" dirty="0" smtClean="0">
              <a:ln>
                <a:noFill/>
              </a:ln>
              <a:solidFill>
                <a:schemeClr val="tx1"/>
              </a:solidFill>
              <a:effectLst/>
              <a:uLnTx/>
              <a:uFillTx/>
              <a:latin typeface="+mn-ea"/>
              <a:ea typeface="+mn-ea"/>
              <a:cs typeface="+mn-cs"/>
            </a:endParaRPr>
          </a:p>
        </p:txBody>
      </p:sp>
      <p:sp>
        <p:nvSpPr>
          <p:cNvPr id="10" name="Text Box 9"/>
          <p:cNvSpPr txBox="1">
            <a:spLocks noChangeArrowheads="1"/>
          </p:cNvSpPr>
          <p:nvPr/>
        </p:nvSpPr>
        <p:spPr bwMode="auto">
          <a:xfrm>
            <a:off x="3886200" y="5943600"/>
            <a:ext cx="1600200" cy="396875"/>
          </a:xfrm>
          <a:prstGeom prst="rect">
            <a:avLst/>
          </a:prstGeom>
          <a:no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0" lang="zh-CN" sz="2000" b="1" i="0" u="none" strike="noStrike" kern="1200" cap="none" spc="0" normalizeH="0" baseline="0" noProof="0" smtClean="0">
                <a:ln>
                  <a:noFill/>
                </a:ln>
                <a:solidFill>
                  <a:schemeClr val="tx1"/>
                </a:solidFill>
                <a:effectLst/>
                <a:uLnTx/>
                <a:uFillTx/>
                <a:latin typeface="+mn-ea"/>
                <a:ea typeface="+mn-ea"/>
                <a:cs typeface="+mn-cs"/>
              </a:rPr>
              <a:t>知识</a:t>
            </a:r>
            <a:endParaRPr kumimoji="0" lang="zh-CN" sz="2000" b="1" i="0" u="none" strike="noStrike" kern="1200" cap="none" spc="0" normalizeH="0" baseline="0" noProof="0" smtClean="0">
              <a:ln>
                <a:noFill/>
              </a:ln>
              <a:solidFill>
                <a:schemeClr val="tx1"/>
              </a:solidFill>
              <a:effectLst/>
              <a:uLnTx/>
              <a:uFillTx/>
              <a:latin typeface="+mn-ea"/>
              <a:ea typeface="+mn-ea"/>
              <a:cs typeface="+mn-cs"/>
            </a:endParaRPr>
          </a:p>
        </p:txBody>
      </p:sp>
      <p:sp>
        <p:nvSpPr>
          <p:cNvPr id="11" name="Line 10"/>
          <p:cNvSpPr>
            <a:spLocks noChangeShapeType="1"/>
          </p:cNvSpPr>
          <p:nvPr/>
        </p:nvSpPr>
        <p:spPr bwMode="auto">
          <a:xfrm flipH="1">
            <a:off x="5160963" y="2528888"/>
            <a:ext cx="2089150" cy="129540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2" name="Line 11"/>
          <p:cNvSpPr>
            <a:spLocks noChangeShapeType="1"/>
          </p:cNvSpPr>
          <p:nvPr/>
        </p:nvSpPr>
        <p:spPr bwMode="auto">
          <a:xfrm flipH="1">
            <a:off x="5521325" y="2528888"/>
            <a:ext cx="1727200" cy="64770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3" name="Line 12"/>
          <p:cNvSpPr>
            <a:spLocks noChangeShapeType="1"/>
          </p:cNvSpPr>
          <p:nvPr/>
        </p:nvSpPr>
        <p:spPr bwMode="auto">
          <a:xfrm>
            <a:off x="841375" y="5480050"/>
            <a:ext cx="13684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4" name="Line 13"/>
          <p:cNvSpPr>
            <a:spLocks noChangeShapeType="1"/>
          </p:cNvSpPr>
          <p:nvPr/>
        </p:nvSpPr>
        <p:spPr bwMode="auto">
          <a:xfrm flipV="1">
            <a:off x="2209800" y="4760913"/>
            <a:ext cx="647700" cy="719138"/>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5" name="Text Box 14"/>
          <p:cNvSpPr txBox="1">
            <a:spLocks noChangeArrowheads="1"/>
          </p:cNvSpPr>
          <p:nvPr/>
        </p:nvSpPr>
        <p:spPr bwMode="auto">
          <a:xfrm>
            <a:off x="985838" y="4832350"/>
            <a:ext cx="1223963" cy="641350"/>
          </a:xfrm>
          <a:prstGeom prst="rect">
            <a:avLst/>
          </a:prstGeom>
          <a:solidFill>
            <a:schemeClr val="accent1"/>
          </a:solid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1800" b="1" i="0" u="none" strike="noStrike" kern="1200" cap="none" spc="0" normalizeH="0" baseline="0" noProof="0" dirty="0" smtClean="0">
                <a:ln>
                  <a:noFill/>
                </a:ln>
                <a:solidFill>
                  <a:schemeClr val="bg1"/>
                </a:solidFill>
                <a:effectLst/>
                <a:uLnTx/>
                <a:uFillTx/>
                <a:latin typeface="+mn-ea"/>
                <a:ea typeface="+mn-ea"/>
                <a:cs typeface="+mn-cs"/>
              </a:rPr>
              <a:t>易于培养和评价</a:t>
            </a:r>
            <a:endParaRPr kumimoji="0" lang="zh-CN" sz="1800" b="1" i="0" u="none" strike="noStrike" kern="1200" cap="none" spc="0" normalizeH="0" baseline="0" noProof="0" dirty="0" smtClean="0">
              <a:ln>
                <a:noFill/>
              </a:ln>
              <a:solidFill>
                <a:schemeClr val="bg1"/>
              </a:solidFill>
              <a:effectLst/>
              <a:uLnTx/>
              <a:uFillTx/>
              <a:latin typeface="+mn-ea"/>
              <a:ea typeface="+mn-ea"/>
              <a:cs typeface="+mn-cs"/>
            </a:endParaRPr>
          </a:p>
        </p:txBody>
      </p:sp>
      <p:sp>
        <p:nvSpPr>
          <p:cNvPr id="16" name="Line 15"/>
          <p:cNvSpPr>
            <a:spLocks noChangeShapeType="1"/>
          </p:cNvSpPr>
          <p:nvPr/>
        </p:nvSpPr>
        <p:spPr bwMode="auto">
          <a:xfrm>
            <a:off x="7250113" y="2528888"/>
            <a:ext cx="180022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ea"/>
              <a:ea typeface="+mn-ea"/>
              <a:cs typeface="+mn-cs"/>
            </a:endParaRPr>
          </a:p>
        </p:txBody>
      </p:sp>
      <p:sp>
        <p:nvSpPr>
          <p:cNvPr id="17" name="Text Box 16"/>
          <p:cNvSpPr txBox="1">
            <a:spLocks noChangeArrowheads="1"/>
          </p:cNvSpPr>
          <p:nvPr/>
        </p:nvSpPr>
        <p:spPr bwMode="auto">
          <a:xfrm>
            <a:off x="7610475" y="2528888"/>
            <a:ext cx="1366838" cy="641350"/>
          </a:xfrm>
          <a:prstGeom prst="rect">
            <a:avLst/>
          </a:prstGeom>
          <a:solidFill>
            <a:schemeClr val="accent1"/>
          </a:solid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1800" b="1" i="0" u="none" strike="noStrike" kern="1200" cap="none" spc="0" normalizeH="0" baseline="0" noProof="0" dirty="0" smtClean="0">
                <a:ln>
                  <a:noFill/>
                </a:ln>
                <a:solidFill>
                  <a:schemeClr val="bg1"/>
                </a:solidFill>
                <a:effectLst/>
                <a:uLnTx/>
                <a:uFillTx/>
                <a:latin typeface="+mn-ea"/>
                <a:ea typeface="+mn-ea"/>
                <a:cs typeface="+mn-cs"/>
              </a:rPr>
              <a:t>后天习得与难以评价</a:t>
            </a:r>
            <a:endParaRPr kumimoji="0" lang="zh-CN" sz="1800" b="1" i="0" u="none" strike="noStrike" kern="1200" cap="none" spc="0" normalizeH="0" baseline="0" noProof="0" dirty="0" smtClean="0">
              <a:ln>
                <a:noFill/>
              </a:ln>
              <a:solidFill>
                <a:schemeClr val="bg1"/>
              </a:solidFill>
              <a:effectLst/>
              <a:uLnTx/>
              <a:uFillTx/>
              <a:latin typeface="+mn-ea"/>
              <a:ea typeface="+mn-ea"/>
              <a:cs typeface="+mn-cs"/>
            </a:endParaRPr>
          </a:p>
        </p:txBody>
      </p:sp>
      <p:sp>
        <p:nvSpPr>
          <p:cNvPr id="20" name="Oval 5"/>
          <p:cNvSpPr>
            <a:spLocks noChangeArrowheads="1"/>
          </p:cNvSpPr>
          <p:nvPr/>
        </p:nvSpPr>
        <p:spPr bwMode="auto">
          <a:xfrm>
            <a:off x="2120900" y="1411288"/>
            <a:ext cx="5283200" cy="5221288"/>
          </a:xfrm>
          <a:prstGeom prst="ellipse">
            <a:avLst/>
          </a:prstGeom>
          <a:noFill/>
          <a:ln w="9525">
            <a:solidFill>
              <a:schemeClr val="tx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sz="2000" b="1" i="0" u="none" strike="noStrike" kern="1200" cap="none" spc="0" normalizeH="0" baseline="0" noProof="0" dirty="0">
              <a:ln>
                <a:noFill/>
              </a:ln>
              <a:solidFill>
                <a:schemeClr val="tx1"/>
              </a:solidFill>
              <a:effectLst/>
              <a:uLnTx/>
              <a:uFillTx/>
              <a:latin typeface="+mn-ea"/>
              <a:ea typeface="+mn-ea"/>
              <a:cs typeface="+mn-cs"/>
            </a:endParaRPr>
          </a:p>
        </p:txBody>
      </p:sp>
      <p:sp>
        <p:nvSpPr>
          <p:cNvPr id="21" name="Oval 5"/>
          <p:cNvSpPr>
            <a:spLocks noChangeArrowheads="1"/>
          </p:cNvSpPr>
          <p:nvPr/>
        </p:nvSpPr>
        <p:spPr bwMode="auto">
          <a:xfrm>
            <a:off x="2946400" y="2149475"/>
            <a:ext cx="3824288" cy="3770313"/>
          </a:xfrm>
          <a:prstGeom prst="ellipse">
            <a:avLst/>
          </a:prstGeom>
          <a:noFill/>
          <a:ln w="9525">
            <a:solidFill>
              <a:schemeClr val="tx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sz="2000" b="1" i="0" u="none" strike="noStrike" kern="1200" cap="none" spc="0" normalizeH="0" baseline="0" noProof="0" dirty="0">
              <a:ln>
                <a:noFill/>
              </a:ln>
              <a:solidFill>
                <a:schemeClr val="tx1"/>
              </a:solidFill>
              <a:effectLst/>
              <a:uLnTx/>
              <a:uFillTx/>
              <a:latin typeface="+mn-ea"/>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1"/>
          <p:cNvSpPr>
            <a:spLocks noGrp="1"/>
          </p:cNvSpPr>
          <p:nvPr>
            <p:ph type="title"/>
          </p:nvPr>
        </p:nvSpPr>
        <p:spPr>
          <a:noFill/>
          <a:ln>
            <a:noFill/>
          </a:ln>
        </p:spPr>
        <p:txBody>
          <a:bodyPr/>
          <a:p>
            <a:pPr/>
            <a:r>
              <a:rPr lang="zh-CN" altLang="zh-CN" dirty="0">
                <a:latin typeface="+mj-lt"/>
                <a:ea typeface="+mj-ea"/>
                <a:cs typeface="+mj-cs"/>
              </a:rPr>
              <a:t>理解冰山素质对个体</a:t>
            </a:r>
            <a:r>
              <a:rPr lang="zh-CN" altLang="en-US" dirty="0">
                <a:latin typeface="+mj-lt"/>
                <a:ea typeface="+mj-ea"/>
                <a:cs typeface="+mj-cs"/>
              </a:rPr>
              <a:t>工作</a:t>
            </a:r>
            <a:r>
              <a:rPr lang="zh-CN" altLang="zh-CN" dirty="0">
                <a:latin typeface="+mj-lt"/>
                <a:ea typeface="+mj-ea"/>
                <a:cs typeface="+mj-cs"/>
              </a:rPr>
              <a:t>的影响</a:t>
            </a:r>
            <a:endParaRPr lang="zh-CN" altLang="en-US" dirty="0">
              <a:latin typeface="+mj-lt"/>
              <a:ea typeface="+mj-ea"/>
              <a:cs typeface="+mj-cs"/>
            </a:endParaRPr>
          </a:p>
        </p:txBody>
      </p:sp>
      <p:sp>
        <p:nvSpPr>
          <p:cNvPr id="29699" name="矩形 2"/>
          <p:cNvSpPr/>
          <p:nvPr/>
        </p:nvSpPr>
        <p:spPr>
          <a:xfrm>
            <a:off x="762000" y="2667000"/>
            <a:ext cx="8305800" cy="2308225"/>
          </a:xfrm>
          <a:prstGeom prst="rect">
            <a:avLst/>
          </a:prstGeom>
          <a:noFill/>
          <a:ln w="9525">
            <a:noFill/>
          </a:ln>
        </p:spPr>
        <p:txBody>
          <a:bodyPr>
            <a:spAutoFit/>
          </a:bodyPr>
          <a:p>
            <a:pPr marL="285750" indent="-285750">
              <a:lnSpc>
                <a:spcPct val="200000"/>
              </a:lnSpc>
              <a:buFont typeface="Arial" panose="020B0604020202020204" pitchFamily="34" charset="0"/>
              <a:buChar char="•"/>
            </a:pPr>
            <a:r>
              <a:rPr lang="zh-CN" altLang="en-US" sz="2400" b="1" dirty="0">
                <a:latin typeface="Arial" panose="020B0604020202020204" pitchFamily="34" charset="0"/>
              </a:rPr>
              <a:t>冰山上面：“应知应会”部分</a:t>
            </a:r>
            <a:endParaRPr lang="zh-CN" altLang="en-US" sz="2400" b="1" dirty="0">
              <a:latin typeface="Arial" panose="020B0604020202020204" pitchFamily="34" charset="0"/>
            </a:endParaRPr>
          </a:p>
          <a:p>
            <a:pPr marL="285750" indent="-285750">
              <a:lnSpc>
                <a:spcPct val="200000"/>
              </a:lnSpc>
              <a:buFont typeface="Arial" panose="020B0604020202020204" pitchFamily="34" charset="0"/>
              <a:buChar char="•"/>
            </a:pPr>
            <a:r>
              <a:rPr lang="zh-CN" altLang="en-US" sz="2400" b="1" dirty="0">
                <a:latin typeface="Arial" panose="020B0604020202020204" pitchFamily="34" charset="0"/>
              </a:rPr>
              <a:t>冰山下面： “区分度”部分；驱动冰山水平面上的因素；真正显现个体差异和个体潜能的部分 </a:t>
            </a:r>
            <a:endParaRPr lang="en-US" altLang="zh-CN" sz="2400" b="1" dirty="0">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1"/>
          <p:cNvSpPr>
            <a:spLocks noGrp="1"/>
          </p:cNvSpPr>
          <p:nvPr>
            <p:ph type="title"/>
          </p:nvPr>
        </p:nvSpPr>
        <p:spPr>
          <a:noFill/>
          <a:ln>
            <a:noFill/>
          </a:ln>
        </p:spPr>
        <p:txBody>
          <a:bodyPr/>
          <a:p>
            <a:pPr/>
            <a:r>
              <a:rPr lang="zh-CN" altLang="en-US" dirty="0">
                <a:latin typeface="+mj-lt"/>
                <a:ea typeface="+mj-ea"/>
                <a:cs typeface="+mj-cs"/>
              </a:rPr>
              <a:t>素质与行为的驱动关系</a:t>
            </a:r>
            <a:endParaRPr lang="zh-CN" altLang="en-US" dirty="0">
              <a:latin typeface="+mj-lt"/>
              <a:ea typeface="+mj-ea"/>
              <a:cs typeface="+mj-cs"/>
            </a:endParaRPr>
          </a:p>
        </p:txBody>
      </p:sp>
      <p:sp>
        <p:nvSpPr>
          <p:cNvPr id="4" name="AutoShape 4"/>
          <p:cNvSpPr>
            <a:spLocks noChangeArrowheads="1"/>
          </p:cNvSpPr>
          <p:nvPr/>
        </p:nvSpPr>
        <p:spPr bwMode="auto">
          <a:xfrm>
            <a:off x="1409700" y="2667000"/>
            <a:ext cx="2133600" cy="1622425"/>
          </a:xfrm>
          <a:prstGeom prst="chevron">
            <a:avLst>
              <a:gd name="adj" fmla="val 35000"/>
            </a:avLst>
          </a:prstGeom>
          <a:noFill/>
          <a:ln w="9525" cmpd="sng">
            <a:solidFill>
              <a:schemeClr val="tx1"/>
            </a:solid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tx1"/>
                </a:solidFill>
                <a:effectLst/>
                <a:uLnTx/>
                <a:uFillTx/>
                <a:latin typeface="+mn-ea"/>
                <a:ea typeface="+mn-ea"/>
                <a:cs typeface="+mn-cs"/>
              </a:rPr>
              <a:t>XX</a:t>
            </a:r>
            <a:endParaRPr kumimoji="0" lang="zh-CN" sz="2000" b="1" i="0" u="none" strike="noStrike" kern="1200" cap="none" spc="0" normalizeH="0" baseline="0" noProof="0" dirty="0">
              <a:ln>
                <a:noFill/>
              </a:ln>
              <a:solidFill>
                <a:schemeClr val="tx1"/>
              </a:solidFill>
              <a:effectLst/>
              <a:uLnTx/>
              <a:uFillTx/>
              <a:latin typeface="+mn-ea"/>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sz="2000" b="1" i="0" u="none" strike="noStrike" kern="1200" cap="none" spc="0" normalizeH="0" baseline="0" noProof="0" dirty="0">
                <a:ln>
                  <a:noFill/>
                </a:ln>
                <a:solidFill>
                  <a:schemeClr val="tx1"/>
                </a:solidFill>
                <a:effectLst/>
                <a:uLnTx/>
                <a:uFillTx/>
                <a:latin typeface="+mn-ea"/>
                <a:ea typeface="+mn-ea"/>
                <a:cs typeface="+mn-cs"/>
              </a:rPr>
              <a:t>动机</a:t>
            </a:r>
            <a:endParaRPr kumimoji="0" lang="zh-CN" sz="2000" b="1" i="0" u="none" strike="noStrike" kern="1200" cap="none" spc="0" normalizeH="0" baseline="0" noProof="0" dirty="0">
              <a:ln>
                <a:noFill/>
              </a:ln>
              <a:solidFill>
                <a:schemeClr val="tx1"/>
              </a:solidFill>
              <a:effectLst/>
              <a:uLnTx/>
              <a:uFillTx/>
              <a:latin typeface="+mn-ea"/>
              <a:ea typeface="+mn-ea"/>
              <a:cs typeface="+mn-cs"/>
            </a:endParaRPr>
          </a:p>
        </p:txBody>
      </p:sp>
      <p:sp>
        <p:nvSpPr>
          <p:cNvPr id="5" name="AutoShape 5"/>
          <p:cNvSpPr>
            <a:spLocks noChangeArrowheads="1"/>
          </p:cNvSpPr>
          <p:nvPr/>
        </p:nvSpPr>
        <p:spPr bwMode="auto">
          <a:xfrm>
            <a:off x="3852863" y="2667000"/>
            <a:ext cx="2128838" cy="1622425"/>
          </a:xfrm>
          <a:prstGeom prst="chevron">
            <a:avLst>
              <a:gd name="adj" fmla="val 34922"/>
            </a:avLst>
          </a:prstGeom>
          <a:noFill/>
          <a:ln w="9525" cmpd="sng">
            <a:solidFill>
              <a:schemeClr val="tx1"/>
            </a:solid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800" b="1" i="0" u="none" strike="noStrike" kern="1200" cap="none" spc="0" normalizeH="0" baseline="0" noProof="0">
                <a:ln>
                  <a:noFill/>
                </a:ln>
                <a:solidFill>
                  <a:srgbClr val="A81E35"/>
                </a:solidFill>
                <a:effectLst/>
                <a:uLnTx/>
                <a:uFillTx/>
                <a:latin typeface="+mn-ea"/>
                <a:ea typeface="+mn-ea"/>
                <a:cs typeface="+mn-cs"/>
              </a:rPr>
              <a:t>       </a:t>
            </a:r>
            <a:r>
              <a:rPr kumimoji="0" lang="zh-CN" sz="2000" b="1" i="0" u="none" strike="noStrike" kern="1200" cap="none" spc="0" normalizeH="0" baseline="0" noProof="0">
                <a:ln>
                  <a:noFill/>
                </a:ln>
                <a:solidFill>
                  <a:schemeClr val="tx1"/>
                </a:solidFill>
                <a:effectLst/>
                <a:uLnTx/>
                <a:uFillTx/>
                <a:latin typeface="+mn-ea"/>
                <a:ea typeface="+mn-ea"/>
                <a:cs typeface="+mn-cs"/>
              </a:rPr>
              <a:t>设定目标做</a:t>
            </a:r>
            <a:endParaRPr kumimoji="0" lang="zh-CN" sz="2000" b="1" i="0" u="none" strike="noStrike" kern="1200" cap="none" spc="0" normalizeH="0" baseline="0" noProof="0">
              <a:ln>
                <a:noFill/>
              </a:ln>
              <a:solidFill>
                <a:schemeClr val="tx1"/>
              </a:solidFill>
              <a:effectLst/>
              <a:uLnTx/>
              <a:uFillTx/>
              <a:latin typeface="+mn-ea"/>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sz="2000" b="1" i="0" u="none" strike="noStrike" kern="1200" cap="none" spc="0" normalizeH="0" baseline="0" noProof="0">
                <a:ln>
                  <a:noFill/>
                </a:ln>
                <a:solidFill>
                  <a:schemeClr val="tx1"/>
                </a:solidFill>
                <a:effectLst/>
                <a:uLnTx/>
                <a:uFillTx/>
                <a:latin typeface="+mn-ea"/>
                <a:ea typeface="+mn-ea"/>
                <a:cs typeface="+mn-cs"/>
              </a:rPr>
              <a:t>        到尽善尽美</a:t>
            </a:r>
            <a:endParaRPr kumimoji="0" lang="zh-CN" sz="2000" b="1" i="0" u="none" strike="noStrike" kern="1200" cap="none" spc="0" normalizeH="0" baseline="0" noProof="0">
              <a:ln>
                <a:noFill/>
              </a:ln>
              <a:solidFill>
                <a:schemeClr val="tx1"/>
              </a:solidFill>
              <a:effectLst/>
              <a:uLnTx/>
              <a:uFillTx/>
              <a:latin typeface="+mn-ea"/>
              <a:ea typeface="+mn-ea"/>
              <a:cs typeface="+mn-cs"/>
            </a:endParaRPr>
          </a:p>
        </p:txBody>
      </p:sp>
      <p:sp>
        <p:nvSpPr>
          <p:cNvPr id="6" name="AutoShape 6"/>
          <p:cNvSpPr>
            <a:spLocks noChangeArrowheads="1"/>
          </p:cNvSpPr>
          <p:nvPr/>
        </p:nvSpPr>
        <p:spPr bwMode="auto">
          <a:xfrm>
            <a:off x="6438900" y="2667000"/>
            <a:ext cx="2057400" cy="1622425"/>
          </a:xfrm>
          <a:prstGeom prst="chevron">
            <a:avLst>
              <a:gd name="adj" fmla="val 33750"/>
            </a:avLst>
          </a:prstGeom>
          <a:noFill/>
          <a:ln w="9525" cmpd="sng">
            <a:solidFill>
              <a:schemeClr val="tx1"/>
            </a:solid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2800" b="1" i="0" u="none" strike="noStrike" kern="1200" cap="none" spc="0" normalizeH="0" baseline="0" noProof="0" dirty="0">
                <a:ln>
                  <a:noFill/>
                </a:ln>
                <a:solidFill>
                  <a:srgbClr val="A81E35"/>
                </a:solidFill>
                <a:effectLst/>
                <a:uLnTx/>
                <a:uFillTx/>
                <a:latin typeface="+mn-ea"/>
                <a:ea typeface="+mn-ea"/>
                <a:cs typeface="+mn-cs"/>
              </a:rPr>
              <a:t>      </a:t>
            </a:r>
            <a:r>
              <a:rPr kumimoji="0" lang="zh-CN" sz="2000" b="1" i="0" u="none" strike="noStrike" kern="1200" cap="none" spc="0" normalizeH="0" baseline="0" noProof="0" dirty="0">
                <a:ln>
                  <a:noFill/>
                </a:ln>
                <a:solidFill>
                  <a:schemeClr val="tx1"/>
                </a:solidFill>
                <a:effectLst/>
                <a:uLnTx/>
                <a:uFillTx/>
                <a:latin typeface="+mn-ea"/>
                <a:ea typeface="+mn-ea"/>
                <a:cs typeface="+mn-cs"/>
              </a:rPr>
              <a:t>持续改进</a:t>
            </a:r>
            <a:endParaRPr kumimoji="0" lang="zh-CN" sz="2000" b="1" i="0" u="none" strike="noStrike" kern="1200" cap="none" spc="0" normalizeH="0" baseline="0" noProof="0" dirty="0">
              <a:ln>
                <a:noFill/>
              </a:ln>
              <a:solidFill>
                <a:schemeClr val="tx1"/>
              </a:solidFill>
              <a:effectLst/>
              <a:uLnTx/>
              <a:uFillTx/>
              <a:latin typeface="+mn-ea"/>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sz="2000" b="1" i="0" u="none" strike="noStrike" kern="1200" cap="none" spc="0" normalizeH="0" baseline="0" noProof="0" dirty="0">
                <a:ln>
                  <a:noFill/>
                </a:ln>
                <a:solidFill>
                  <a:schemeClr val="tx1"/>
                </a:solidFill>
                <a:effectLst/>
                <a:uLnTx/>
                <a:uFillTx/>
                <a:latin typeface="+mn-ea"/>
                <a:ea typeface="+mn-ea"/>
                <a:cs typeface="+mn-cs"/>
              </a:rPr>
              <a:t>        不断提高</a:t>
            </a:r>
            <a:endParaRPr kumimoji="0" lang="zh-CN" sz="2000" b="1" i="0" u="none" strike="noStrike" kern="1200" cap="none" spc="0" normalizeH="0" baseline="0" noProof="0" dirty="0">
              <a:ln>
                <a:noFill/>
              </a:ln>
              <a:solidFill>
                <a:schemeClr val="tx1"/>
              </a:solidFill>
              <a:effectLst/>
              <a:uLnTx/>
              <a:uFillTx/>
              <a:latin typeface="+mn-ea"/>
              <a:ea typeface="+mn-ea"/>
              <a:cs typeface="+mn-cs"/>
            </a:endParaRPr>
          </a:p>
        </p:txBody>
      </p:sp>
      <p:sp>
        <p:nvSpPr>
          <p:cNvPr id="7" name="Text Box 7"/>
          <p:cNvSpPr txBox="1">
            <a:spLocks noChangeArrowheads="1"/>
          </p:cNvSpPr>
          <p:nvPr/>
        </p:nvSpPr>
        <p:spPr bwMode="auto">
          <a:xfrm>
            <a:off x="1790700" y="4694238"/>
            <a:ext cx="6400800" cy="1141413"/>
          </a:xfrm>
          <a:prstGeom prst="rect">
            <a:avLst/>
          </a:prstGeom>
          <a:noFill/>
          <a:ln w="9525" cmpd="sng">
            <a:solidFill>
              <a:schemeClr val="tx1"/>
            </a:solidFill>
            <a:miter lim="800000"/>
          </a:ln>
          <a:effectLst/>
        </p:spPr>
        <p:txBody>
          <a:bodyPr wrap="none" anchor="ctr"/>
          <a:lstStyle/>
          <a:p>
            <a:pPr marR="0" algn="ctr" defTabSz="914400">
              <a:buClrTx/>
              <a:buSzTx/>
              <a:buFontTx/>
              <a:buNone/>
              <a:defRPr/>
            </a:pPr>
            <a:endParaRPr kumimoji="0" lang="zh-CN" altLang="zh-CN" sz="2800" b="1" kern="1200" cap="none" spc="0" normalizeH="0" baseline="0" noProof="0">
              <a:solidFill>
                <a:srgbClr val="A81E35"/>
              </a:solidFill>
              <a:latin typeface="+mn-ea"/>
              <a:ea typeface="+mn-ea"/>
              <a:cs typeface="+mn-cs"/>
            </a:endParaRPr>
          </a:p>
        </p:txBody>
      </p:sp>
      <p:sp>
        <p:nvSpPr>
          <p:cNvPr id="30727" name="Line 8"/>
          <p:cNvSpPr/>
          <p:nvPr/>
        </p:nvSpPr>
        <p:spPr>
          <a:xfrm flipH="1">
            <a:off x="1104900" y="5262563"/>
            <a:ext cx="685800" cy="0"/>
          </a:xfrm>
          <a:prstGeom prst="line">
            <a:avLst/>
          </a:prstGeom>
          <a:ln w="9525" cap="flat" cmpd="sng">
            <a:solidFill>
              <a:schemeClr val="tx1"/>
            </a:solidFill>
            <a:prstDash val="solid"/>
            <a:headEnd type="none" w="med" len="med"/>
            <a:tailEnd type="none" w="med" len="med"/>
          </a:ln>
        </p:spPr>
      </p:sp>
      <p:sp>
        <p:nvSpPr>
          <p:cNvPr id="30728" name="Line 9"/>
          <p:cNvSpPr/>
          <p:nvPr/>
        </p:nvSpPr>
        <p:spPr>
          <a:xfrm flipV="1">
            <a:off x="1104900" y="3478213"/>
            <a:ext cx="0" cy="1784350"/>
          </a:xfrm>
          <a:prstGeom prst="line">
            <a:avLst/>
          </a:prstGeom>
          <a:ln w="9525" cap="flat" cmpd="sng">
            <a:solidFill>
              <a:schemeClr val="tx1"/>
            </a:solidFill>
            <a:prstDash val="solid"/>
            <a:headEnd type="none" w="med" len="med"/>
            <a:tailEnd type="none" w="med" len="med"/>
          </a:ln>
        </p:spPr>
      </p:sp>
      <p:sp>
        <p:nvSpPr>
          <p:cNvPr id="30729" name="Line 10"/>
          <p:cNvSpPr/>
          <p:nvPr/>
        </p:nvSpPr>
        <p:spPr>
          <a:xfrm>
            <a:off x="1104900" y="3478213"/>
            <a:ext cx="304800" cy="0"/>
          </a:xfrm>
          <a:prstGeom prst="line">
            <a:avLst/>
          </a:prstGeom>
          <a:ln w="9525" cap="flat" cmpd="sng">
            <a:solidFill>
              <a:schemeClr val="tx1"/>
            </a:solidFill>
            <a:prstDash val="solid"/>
            <a:headEnd type="none" w="med" len="med"/>
            <a:tailEnd type="triangle" w="med" len="med"/>
          </a:ln>
        </p:spPr>
      </p:sp>
      <p:sp>
        <p:nvSpPr>
          <p:cNvPr id="30730" name="Line 11"/>
          <p:cNvSpPr/>
          <p:nvPr/>
        </p:nvSpPr>
        <p:spPr>
          <a:xfrm>
            <a:off x="8496300" y="3478213"/>
            <a:ext cx="304800" cy="0"/>
          </a:xfrm>
          <a:prstGeom prst="line">
            <a:avLst/>
          </a:prstGeom>
          <a:ln w="9525" cap="flat" cmpd="sng">
            <a:solidFill>
              <a:schemeClr val="tx1"/>
            </a:solidFill>
            <a:prstDash val="solid"/>
            <a:headEnd type="none" w="med" len="med"/>
            <a:tailEnd type="none" w="med" len="med"/>
          </a:ln>
        </p:spPr>
      </p:sp>
      <p:sp>
        <p:nvSpPr>
          <p:cNvPr id="30731" name="Line 12"/>
          <p:cNvSpPr/>
          <p:nvPr/>
        </p:nvSpPr>
        <p:spPr>
          <a:xfrm>
            <a:off x="8801100" y="3478213"/>
            <a:ext cx="0" cy="1703387"/>
          </a:xfrm>
          <a:prstGeom prst="line">
            <a:avLst/>
          </a:prstGeom>
          <a:ln w="9525" cap="flat" cmpd="sng">
            <a:solidFill>
              <a:schemeClr val="tx1"/>
            </a:solidFill>
            <a:prstDash val="solid"/>
            <a:headEnd type="none" w="med" len="med"/>
            <a:tailEnd type="none" w="med" len="med"/>
          </a:ln>
        </p:spPr>
      </p:sp>
      <p:sp>
        <p:nvSpPr>
          <p:cNvPr id="30732" name="Line 13"/>
          <p:cNvSpPr/>
          <p:nvPr/>
        </p:nvSpPr>
        <p:spPr>
          <a:xfrm flipH="1">
            <a:off x="8191500" y="5181600"/>
            <a:ext cx="609600" cy="0"/>
          </a:xfrm>
          <a:prstGeom prst="line">
            <a:avLst/>
          </a:prstGeom>
          <a:ln w="9525" cap="flat" cmpd="sng">
            <a:solidFill>
              <a:schemeClr val="tx1"/>
            </a:solidFill>
            <a:prstDash val="solid"/>
            <a:headEnd type="none" w="med" len="med"/>
            <a:tailEnd type="triangle" w="med" len="med"/>
          </a:ln>
        </p:spPr>
      </p:sp>
      <p:sp>
        <p:nvSpPr>
          <p:cNvPr id="30733" name="Text Box 14"/>
          <p:cNvSpPr txBox="1"/>
          <p:nvPr/>
        </p:nvSpPr>
        <p:spPr>
          <a:xfrm>
            <a:off x="2976563" y="1658938"/>
            <a:ext cx="4032250" cy="461962"/>
          </a:xfrm>
          <a:prstGeom prst="rect">
            <a:avLst/>
          </a:prstGeom>
          <a:noFill/>
          <a:ln w="9525">
            <a:noFill/>
          </a:ln>
        </p:spPr>
        <p:txBody>
          <a:bodyPr>
            <a:spAutoFit/>
          </a:bodyPr>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algn="ctr" eaLnBrk="1" hangingPunct="1">
              <a:spcBef>
                <a:spcPct val="50000"/>
              </a:spcBef>
              <a:buNone/>
            </a:pPr>
            <a:r>
              <a:rPr lang="en-US" altLang="zh-CN" sz="2400" b="1" u="sng" dirty="0"/>
              <a:t>XX</a:t>
            </a:r>
            <a:r>
              <a:rPr lang="zh-CN" altLang="en-US" sz="2400" b="1" u="sng" dirty="0"/>
              <a:t>动机</a:t>
            </a:r>
            <a:endParaRPr lang="zh-CN" altLang="en-US" sz="2400" b="1" u="sng" dirty="0"/>
          </a:p>
        </p:txBody>
      </p:sp>
      <p:sp>
        <p:nvSpPr>
          <p:cNvPr id="30734" name="Rectangle 15"/>
          <p:cNvSpPr/>
          <p:nvPr/>
        </p:nvSpPr>
        <p:spPr>
          <a:xfrm>
            <a:off x="2400300" y="5032375"/>
            <a:ext cx="4800600" cy="461963"/>
          </a:xfrm>
          <a:prstGeom prst="rect">
            <a:avLst/>
          </a:prstGeom>
          <a:noFill/>
          <a:ln w="9525">
            <a:noFill/>
          </a:ln>
        </p:spPr>
        <p:txBody>
          <a:bodyPr wrap="none">
            <a:spAutoFit/>
          </a:bodyPr>
          <a:lstStyle>
            <a:lvl1pPr marL="316230" indent="-316230" algn="l" rtl="0" eaLnBrk="0" fontAlgn="base" hangingPunct="0">
              <a:spcBef>
                <a:spcPct val="20000"/>
              </a:spcBef>
              <a:spcAft>
                <a:spcPct val="0"/>
              </a:spcAft>
              <a:buChar char="•"/>
              <a:defRPr sz="2200">
                <a:solidFill>
                  <a:schemeClr val="tx1"/>
                </a:solidFill>
                <a:latin typeface="+mn-lt"/>
                <a:ea typeface="微软雅黑" panose="020B0503020204020204" pitchFamily="34" charset="-122"/>
                <a:cs typeface="+mn-cs"/>
              </a:defRPr>
            </a:lvl1pPr>
            <a:lvl2pPr marL="685800" indent="-263525" algn="l" rtl="0" eaLnBrk="0" fontAlgn="base" hangingPunct="0">
              <a:spcBef>
                <a:spcPct val="20000"/>
              </a:spcBef>
              <a:spcAft>
                <a:spcPct val="0"/>
              </a:spcAft>
              <a:buChar char="–"/>
              <a:defRPr>
                <a:solidFill>
                  <a:schemeClr val="tx1"/>
                </a:solidFill>
                <a:latin typeface="+mn-lt"/>
                <a:ea typeface="微软雅黑" panose="020B0503020204020204" pitchFamily="34" charset="-122"/>
              </a:defRPr>
            </a:lvl2pPr>
            <a:lvl3pPr marL="1054100" indent="-209550" algn="l" rtl="0" eaLnBrk="0" fontAlgn="base" hangingPunct="0">
              <a:spcBef>
                <a:spcPct val="20000"/>
              </a:spcBef>
              <a:spcAft>
                <a:spcPct val="0"/>
              </a:spcAft>
              <a:buChar char="•"/>
              <a:defRPr sz="1400">
                <a:solidFill>
                  <a:schemeClr val="tx1"/>
                </a:solidFill>
                <a:latin typeface="+mn-lt"/>
                <a:ea typeface="微软雅黑" panose="020B0503020204020204" pitchFamily="34" charset="-122"/>
              </a:defRPr>
            </a:lvl3pPr>
            <a:lvl4pPr marL="1476375" indent="-209550" algn="l" rtl="0" eaLnBrk="0" fontAlgn="base" hangingPunct="0">
              <a:spcBef>
                <a:spcPct val="20000"/>
              </a:spcBef>
              <a:spcAft>
                <a:spcPct val="0"/>
              </a:spcAft>
              <a:buChar char="–"/>
              <a:defRPr sz="1200">
                <a:solidFill>
                  <a:schemeClr val="tx1"/>
                </a:solidFill>
                <a:latin typeface="+mn-lt"/>
                <a:ea typeface="微软雅黑" panose="020B0503020204020204" pitchFamily="34" charset="-122"/>
              </a:defRPr>
            </a:lvl4pPr>
            <a:lvl5pPr marL="1898650" indent="-211455" algn="l" rtl="0" eaLnBrk="0" fontAlgn="base" hangingPunct="0">
              <a:spcBef>
                <a:spcPct val="20000"/>
              </a:spcBef>
              <a:spcAft>
                <a:spcPct val="0"/>
              </a:spcAft>
              <a:buChar char="»"/>
              <a:defRPr sz="1100">
                <a:solidFill>
                  <a:schemeClr val="tx1"/>
                </a:solidFill>
                <a:latin typeface="+mn-lt"/>
                <a:ea typeface="微软雅黑" panose="020B0503020204020204" pitchFamily="34" charset="-122"/>
              </a:defRPr>
            </a:lvl5pPr>
          </a:lstStyle>
          <a:p>
            <a:pPr marL="0" lvl="0" indent="0" algn="ctr" eaLnBrk="1" hangingPunct="1">
              <a:spcBef>
                <a:spcPct val="0"/>
              </a:spcBef>
              <a:buNone/>
            </a:pPr>
            <a:r>
              <a:rPr lang="zh-CN" altLang="en-US" sz="2400" b="1" dirty="0"/>
              <a:t>素质驱动行为、行为产生绩效结果</a:t>
            </a:r>
            <a:endParaRPr lang="zh-CN" altLang="en-US" sz="24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a:spLocks noGrp="1"/>
          </p:cNvSpPr>
          <p:nvPr>
            <p:ph type="title"/>
          </p:nvPr>
        </p:nvSpPr>
        <p:spPr>
          <a:noFill/>
          <a:ln>
            <a:noFill/>
          </a:ln>
        </p:spPr>
        <p:txBody>
          <a:bodyPr/>
          <a:p>
            <a:pPr/>
            <a:r>
              <a:rPr lang="zh-CN" altLang="en-US" dirty="0">
                <a:latin typeface="+mj-lt"/>
                <a:ea typeface="+mj-ea"/>
                <a:cs typeface="+mj-cs"/>
              </a:rPr>
              <a:t>核心是如何建立意愿与技能之间的平衡！</a:t>
            </a:r>
            <a:endParaRPr lang="zh-CN" altLang="en-US" dirty="0">
              <a:latin typeface="+mj-lt"/>
              <a:ea typeface="+mj-ea"/>
              <a:cs typeface="+mj-cs"/>
            </a:endParaRPr>
          </a:p>
        </p:txBody>
      </p:sp>
      <p:grpSp>
        <p:nvGrpSpPr>
          <p:cNvPr id="31747" name="组合 2"/>
          <p:cNvGrpSpPr/>
          <p:nvPr/>
        </p:nvGrpSpPr>
        <p:grpSpPr>
          <a:xfrm>
            <a:off x="2286000" y="1981200"/>
            <a:ext cx="5538788" cy="3914775"/>
            <a:chOff x="1911350" y="2205038"/>
            <a:chExt cx="5538788" cy="3914913"/>
          </a:xfrm>
        </p:grpSpPr>
        <p:sp>
          <p:nvSpPr>
            <p:cNvPr id="31753" name="Rectangle 2"/>
            <p:cNvSpPr/>
            <p:nvPr/>
          </p:nvSpPr>
          <p:spPr>
            <a:xfrm>
              <a:off x="2378075" y="2420938"/>
              <a:ext cx="2028825" cy="1200329"/>
            </a:xfrm>
            <a:prstGeom prst="rect">
              <a:avLst/>
            </a:prstGeom>
            <a:noFill/>
            <a:ln w="9525">
              <a:noFill/>
            </a:ln>
          </p:spPr>
          <p:txBody>
            <a:bodyPr>
              <a:spAutoFit/>
            </a:bodyPr>
            <a:p>
              <a:pPr eaLnBrk="1" hangingPunct="1"/>
              <a:r>
                <a:rPr lang="zh-CN" altLang="en-US" sz="3600" b="1" dirty="0">
                  <a:latin typeface="微软雅黑" panose="020B0503020204020204" pitchFamily="34" charset="-122"/>
                </a:rPr>
                <a:t>有技能</a:t>
              </a:r>
              <a:endParaRPr lang="zh-CN" altLang="en-US" sz="3600" b="1" dirty="0">
                <a:latin typeface="微软雅黑" panose="020B0503020204020204" pitchFamily="34" charset="-122"/>
              </a:endParaRPr>
            </a:p>
            <a:p>
              <a:pPr eaLnBrk="1" hangingPunct="1"/>
              <a:r>
                <a:rPr lang="zh-CN" altLang="en-US" sz="3600" b="1" dirty="0">
                  <a:latin typeface="微软雅黑" panose="020B0503020204020204" pitchFamily="34" charset="-122"/>
                </a:rPr>
                <a:t>有意愿</a:t>
              </a:r>
              <a:endParaRPr lang="zh-CN" altLang="en-US" sz="3600" b="1" dirty="0">
                <a:latin typeface="微软雅黑" panose="020B0503020204020204" pitchFamily="34" charset="-122"/>
              </a:endParaRPr>
            </a:p>
          </p:txBody>
        </p:sp>
        <p:sp>
          <p:nvSpPr>
            <p:cNvPr id="31754" name="Rectangle 3"/>
            <p:cNvSpPr/>
            <p:nvPr/>
          </p:nvSpPr>
          <p:spPr>
            <a:xfrm>
              <a:off x="5264150" y="2420938"/>
              <a:ext cx="2027238" cy="1200329"/>
            </a:xfrm>
            <a:prstGeom prst="rect">
              <a:avLst/>
            </a:prstGeom>
            <a:noFill/>
            <a:ln w="9525">
              <a:noFill/>
            </a:ln>
          </p:spPr>
          <p:txBody>
            <a:bodyPr>
              <a:spAutoFit/>
            </a:bodyPr>
            <a:p>
              <a:r>
                <a:rPr lang="zh-CN" altLang="en-US" sz="3600" b="1" dirty="0">
                  <a:latin typeface="微软雅黑" panose="020B0503020204020204" pitchFamily="34" charset="-122"/>
                </a:rPr>
                <a:t>没技能</a:t>
              </a:r>
              <a:endParaRPr lang="zh-CN" altLang="en-US" sz="3600" b="1" dirty="0">
                <a:latin typeface="微软雅黑" panose="020B0503020204020204" pitchFamily="34" charset="-122"/>
              </a:endParaRPr>
            </a:p>
            <a:p>
              <a:r>
                <a:rPr lang="zh-CN" altLang="en-US" sz="3600" b="1" dirty="0">
                  <a:latin typeface="微软雅黑" panose="020B0503020204020204" pitchFamily="34" charset="-122"/>
                </a:rPr>
                <a:t>有意愿</a:t>
              </a:r>
              <a:endParaRPr lang="zh-CN" altLang="en-US" sz="3600" b="1" dirty="0">
                <a:latin typeface="微软雅黑" panose="020B0503020204020204" pitchFamily="34" charset="-122"/>
              </a:endParaRPr>
            </a:p>
          </p:txBody>
        </p:sp>
        <p:sp>
          <p:nvSpPr>
            <p:cNvPr id="31755" name="Rectangle 4"/>
            <p:cNvSpPr/>
            <p:nvPr/>
          </p:nvSpPr>
          <p:spPr>
            <a:xfrm>
              <a:off x="2378075" y="4365625"/>
              <a:ext cx="2028825" cy="1754326"/>
            </a:xfrm>
            <a:prstGeom prst="rect">
              <a:avLst/>
            </a:prstGeom>
            <a:noFill/>
            <a:ln w="9525">
              <a:noFill/>
            </a:ln>
          </p:spPr>
          <p:txBody>
            <a:bodyPr>
              <a:spAutoFit/>
            </a:bodyPr>
            <a:p>
              <a:r>
                <a:rPr lang="zh-CN" altLang="en-US" sz="3600" b="1" dirty="0">
                  <a:latin typeface="微软雅黑" panose="020B0503020204020204" pitchFamily="34" charset="-122"/>
                </a:rPr>
                <a:t>有技能</a:t>
              </a:r>
              <a:endParaRPr lang="zh-CN" altLang="en-US" sz="3600" b="1" dirty="0">
                <a:latin typeface="微软雅黑" panose="020B0503020204020204" pitchFamily="34" charset="-122"/>
              </a:endParaRPr>
            </a:p>
            <a:p>
              <a:r>
                <a:rPr lang="zh-CN" altLang="en-US" sz="3600" b="1" dirty="0">
                  <a:latin typeface="微软雅黑" panose="020B0503020204020204" pitchFamily="34" charset="-122"/>
                </a:rPr>
                <a:t>没意愿</a:t>
              </a:r>
              <a:endParaRPr lang="zh-CN" altLang="en-US" sz="3600" b="1" dirty="0">
                <a:latin typeface="微软雅黑" panose="020B0503020204020204" pitchFamily="34" charset="-122"/>
              </a:endParaRPr>
            </a:p>
            <a:p>
              <a:pPr eaLnBrk="1" hangingPunct="1"/>
              <a:endParaRPr lang="zh-CN" altLang="en-US" sz="3600" b="1" dirty="0">
                <a:latin typeface="微软雅黑" panose="020B0503020204020204" pitchFamily="34" charset="-122"/>
              </a:endParaRPr>
            </a:p>
          </p:txBody>
        </p:sp>
        <p:sp>
          <p:nvSpPr>
            <p:cNvPr id="31756" name="Rectangle 5"/>
            <p:cNvSpPr/>
            <p:nvPr/>
          </p:nvSpPr>
          <p:spPr>
            <a:xfrm>
              <a:off x="5186363" y="4365625"/>
              <a:ext cx="2028825" cy="1200329"/>
            </a:xfrm>
            <a:prstGeom prst="rect">
              <a:avLst/>
            </a:prstGeom>
            <a:noFill/>
            <a:ln w="9525">
              <a:noFill/>
            </a:ln>
          </p:spPr>
          <p:txBody>
            <a:bodyPr>
              <a:spAutoFit/>
            </a:bodyPr>
            <a:p>
              <a:r>
                <a:rPr lang="zh-CN" altLang="en-US" sz="3600" b="1" dirty="0">
                  <a:latin typeface="微软雅黑" panose="020B0503020204020204" pitchFamily="34" charset="-122"/>
                </a:rPr>
                <a:t>没技能</a:t>
              </a:r>
              <a:endParaRPr lang="zh-CN" altLang="en-US" sz="3600" b="1" dirty="0">
                <a:latin typeface="微软雅黑" panose="020B0503020204020204" pitchFamily="34" charset="-122"/>
              </a:endParaRPr>
            </a:p>
            <a:p>
              <a:r>
                <a:rPr lang="zh-CN" altLang="en-US" sz="3600" b="1" dirty="0">
                  <a:latin typeface="微软雅黑" panose="020B0503020204020204" pitchFamily="34" charset="-122"/>
                </a:rPr>
                <a:t>没意愿</a:t>
              </a:r>
              <a:endParaRPr lang="zh-CN" altLang="en-US" sz="3600" b="1" dirty="0">
                <a:latin typeface="微软雅黑" panose="020B0503020204020204" pitchFamily="34" charset="-122"/>
              </a:endParaRPr>
            </a:p>
          </p:txBody>
        </p:sp>
        <p:sp>
          <p:nvSpPr>
            <p:cNvPr id="31757" name="Line 6"/>
            <p:cNvSpPr/>
            <p:nvPr/>
          </p:nvSpPr>
          <p:spPr>
            <a:xfrm>
              <a:off x="1911350" y="4076700"/>
              <a:ext cx="5538788" cy="0"/>
            </a:xfrm>
            <a:prstGeom prst="line">
              <a:avLst/>
            </a:prstGeom>
            <a:ln w="38100" cap="flat" cmpd="sng">
              <a:solidFill>
                <a:schemeClr val="tx1"/>
              </a:solidFill>
              <a:prstDash val="solid"/>
              <a:headEnd type="none" w="med" len="med"/>
              <a:tailEnd type="none" w="med" len="med"/>
            </a:ln>
          </p:spPr>
        </p:sp>
        <p:sp>
          <p:nvSpPr>
            <p:cNvPr id="31758" name="Line 7"/>
            <p:cNvSpPr/>
            <p:nvPr/>
          </p:nvSpPr>
          <p:spPr>
            <a:xfrm>
              <a:off x="4562475" y="2205038"/>
              <a:ext cx="0" cy="3671887"/>
            </a:xfrm>
            <a:prstGeom prst="line">
              <a:avLst/>
            </a:prstGeom>
            <a:ln w="38100" cap="flat" cmpd="sng">
              <a:solidFill>
                <a:schemeClr val="tx1"/>
              </a:solidFill>
              <a:prstDash val="solid"/>
              <a:headEnd type="none" w="med" len="med"/>
              <a:tailEnd type="none" w="med" len="med"/>
            </a:ln>
          </p:spPr>
        </p:sp>
      </p:grpSp>
      <p:sp>
        <p:nvSpPr>
          <p:cNvPr id="10" name="矩形 9"/>
          <p:cNvSpPr/>
          <p:nvPr/>
        </p:nvSpPr>
        <p:spPr>
          <a:xfrm>
            <a:off x="914400" y="2535238"/>
            <a:ext cx="903288" cy="523875"/>
          </a:xfrm>
          <a:prstGeom prst="rect">
            <a:avLst/>
          </a:prstGeom>
          <a:noFill/>
          <a:ln w="9525">
            <a:noFill/>
          </a:ln>
        </p:spPr>
        <p:txBody>
          <a:bodyPr wrap="none">
            <a:spAutoFit/>
          </a:bodyPr>
          <a:p>
            <a:r>
              <a:rPr lang="zh-CN" altLang="en-US" sz="2800" b="1" dirty="0">
                <a:latin typeface="Arial" panose="020B0604020202020204" pitchFamily="34" charset="0"/>
              </a:rPr>
              <a:t>激情</a:t>
            </a:r>
            <a:endParaRPr lang="zh-CN" altLang="en-US" sz="2800" b="1" dirty="0">
              <a:latin typeface="Arial" panose="020B0604020202020204" pitchFamily="34" charset="0"/>
            </a:endParaRPr>
          </a:p>
        </p:txBody>
      </p:sp>
      <p:sp>
        <p:nvSpPr>
          <p:cNvPr id="11" name="矩形 10"/>
          <p:cNvSpPr/>
          <p:nvPr/>
        </p:nvSpPr>
        <p:spPr>
          <a:xfrm>
            <a:off x="8153400" y="2535238"/>
            <a:ext cx="903288" cy="523875"/>
          </a:xfrm>
          <a:prstGeom prst="rect">
            <a:avLst/>
          </a:prstGeom>
          <a:noFill/>
          <a:ln w="9525">
            <a:noFill/>
          </a:ln>
        </p:spPr>
        <p:txBody>
          <a:bodyPr wrap="none">
            <a:spAutoFit/>
          </a:bodyPr>
          <a:p>
            <a:r>
              <a:rPr lang="zh-CN" altLang="en-US" sz="2800" b="1" dirty="0">
                <a:latin typeface="Arial" panose="020B0604020202020204" pitchFamily="34" charset="0"/>
              </a:rPr>
              <a:t>学习</a:t>
            </a:r>
            <a:endParaRPr lang="zh-CN" altLang="en-US" sz="2800" b="1" dirty="0">
              <a:latin typeface="Arial" panose="020B0604020202020204" pitchFamily="34" charset="0"/>
            </a:endParaRPr>
          </a:p>
        </p:txBody>
      </p:sp>
      <p:sp>
        <p:nvSpPr>
          <p:cNvPr id="12" name="矩形 11"/>
          <p:cNvSpPr/>
          <p:nvPr/>
        </p:nvSpPr>
        <p:spPr>
          <a:xfrm>
            <a:off x="914400" y="4375150"/>
            <a:ext cx="903288" cy="523875"/>
          </a:xfrm>
          <a:prstGeom prst="rect">
            <a:avLst/>
          </a:prstGeom>
          <a:noFill/>
          <a:ln w="9525">
            <a:noFill/>
          </a:ln>
        </p:spPr>
        <p:txBody>
          <a:bodyPr wrap="none">
            <a:spAutoFit/>
          </a:bodyPr>
          <a:p>
            <a:r>
              <a:rPr lang="zh-CN" altLang="en-US" sz="2800" b="1" dirty="0">
                <a:latin typeface="Arial" panose="020B0604020202020204" pitchFamily="34" charset="0"/>
              </a:rPr>
              <a:t>无聊</a:t>
            </a:r>
            <a:endParaRPr lang="zh-CN" altLang="en-US" sz="2800" b="1" dirty="0">
              <a:latin typeface="Arial" panose="020B0604020202020204" pitchFamily="34" charset="0"/>
            </a:endParaRPr>
          </a:p>
        </p:txBody>
      </p:sp>
      <p:sp>
        <p:nvSpPr>
          <p:cNvPr id="13" name="矩形 12"/>
          <p:cNvSpPr/>
          <p:nvPr/>
        </p:nvSpPr>
        <p:spPr>
          <a:xfrm>
            <a:off x="8153400" y="4375150"/>
            <a:ext cx="903288" cy="523875"/>
          </a:xfrm>
          <a:prstGeom prst="rect">
            <a:avLst/>
          </a:prstGeom>
          <a:noFill/>
          <a:ln w="9525">
            <a:noFill/>
          </a:ln>
        </p:spPr>
        <p:txBody>
          <a:bodyPr wrap="none">
            <a:spAutoFit/>
          </a:bodyPr>
          <a:p>
            <a:r>
              <a:rPr lang="zh-CN" altLang="en-US" sz="2800" b="1" dirty="0">
                <a:latin typeface="Arial" panose="020B0604020202020204" pitchFamily="34" charset="0"/>
              </a:rPr>
              <a:t>淘汰</a:t>
            </a:r>
            <a:endParaRPr lang="zh-CN" altLang="en-US" sz="2800" b="1" dirty="0">
              <a:latin typeface="Arial" panose="020B0604020202020204" pitchFamily="34" charset="0"/>
            </a:endParaRPr>
          </a:p>
        </p:txBody>
      </p:sp>
      <p:sp>
        <p:nvSpPr>
          <p:cNvPr id="14" name="矩形 13"/>
          <p:cNvSpPr/>
          <p:nvPr/>
        </p:nvSpPr>
        <p:spPr>
          <a:xfrm>
            <a:off x="2886075" y="5962650"/>
            <a:ext cx="4133850" cy="523875"/>
          </a:xfrm>
          <a:prstGeom prst="rect">
            <a:avLst/>
          </a:prstGeom>
          <a:noFill/>
          <a:ln w="9525">
            <a:noFill/>
          </a:ln>
        </p:spPr>
        <p:txBody>
          <a:bodyPr wrap="none">
            <a:spAutoFit/>
          </a:bodyPr>
          <a:p>
            <a:r>
              <a:rPr lang="zh-CN" altLang="en-US" sz="2800" b="1" dirty="0">
                <a:latin typeface="Arial" panose="020B0604020202020204" pitchFamily="34" charset="0"/>
              </a:rPr>
              <a:t>明确或发现你的工作动机</a:t>
            </a:r>
            <a:endParaRPr lang="zh-CN" altLang="en-US" sz="28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1"/>
          <p:cNvSpPr>
            <a:spLocks noGrp="1"/>
          </p:cNvSpPr>
          <p:nvPr>
            <p:ph type="title"/>
          </p:nvPr>
        </p:nvSpPr>
        <p:spPr>
          <a:noFill/>
          <a:ln>
            <a:noFill/>
          </a:ln>
        </p:spPr>
        <p:txBody>
          <a:bodyPr/>
          <a:p>
            <a:pPr/>
            <a:r>
              <a:rPr lang="zh-CN" altLang="en-US" dirty="0">
                <a:latin typeface="+mj-lt"/>
                <a:ea typeface="+mj-ea"/>
                <a:cs typeface="+mj-cs"/>
              </a:rPr>
              <a:t>通过工作面谈帮助你确定工作动机（</a:t>
            </a:r>
            <a:r>
              <a:rPr lang="en-US" altLang="zh-CN" dirty="0">
                <a:latin typeface="+mj-lt"/>
                <a:ea typeface="+mj-ea"/>
                <a:cs typeface="+mj-cs"/>
              </a:rPr>
              <a:t>1/2</a:t>
            </a:r>
            <a:r>
              <a:rPr lang="zh-CN" altLang="en-US" dirty="0">
                <a:latin typeface="+mj-lt"/>
                <a:ea typeface="+mj-ea"/>
                <a:cs typeface="+mj-cs"/>
              </a:rPr>
              <a:t>）</a:t>
            </a:r>
            <a:endParaRPr lang="zh-CN" altLang="en-US" dirty="0">
              <a:latin typeface="+mj-lt"/>
              <a:ea typeface="+mj-ea"/>
              <a:cs typeface="+mj-cs"/>
            </a:endParaRPr>
          </a:p>
        </p:txBody>
      </p:sp>
      <p:sp>
        <p:nvSpPr>
          <p:cNvPr id="32771" name="矩形 2"/>
          <p:cNvSpPr/>
          <p:nvPr/>
        </p:nvSpPr>
        <p:spPr>
          <a:xfrm>
            <a:off x="1828800" y="1676400"/>
            <a:ext cx="7010400" cy="4708525"/>
          </a:xfrm>
          <a:prstGeom prst="rect">
            <a:avLst/>
          </a:prstGeom>
          <a:noFill/>
          <a:ln w="9525">
            <a:noFill/>
          </a:ln>
        </p:spPr>
        <p:txBody>
          <a:bodyPr>
            <a:spAutoFit/>
          </a:bodyPr>
          <a:p>
            <a:pPr>
              <a:lnSpc>
                <a:spcPct val="250000"/>
              </a:lnSpc>
            </a:pPr>
            <a:r>
              <a:rPr lang="zh-CN" altLang="en-US" sz="2400" b="1" dirty="0">
                <a:latin typeface="Arial" panose="020B0604020202020204" pitchFamily="34" charset="0"/>
              </a:rPr>
              <a:t>1.花时间准备讨论内容、方法</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2.与家人</a:t>
            </a:r>
            <a:r>
              <a:rPr lang="en-US" altLang="zh-CN" sz="2400" b="1" dirty="0">
                <a:latin typeface="Arial" panose="020B0604020202020204" pitchFamily="34" charset="0"/>
              </a:rPr>
              <a:t>/</a:t>
            </a:r>
            <a:r>
              <a:rPr lang="zh-CN" altLang="en-US" sz="2400" b="1" dirty="0">
                <a:latin typeface="Arial" panose="020B0604020202020204" pitchFamily="34" charset="0"/>
              </a:rPr>
              <a:t>朋友</a:t>
            </a:r>
            <a:r>
              <a:rPr lang="en-US" altLang="zh-CN" sz="2400" b="1" dirty="0">
                <a:latin typeface="Arial" panose="020B0604020202020204" pitchFamily="34" charset="0"/>
              </a:rPr>
              <a:t>/</a:t>
            </a:r>
            <a:r>
              <a:rPr lang="zh-CN" altLang="en-US" sz="2400" b="1" dirty="0">
                <a:latin typeface="Arial" panose="020B0604020202020204" pitchFamily="34" charset="0"/>
              </a:rPr>
              <a:t>主管讨论你的梦想、目标和需求</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3.设立近期和中期目标并且写下来</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4.从他们那里得到正面的和正确的反馈</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5.明确你的工作说明和标准</a:t>
            </a:r>
            <a:endParaRPr lang="zh-CN" altLang="en-US" sz="2400" b="1" dirty="0">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1"/>
          <p:cNvSpPr>
            <a:spLocks noGrp="1"/>
          </p:cNvSpPr>
          <p:nvPr>
            <p:ph type="title"/>
          </p:nvPr>
        </p:nvSpPr>
        <p:spPr>
          <a:noFill/>
          <a:ln>
            <a:noFill/>
          </a:ln>
        </p:spPr>
        <p:txBody>
          <a:bodyPr/>
          <a:p>
            <a:pPr/>
            <a:r>
              <a:rPr lang="zh-CN" altLang="en-US" dirty="0">
                <a:latin typeface="+mj-lt"/>
                <a:ea typeface="+mj-ea"/>
                <a:cs typeface="+mj-cs"/>
              </a:rPr>
              <a:t>通过工作面谈帮助你确定工作动机（</a:t>
            </a:r>
            <a:r>
              <a:rPr lang="en-US" altLang="zh-CN" dirty="0">
                <a:latin typeface="+mj-lt"/>
                <a:ea typeface="+mj-ea"/>
                <a:cs typeface="+mj-cs"/>
              </a:rPr>
              <a:t>2/2</a:t>
            </a:r>
            <a:r>
              <a:rPr lang="zh-CN" altLang="en-US" dirty="0">
                <a:latin typeface="+mj-lt"/>
                <a:ea typeface="+mj-ea"/>
                <a:cs typeface="+mj-cs"/>
              </a:rPr>
              <a:t>）</a:t>
            </a:r>
            <a:endParaRPr lang="zh-CN" altLang="en-US" dirty="0">
              <a:latin typeface="+mj-lt"/>
              <a:ea typeface="+mj-ea"/>
              <a:cs typeface="+mj-cs"/>
            </a:endParaRPr>
          </a:p>
        </p:txBody>
      </p:sp>
      <p:sp>
        <p:nvSpPr>
          <p:cNvPr id="33795" name="矩形 2"/>
          <p:cNvSpPr/>
          <p:nvPr/>
        </p:nvSpPr>
        <p:spPr>
          <a:xfrm>
            <a:off x="1828800" y="1676400"/>
            <a:ext cx="7315200" cy="4708525"/>
          </a:xfrm>
          <a:prstGeom prst="rect">
            <a:avLst/>
          </a:prstGeom>
          <a:noFill/>
          <a:ln w="9525">
            <a:noFill/>
          </a:ln>
        </p:spPr>
        <p:txBody>
          <a:bodyPr>
            <a:spAutoFit/>
          </a:bodyPr>
          <a:p>
            <a:pPr>
              <a:lnSpc>
                <a:spcPct val="250000"/>
              </a:lnSpc>
            </a:pPr>
            <a:r>
              <a:rPr lang="zh-CN" altLang="en-US" sz="2400" b="1" dirty="0">
                <a:latin typeface="Arial" panose="020B0604020202020204" pitchFamily="34" charset="0"/>
              </a:rPr>
              <a:t>6.判断你能在哪些方面能得到升华</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7.与其他成功人士参与沟通和深层次讨论</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8.公开坦诚、具体地进行工作上的沟通</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9.根据你的特性设立发展目标</a:t>
            </a:r>
            <a:endParaRPr lang="zh-CN" altLang="en-US" sz="2400" b="1" dirty="0">
              <a:latin typeface="Arial" panose="020B0604020202020204" pitchFamily="34" charset="0"/>
            </a:endParaRPr>
          </a:p>
          <a:p>
            <a:pPr>
              <a:lnSpc>
                <a:spcPct val="250000"/>
              </a:lnSpc>
            </a:pPr>
            <a:r>
              <a:rPr lang="zh-CN" altLang="en-US" sz="2400" b="1" dirty="0">
                <a:latin typeface="Arial" panose="020B0604020202020204" pitchFamily="34" charset="0"/>
              </a:rPr>
              <a:t>10.持续跟踪、反馈 </a:t>
            </a:r>
            <a:endParaRPr lang="zh-CN" altLang="en-US" sz="2400" b="1" dirty="0">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9"/>
          <p:cNvSpPr/>
          <p:nvPr/>
        </p:nvSpPr>
        <p:spPr>
          <a:xfrm>
            <a:off x="762000" y="2743200"/>
            <a:ext cx="8305800" cy="1592263"/>
          </a:xfrm>
          <a:prstGeom prst="rect">
            <a:avLst/>
          </a:prstGeom>
          <a:noFill/>
          <a:ln w="9525">
            <a:noFill/>
          </a:ln>
        </p:spPr>
        <p:txBody>
          <a:bodyPr lIns="95779" tIns="47890" rIns="95779" bIns="47890">
            <a:spAutoFit/>
          </a:bodyPr>
          <a:p>
            <a:pPr algn="ctr" fontAlgn="b">
              <a:lnSpc>
                <a:spcPct val="90000"/>
              </a:lnSpc>
            </a:pPr>
            <a:r>
              <a:rPr lang="zh-CN" altLang="en-US" sz="3600" b="1" dirty="0">
                <a:latin typeface="微软雅黑" panose="020B0503020204020204" pitchFamily="34" charset="-122"/>
              </a:rPr>
              <a:t>衷心祝愿大家</a:t>
            </a:r>
            <a:endParaRPr lang="zh-CN" altLang="en-US" sz="3600" b="1" dirty="0">
              <a:latin typeface="微软雅黑" panose="020B0503020204020204" pitchFamily="34" charset="-122"/>
            </a:endParaRPr>
          </a:p>
          <a:p>
            <a:pPr algn="ctr" fontAlgn="b">
              <a:lnSpc>
                <a:spcPct val="90000"/>
              </a:lnSpc>
            </a:pPr>
            <a:endParaRPr lang="zh-CN" altLang="en-US" sz="3600" b="1" dirty="0">
              <a:latin typeface="微软雅黑" panose="020B0503020204020204" pitchFamily="34" charset="-122"/>
            </a:endParaRPr>
          </a:p>
          <a:p>
            <a:pPr algn="ctr" fontAlgn="b">
              <a:lnSpc>
                <a:spcPct val="90000"/>
              </a:lnSpc>
            </a:pPr>
            <a:r>
              <a:rPr lang="zh-CN" altLang="en-US" sz="3600" b="1" dirty="0">
                <a:latin typeface="微软雅黑" panose="020B0503020204020204" pitchFamily="34" charset="-122"/>
              </a:rPr>
              <a:t>人人有一个美好的未来</a:t>
            </a:r>
            <a:endParaRPr lang="zh-CN" altLang="en-US" sz="3600" b="1" dirty="0">
              <a:latin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标题 1"/>
          <p:cNvSpPr>
            <a:spLocks noGrp="1"/>
          </p:cNvSpPr>
          <p:nvPr>
            <p:ph type="title"/>
          </p:nvPr>
        </p:nvSpPr>
        <p:spPr bwMode="auto">
          <a:xfrm>
            <a:off x="533400" y="3192463"/>
            <a:ext cx="9067800" cy="473075"/>
          </a:xfrm>
        </p:spPr>
        <p:txBody>
          <a:bodyPr vert="horz" wrap="square" lIns="91440" tIns="45720" rIns="91440" bIns="45720" numCol="1" anchor="t" anchorCtr="0" compatLnSpc="1"/>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mj-lt"/>
                <a:ea typeface="+mj-ea"/>
                <a:cs typeface="+mn-ea"/>
                <a:sym typeface="微软雅黑" panose="020B0503020204020204" pitchFamily="34" charset="-122"/>
              </a:rPr>
              <a:t>谢谢！</a:t>
            </a:r>
            <a:endParaRPr kumimoji="0" lang="zh-CN" altLang="en-US" sz="2400" b="1" i="0" u="none" strike="noStrike" kern="0" cap="none" spc="0" normalizeH="0" baseline="0" noProof="0" dirty="0">
              <a:ln>
                <a:noFill/>
              </a:ln>
              <a:solidFill>
                <a:schemeClr val="tx1"/>
              </a:solidFill>
              <a:effectLst/>
              <a:uLnTx/>
              <a:uFillTx/>
              <a:latin typeface="+mj-lt"/>
              <a:ea typeface="+mj-ea"/>
              <a:cs typeface="+mn-ea"/>
              <a:sym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COMMONDATA" val="eyJoZGlkIjoiZjE1ZDc2NmIxYTFlZDU0MGY2YzcwMWY5YmNhZmU0MGUifQ=="/>
</p:tagLst>
</file>

<file path=ppt/theme/theme1.xml><?xml version="1.0" encoding="utf-8"?>
<a:theme xmlns:a="http://schemas.openxmlformats.org/drawingml/2006/main" name="默认设计模板">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tx1"/>
          </a:solidFill>
        </a:ln>
      </a:spPr>
      <a:bodyPr wrap="square" rtlCol="0">
        <a:noAutofit/>
      </a:bodyPr>
      <a:lstStyle>
        <a:defPPr algn="ctr">
          <a:lnSpc>
            <a:spcPct val="150000"/>
          </a:lnSpc>
          <a:defRPr sz="1600" dirty="0"/>
        </a:defPPr>
      </a:lstStyle>
    </a:tx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CDESIGNN</Template>
  <TotalTime>0</TotalTime>
  <Words>2756</Words>
  <Application>WPS 演示</Application>
  <PresentationFormat>A4 纸张(210x297 毫米)</PresentationFormat>
  <Paragraphs>424</Paragraphs>
  <Slides>31</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31</vt:i4>
      </vt:variant>
    </vt:vector>
  </HeadingPairs>
  <TitlesOfParts>
    <vt:vector size="44" baseType="lpstr">
      <vt:lpstr>Arial</vt:lpstr>
      <vt:lpstr>宋体</vt:lpstr>
      <vt:lpstr>Wingdings</vt:lpstr>
      <vt:lpstr>微软雅黑</vt:lpstr>
      <vt:lpstr>Times New Roman</vt:lpstr>
      <vt:lpstr>Arial</vt:lpstr>
      <vt:lpstr>楷体</vt:lpstr>
      <vt:lpstr>Arial Unicode MS</vt:lpstr>
      <vt:lpstr>+mn-ea</vt:lpstr>
      <vt:lpstr>Segoe Print</vt:lpstr>
      <vt:lpstr>华文新魏</vt:lpstr>
      <vt:lpstr>华文彩云</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无双</cp:lastModifiedBy>
  <dcterms:created xsi:type="dcterms:W3CDTF">2022-05-20T02:36:32Z</dcterms:created>
  <dcterms:modified xsi:type="dcterms:W3CDTF">2022-05-20T02:38:25Z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4C2D9ADEA2034DC8A2BBBECDD0264719</vt:lpwstr>
  </property>
  <property fmtid="{D5CDD505-2E9C-101B-9397-08002B2CF9AE}" pid="4" name="KSOProductBuildVer">
    <vt:lpwstr>2052-11.1.0.11636</vt:lpwstr>
  </property>
</Properties>
</file>