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2" r:id="rId5"/>
    <p:sldId id="264" r:id="rId6"/>
    <p:sldId id="266" r:id="rId7"/>
    <p:sldId id="267" r:id="rId8"/>
    <p:sldId id="268" r:id="rId9"/>
    <p:sldId id="269" r:id="rId10"/>
    <p:sldId id="270" r:id="rId11"/>
    <p:sldId id="271" r:id="rId12"/>
    <p:sldId id="273" r:id="rId13"/>
    <p:sldId id="274" r:id="rId14"/>
    <p:sldId id="275" r:id="rId15"/>
    <p:sldId id="277" r:id="rId16"/>
    <p:sldId id="279" r:id="rId17"/>
    <p:sldId id="281" r:id="rId18"/>
    <p:sldId id="283" r:id="rId19"/>
    <p:sldId id="285" r:id="rId20"/>
    <p:sldId id="287"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04" d="100"/>
          <a:sy n="104" d="100"/>
        </p:scale>
        <p:origin x="-19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0" y="0"/>
            <a:ext cx="12192635" cy="6858000"/>
          </a:xfrm>
          <a:prstGeom prst="rect">
            <a:avLst/>
          </a:prstGeom>
        </p:spPr>
      </p:pic>
      <p:sp>
        <p:nvSpPr>
          <p:cNvPr id="3" name="AutoShape 3"/>
          <p:cNvSpPr/>
          <p:nvPr/>
        </p:nvSpPr>
        <p:spPr>
          <a:xfrm>
            <a:off x="-165130" y="-265207"/>
            <a:ext cx="669925" cy="721360"/>
          </a:xfrm>
          <a:prstGeom prst="rect">
            <a:avLst/>
          </a:prstGeom>
          <a:solidFill>
            <a:srgbClr val="C55A39">
              <a:alpha val="100000"/>
            </a:srgbClr>
          </a:solidFill>
          <a:ln/>
        </p:spPr>
      </p:sp>
      <p:sp>
        <p:nvSpPr>
          <p:cNvPr id="4" name="TextBox 4"/>
          <p:cNvSpPr txBox="1"/>
          <p:nvPr/>
        </p:nvSpPr>
        <p:spPr>
          <a:xfrm>
            <a:off x="5550232" y="687306"/>
            <a:ext cx="5464151" cy="5483387"/>
          </a:xfrm>
          <a:prstGeom prst="rect">
            <a:avLst/>
          </a:prstGeom>
          <a:ln/>
        </p:spPr>
        <p:txBody>
          <a:bodyPr vert="horz" wrap="square" lIns="95250" tIns="95250" rIns="47625" bIns="95250" rtlCol="0" anchor="ctr" anchorCtr="0">
            <a:normAutofit/>
          </a:bodyPr>
          <a:lstStyle/>
          <a:p>
            <a:pPr marL="228600" lvl="1" indent="-228600">
              <a:lnSpc>
                <a:spcPct val="150000"/>
              </a:lnSpc>
              <a:buFont typeface="Arial"/>
              <a:buChar char="•"/>
            </a:pPr>
            <a:r>
              <a:rPr lang="en-US" sz="2400" b="1">
                <a:solidFill>
                  <a:schemeClr val="dk1">
                    <a:alpha val="100000"/>
                  </a:schemeClr>
                </a:solidFill>
                <a:latin typeface="Microsoft Yahei"/>
                <a:ea typeface="Microsoft Yahei"/>
                <a:cs typeface="Microsoft Yahei"/>
              </a:rPr>
              <a:t>量单位使用与符号解释规范</a:t>
            </a:r>
          </a:p>
          <a:p>
            <a:pPr marL="228600" lvl="1" indent="-228600">
              <a:lnSpc>
                <a:spcPct val="150000"/>
              </a:lnSpc>
              <a:buFont typeface="Arial"/>
              <a:buChar char="•"/>
            </a:pPr>
            <a:r>
              <a:rPr lang="en-US" sz="2400" b="1">
                <a:solidFill>
                  <a:schemeClr val="dk1">
                    <a:alpha val="100000"/>
                  </a:schemeClr>
                </a:solidFill>
                <a:latin typeface="Microsoft Yahei"/>
                <a:ea typeface="Microsoft Yahei"/>
                <a:cs typeface="Microsoft Yahei"/>
              </a:rPr>
              <a:t>矩阵矢量符号使用与量单位表述</a:t>
            </a:r>
          </a:p>
          <a:p>
            <a:pPr marL="228600" lvl="1" indent="-228600">
              <a:lnSpc>
                <a:spcPct val="150000"/>
              </a:lnSpc>
              <a:buFont typeface="Arial"/>
              <a:buChar char="•"/>
            </a:pPr>
            <a:r>
              <a:rPr lang="en-US" sz="2400" b="1">
                <a:solidFill>
                  <a:schemeClr val="dk1">
                    <a:alpha val="100000"/>
                  </a:schemeClr>
                </a:solidFill>
                <a:latin typeface="Microsoft Yahei"/>
                <a:ea typeface="Microsoft Yahei"/>
                <a:cs typeface="Microsoft Yahei"/>
              </a:rPr>
              <a:t>结语撰写与文献参考要求</a:t>
            </a:r>
          </a:p>
          <a:p>
            <a:pPr marL="228600" lvl="1" indent="-228600">
              <a:lnSpc>
                <a:spcPct val="150000"/>
              </a:lnSpc>
              <a:buFont typeface="Arial"/>
              <a:buChar char="•"/>
            </a:pPr>
            <a:r>
              <a:rPr lang="en-US" sz="2400" b="1">
                <a:solidFill>
                  <a:schemeClr val="dk1">
                    <a:alpha val="100000"/>
                  </a:schemeClr>
                </a:solidFill>
                <a:latin typeface="Microsoft Yahei"/>
                <a:ea typeface="Microsoft Yahei"/>
                <a:cs typeface="Microsoft Yahei"/>
              </a:rPr>
              <a:t>投稿方式与注意事项</a:t>
            </a:r>
          </a:p>
          <a:p>
            <a:pPr marL="228600" lvl="1" indent="-228600">
              <a:lnSpc>
                <a:spcPct val="150000"/>
              </a:lnSpc>
              <a:buFont typeface="Arial"/>
              <a:buChar char="•"/>
            </a:pPr>
            <a:r>
              <a:rPr lang="en-US" sz="2400" b="1">
                <a:solidFill>
                  <a:schemeClr val="dk1">
                    <a:alpha val="100000"/>
                  </a:schemeClr>
                </a:solidFill>
                <a:latin typeface="Microsoft Yahei"/>
                <a:ea typeface="Microsoft Yahei"/>
                <a:cs typeface="Microsoft Yahei"/>
              </a:rPr>
              <a:t>《中国公路学报》版权与著作权使用</a:t>
            </a:r>
          </a:p>
        </p:txBody>
      </p:sp>
      <p:sp>
        <p:nvSpPr>
          <p:cNvPr id="5" name="TextBox 5"/>
          <p:cNvSpPr txBox="1"/>
          <p:nvPr/>
        </p:nvSpPr>
        <p:spPr>
          <a:xfrm>
            <a:off x="1177617" y="1730562"/>
            <a:ext cx="3813883" cy="1254360"/>
          </a:xfrm>
          <a:prstGeom prst="rect">
            <a:avLst/>
          </a:prstGeom>
          <a:ln/>
        </p:spPr>
        <p:txBody>
          <a:bodyPr vert="horz" wrap="square" lIns="91440" tIns="45720" rIns="91440" bIns="45720" rtlCol="0" anchor="ctr" anchorCtr="0">
            <a:normAutofit/>
          </a:bodyPr>
          <a:lstStyle/>
          <a:p>
            <a:pPr algn="ctr">
              <a:lnSpc>
                <a:spcPct val="100000"/>
              </a:lnSpc>
              <a:spcBef>
                <a:spcPts val="375"/>
              </a:spcBef>
            </a:pPr>
            <a:r>
              <a:rPr lang="en-US" sz="6900" b="1">
                <a:solidFill>
                  <a:srgbClr val="000000">
                    <a:alpha val="100000"/>
                  </a:srgbClr>
                </a:solidFill>
                <a:latin typeface="微软雅黑"/>
                <a:ea typeface="微软雅黑"/>
                <a:cs typeface="微软雅黑"/>
              </a:rPr>
              <a:t>目录</a:t>
            </a:r>
          </a:p>
        </p:txBody>
      </p:sp>
      <p:sp>
        <p:nvSpPr>
          <p:cNvPr id="6" name="TextBox 6"/>
          <p:cNvSpPr txBox="1"/>
          <p:nvPr/>
        </p:nvSpPr>
        <p:spPr>
          <a:xfrm>
            <a:off x="1978706" y="2984922"/>
            <a:ext cx="2211705" cy="720090"/>
          </a:xfrm>
          <a:prstGeom prst="rect">
            <a:avLst/>
          </a:prstGeom>
          <a:ln/>
        </p:spPr>
        <p:txBody>
          <a:bodyPr vert="horz" wrap="square" lIns="91440" tIns="45720" rIns="91440" bIns="45720" rtlCol="0" anchor="t" anchorCtr="0">
            <a:spAutoFit/>
          </a:bodyPr>
          <a:lstStyle/>
          <a:p>
            <a:pPr algn="ctr">
              <a:lnSpc>
                <a:spcPct val="120000"/>
              </a:lnSpc>
            </a:pPr>
            <a:r>
              <a:rPr lang="en-US" sz="3300">
                <a:solidFill>
                  <a:srgbClr val="000000">
                    <a:alpha val="100000"/>
                  </a:srgbClr>
                </a:solidFill>
                <a:latin typeface="Microsoft Yahei"/>
                <a:ea typeface="Microsoft Yahei"/>
                <a:cs typeface="Microsoft Yahei"/>
              </a:rPr>
              <a:t>contents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30365" r="30365"/>
          <a:stretch>
            <a:fillRect/>
          </a:stretch>
        </p:blipFill>
        <p:spPr>
          <a:xfrm>
            <a:off x="875314" y="2169726"/>
            <a:ext cx="2050689" cy="3916435"/>
          </a:xfrm>
          <a:prstGeom prst="rect">
            <a:avLst/>
          </a:prstGeom>
        </p:spPr>
      </p:pic>
      <p:pic>
        <p:nvPicPr>
          <p:cNvPr id="3" name="Picture 3"/>
          <p:cNvPicPr>
            <a:picLocks noChangeAspect="1"/>
          </p:cNvPicPr>
          <p:nvPr/>
        </p:nvPicPr>
        <p:blipFill>
          <a:blip r:embed="rId4" cstate="print"/>
          <a:srcRect l="32524" r="32524"/>
          <a:stretch>
            <a:fillRect/>
          </a:stretch>
        </p:blipFill>
        <p:spPr>
          <a:xfrm>
            <a:off x="5430979" y="2169726"/>
            <a:ext cx="2050689" cy="3916435"/>
          </a:xfrm>
          <a:prstGeom prst="rect">
            <a:avLst/>
          </a:prstGeom>
        </p:spPr>
      </p:pic>
      <p:pic>
        <p:nvPicPr>
          <p:cNvPr id="4" name="Picture 4"/>
          <p:cNvPicPr>
            <a:picLocks noChangeAspect="1"/>
          </p:cNvPicPr>
          <p:nvPr/>
        </p:nvPicPr>
        <p:blipFill>
          <a:blip r:embed="rId5" cstate="print"/>
          <a:srcRect l="10778" r="10778"/>
          <a:stretch>
            <a:fillRect/>
          </a:stretch>
        </p:blipFill>
        <p:spPr>
          <a:xfrm>
            <a:off x="3153146" y="1697364"/>
            <a:ext cx="2050689" cy="3916435"/>
          </a:xfrm>
          <a:prstGeom prst="rect">
            <a:avLst/>
          </a:prstGeom>
        </p:spPr>
      </p:pic>
      <p:sp>
        <p:nvSpPr>
          <p:cNvPr id="5" name="AutoShape 5"/>
          <p:cNvSpPr/>
          <p:nvPr/>
        </p:nvSpPr>
        <p:spPr>
          <a:xfrm>
            <a:off x="7851998" y="2723144"/>
            <a:ext cx="3834950" cy="1465716"/>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《中国公路学报》是中国公路学会主办的公路交通行业最权威的学术性刊物，自1988年创刊以来，一直走在公路交通科技发展的最前沿。</a:t>
            </a:r>
            <a:endParaRPr lang="en-US" sz="1100"/>
          </a:p>
        </p:txBody>
      </p:sp>
      <p:sp>
        <p:nvSpPr>
          <p:cNvPr id="6" name="AutoShape 6"/>
          <p:cNvSpPr/>
          <p:nvPr/>
        </p:nvSpPr>
        <p:spPr>
          <a:xfrm>
            <a:off x="7851998" y="2087040"/>
            <a:ext cx="3606165" cy="575781"/>
          </a:xfrm>
          <a:prstGeom prst="rect">
            <a:avLst/>
          </a:prstGeom>
          <a:noFill/>
          <a:ln/>
        </p:spPr>
        <p:txBody>
          <a:bodyPr vert="horz" wrap="square" lIns="91440" tIns="45720" rIns="91440" bIns="45720" rtlCol="0" anchor="b" anchorCtr="0">
            <a:normAutofit/>
          </a:bodyPr>
          <a:lstStyle/>
          <a:p>
            <a:pPr algn="l">
              <a:lnSpc>
                <a:spcPct val="120000"/>
              </a:lnSpc>
              <a:defRPr/>
            </a:pPr>
            <a:r>
              <a:rPr lang="en-US" sz="2400" b="1">
                <a:solidFill>
                  <a:schemeClr val="accent1">
                    <a:alpha val="100000"/>
                  </a:schemeClr>
                </a:solidFill>
                <a:latin typeface="Microsoft Yahei"/>
                <a:ea typeface="Microsoft Yahei"/>
                <a:cs typeface="Microsoft Yahei"/>
              </a:rPr>
              <a:t>学报地位</a:t>
            </a:r>
            <a:endParaRPr lang="en-US" sz="1100"/>
          </a:p>
        </p:txBody>
      </p:sp>
      <p:sp>
        <p:nvSpPr>
          <p:cNvPr id="7" name="AutoShape 7"/>
          <p:cNvSpPr/>
          <p:nvPr/>
        </p:nvSpPr>
        <p:spPr>
          <a:xfrm>
            <a:off x="7851998" y="4826443"/>
            <a:ext cx="3834950" cy="1451935"/>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《中国公路学报》经过多年努力，已成为公路交通领域的名牌期刊，优秀的科技论文都投给了《中国公路学报》，大大提高了《中国公路学报》的社会效益。</a:t>
            </a:r>
            <a:endParaRPr lang="en-US" sz="1100"/>
          </a:p>
        </p:txBody>
      </p:sp>
      <p:sp>
        <p:nvSpPr>
          <p:cNvPr id="8" name="AutoShape 8"/>
          <p:cNvSpPr/>
          <p:nvPr/>
        </p:nvSpPr>
        <p:spPr>
          <a:xfrm>
            <a:off x="7851998" y="4125420"/>
            <a:ext cx="3606329" cy="640699"/>
          </a:xfrm>
          <a:prstGeom prst="rect">
            <a:avLst/>
          </a:prstGeom>
          <a:noFill/>
          <a:ln/>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Microsoft Yahei"/>
                <a:ea typeface="Microsoft Yahei"/>
                <a:cs typeface="Microsoft Yahei"/>
              </a:rPr>
              <a:t>学报荣誉</a:t>
            </a:r>
            <a:endParaRPr lang="en-US" sz="1100"/>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公路交通领域的名牌期刊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848000" y="3200042"/>
            <a:ext cx="2496000" cy="2474667"/>
          </a:xfrm>
          <a:prstGeom prst="ellipse">
            <a:avLst/>
          </a:prstGeom>
          <a:noFill/>
          <a:ln w="76200">
            <a:solidFill>
              <a:schemeClr val="accent1">
                <a:alpha val="29000"/>
              </a:schemeClr>
            </a:solidFill>
            <a:prstDash val="sysDash"/>
          </a:ln>
        </p:spPr>
      </p:sp>
      <p:sp>
        <p:nvSpPr>
          <p:cNvPr id="3" name="AutoShape 3"/>
          <p:cNvSpPr/>
          <p:nvPr/>
        </p:nvSpPr>
        <p:spPr>
          <a:xfrm>
            <a:off x="5547360" y="2762864"/>
            <a:ext cx="1097280" cy="1097280"/>
          </a:xfrm>
          <a:prstGeom prst="ellipse">
            <a:avLst/>
          </a:prstGeom>
          <a:solidFill>
            <a:schemeClr val="accent1">
              <a:alpha val="100000"/>
            </a:schemeClr>
          </a:solidFill>
          <a:ln/>
        </p:spPr>
      </p:sp>
      <p:sp>
        <p:nvSpPr>
          <p:cNvPr id="4" name="TextBox 4"/>
          <p:cNvSpPr txBox="1"/>
          <p:nvPr/>
        </p:nvSpPr>
        <p:spPr>
          <a:xfrm>
            <a:off x="8132415" y="2817800"/>
            <a:ext cx="3314700" cy="1168332"/>
          </a:xfrm>
          <a:prstGeom prst="rect">
            <a:avLst/>
          </a:prstGeom>
          <a:ln/>
        </p:spPr>
        <p:txBody>
          <a:bodyPr vert="horz" wrap="square" lIns="123825" tIns="123825" rIns="57150" bIns="123825" rtlCol="0" anchor="ctr" anchorCtr="0">
            <a:noAutofit/>
          </a:bodyPr>
          <a:lstStyle/>
          <a:p>
            <a:pPr>
              <a:lnSpc>
                <a:spcPct val="140000"/>
              </a:lnSpc>
            </a:pPr>
            <a:r>
              <a:rPr lang="en-US" sz="1500">
                <a:solidFill>
                  <a:schemeClr val="dk1">
                    <a:alpha val="100000"/>
                  </a:schemeClr>
                </a:solidFill>
                <a:latin typeface="Microsoft Yahei"/>
                <a:ea typeface="Microsoft Yahei"/>
                <a:cs typeface="Microsoft Yahei"/>
              </a:rPr>
              <a:t>2003年总被引频次为280，影响因子为0.298。</a:t>
            </a:r>
          </a:p>
        </p:txBody>
      </p:sp>
      <p:sp>
        <p:nvSpPr>
          <p:cNvPr id="5" name="TextBox 5"/>
          <p:cNvSpPr txBox="1"/>
          <p:nvPr/>
        </p:nvSpPr>
        <p:spPr>
          <a:xfrm>
            <a:off x="4353230" y="1466212"/>
            <a:ext cx="3314700" cy="1168332"/>
          </a:xfrm>
          <a:prstGeom prst="rect">
            <a:avLst/>
          </a:prstGeom>
          <a:ln/>
        </p:spPr>
        <p:txBody>
          <a:bodyPr vert="horz" wrap="square" lIns="123825" tIns="123825" rIns="57150" bIns="123825" rtlCol="0" anchor="b" anchorCtr="0">
            <a:noAutofit/>
          </a:bodyPr>
          <a:lstStyle/>
          <a:p>
            <a:pPr algn="ctr">
              <a:lnSpc>
                <a:spcPct val="140000"/>
              </a:lnSpc>
            </a:pPr>
            <a:r>
              <a:rPr lang="en-US" sz="1500">
                <a:solidFill>
                  <a:schemeClr val="dk1">
                    <a:alpha val="100000"/>
                  </a:schemeClr>
                </a:solidFill>
                <a:latin typeface="Microsoft Yahei"/>
                <a:ea typeface="Microsoft Yahei"/>
                <a:cs typeface="Microsoft Yahei"/>
              </a:rPr>
              <a:t>2001年总被引频次为146，影响因子为0.294，他引总引比为84%。</a:t>
            </a:r>
          </a:p>
        </p:txBody>
      </p:sp>
      <p:sp>
        <p:nvSpPr>
          <p:cNvPr id="6" name="Freeform 6"/>
          <p:cNvSpPr/>
          <p:nvPr/>
        </p:nvSpPr>
        <p:spPr>
          <a:xfrm>
            <a:off x="5810300" y="3025804"/>
            <a:ext cx="571400" cy="57140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a:ln/>
        </p:spPr>
      </p:sp>
      <p:sp>
        <p:nvSpPr>
          <p:cNvPr id="7" name="TextBox 7"/>
          <p:cNvSpPr txBox="1"/>
          <p:nvPr/>
        </p:nvSpPr>
        <p:spPr>
          <a:xfrm>
            <a:off x="7824133" y="4925421"/>
            <a:ext cx="3314700" cy="1171599"/>
          </a:xfrm>
          <a:prstGeom prst="rect">
            <a:avLst/>
          </a:prstGeom>
          <a:ln/>
        </p:spPr>
        <p:txBody>
          <a:bodyPr vert="horz" wrap="square" lIns="123825" tIns="123825" rIns="57150" bIns="123825" rtlCol="0" anchor="ctr" anchorCtr="0">
            <a:noAutofit/>
          </a:bodyPr>
          <a:lstStyle/>
          <a:p>
            <a:pPr>
              <a:lnSpc>
                <a:spcPct val="140000"/>
              </a:lnSpc>
            </a:pPr>
            <a:r>
              <a:rPr lang="en-US" sz="1500">
                <a:solidFill>
                  <a:schemeClr val="dk1">
                    <a:alpha val="100000"/>
                  </a:schemeClr>
                </a:solidFill>
                <a:latin typeface="Microsoft Yahei"/>
                <a:ea typeface="Microsoft Yahei"/>
                <a:cs typeface="Microsoft Yahei"/>
              </a:rPr>
              <a:t>2005年总被引频次为1094，影响因子为1.308。</a:t>
            </a:r>
          </a:p>
        </p:txBody>
      </p:sp>
      <p:sp>
        <p:nvSpPr>
          <p:cNvPr id="8" name="TextBox 8"/>
          <p:cNvSpPr txBox="1"/>
          <p:nvPr/>
        </p:nvSpPr>
        <p:spPr>
          <a:xfrm>
            <a:off x="729316" y="2817800"/>
            <a:ext cx="3314700" cy="1168332"/>
          </a:xfrm>
          <a:prstGeom prst="rect">
            <a:avLst/>
          </a:prstGeom>
          <a:ln/>
        </p:spPr>
        <p:txBody>
          <a:bodyPr vert="horz" wrap="square" lIns="123825" tIns="123825" rIns="57150" bIns="123825" rtlCol="0" anchor="ctr" anchorCtr="0">
            <a:noAutofit/>
          </a:bodyPr>
          <a:lstStyle/>
          <a:p>
            <a:pPr algn="r">
              <a:lnSpc>
                <a:spcPct val="140000"/>
              </a:lnSpc>
            </a:pPr>
            <a:r>
              <a:rPr lang="en-US" sz="1500">
                <a:solidFill>
                  <a:schemeClr val="dk1">
                    <a:alpha val="100000"/>
                  </a:schemeClr>
                </a:solidFill>
                <a:latin typeface="Microsoft Yahei"/>
                <a:ea typeface="Microsoft Yahei"/>
                <a:cs typeface="Microsoft Yahei"/>
              </a:rPr>
              <a:t>2002年总被引频次为199，影响因子为0.298，他引总引比为83%。</a:t>
            </a:r>
          </a:p>
        </p:txBody>
      </p:sp>
      <p:sp>
        <p:nvSpPr>
          <p:cNvPr id="9" name="TextBox 9"/>
          <p:cNvSpPr txBox="1"/>
          <p:nvPr/>
        </p:nvSpPr>
        <p:spPr>
          <a:xfrm>
            <a:off x="1054890" y="4925421"/>
            <a:ext cx="3314700" cy="1171599"/>
          </a:xfrm>
          <a:prstGeom prst="rect">
            <a:avLst/>
          </a:prstGeom>
          <a:ln/>
        </p:spPr>
        <p:txBody>
          <a:bodyPr vert="horz" wrap="square" lIns="123825" tIns="123825" rIns="57150" bIns="123825" rtlCol="0" anchor="ctr" anchorCtr="0">
            <a:noAutofit/>
          </a:bodyPr>
          <a:lstStyle/>
          <a:p>
            <a:pPr algn="r">
              <a:lnSpc>
                <a:spcPct val="140000"/>
              </a:lnSpc>
            </a:pPr>
            <a:r>
              <a:rPr lang="en-US" sz="1500">
                <a:solidFill>
                  <a:schemeClr val="dk1">
                    <a:alpha val="100000"/>
                  </a:schemeClr>
                </a:solidFill>
                <a:latin typeface="Microsoft Yahei"/>
                <a:ea typeface="Microsoft Yahei"/>
                <a:cs typeface="Microsoft Yahei"/>
              </a:rPr>
              <a:t>2004年总被引频次为636，影响因子为0.539。</a:t>
            </a:r>
          </a:p>
        </p:txBody>
      </p:sp>
      <p:sp>
        <p:nvSpPr>
          <p:cNvPr id="10" name="TextBox 10"/>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优秀的科技论文都投给了《中国公路学报》</a:t>
            </a:r>
          </a:p>
        </p:txBody>
      </p:sp>
      <p:sp>
        <p:nvSpPr>
          <p:cNvPr id="11" name="AutoShape 11"/>
          <p:cNvSpPr/>
          <p:nvPr/>
        </p:nvSpPr>
        <p:spPr>
          <a:xfrm>
            <a:off x="4832249" y="4999740"/>
            <a:ext cx="1097280" cy="1097280"/>
          </a:xfrm>
          <a:prstGeom prst="ellipse">
            <a:avLst/>
          </a:prstGeom>
          <a:solidFill>
            <a:schemeClr val="accent1">
              <a:alpha val="100000"/>
            </a:schemeClr>
          </a:solidFill>
          <a:ln/>
        </p:spPr>
      </p:sp>
      <p:sp>
        <p:nvSpPr>
          <p:cNvPr id="12" name="AutoShape 12"/>
          <p:cNvSpPr/>
          <p:nvPr/>
        </p:nvSpPr>
        <p:spPr>
          <a:xfrm>
            <a:off x="6262471" y="4999740"/>
            <a:ext cx="1097280" cy="1097280"/>
          </a:xfrm>
          <a:prstGeom prst="ellipse">
            <a:avLst/>
          </a:prstGeom>
          <a:solidFill>
            <a:schemeClr val="accent1">
              <a:alpha val="100000"/>
            </a:schemeClr>
          </a:solidFill>
          <a:ln/>
        </p:spPr>
      </p:sp>
      <p:sp>
        <p:nvSpPr>
          <p:cNvPr id="13" name="Freeform 13"/>
          <p:cNvSpPr/>
          <p:nvPr/>
        </p:nvSpPr>
        <p:spPr>
          <a:xfrm>
            <a:off x="5171339" y="5338830"/>
            <a:ext cx="438150" cy="457200"/>
          </a:xfrm>
          <a:custGeom>
            <a:avLst/>
            <a:gdLst/>
            <a:ahLst/>
            <a:cxnLst/>
            <a:rect l="l" t="t" r="r" b="b"/>
            <a:pathLst>
              <a:path w="304800" h="304800">
                <a:moveTo>
                  <a:pt x="116843" y="182880"/>
                </a:moveTo>
                <a:lnTo>
                  <a:pt x="30480" y="182880"/>
                </a:lnTo>
                <a:lnTo>
                  <a:pt x="30480" y="304800"/>
                </a:lnTo>
                <a:lnTo>
                  <a:pt x="0" y="304800"/>
                </a:lnTo>
                <a:lnTo>
                  <a:pt x="0" y="0"/>
                </a:lnTo>
                <a:lnTo>
                  <a:pt x="182880" y="0"/>
                </a:lnTo>
                <a:lnTo>
                  <a:pt x="187957" y="30480"/>
                </a:lnTo>
                <a:lnTo>
                  <a:pt x="304800" y="30480"/>
                </a:lnTo>
                <a:lnTo>
                  <a:pt x="259080" y="121920"/>
                </a:lnTo>
                <a:lnTo>
                  <a:pt x="304800" y="213360"/>
                </a:lnTo>
                <a:lnTo>
                  <a:pt x="121920" y="213360"/>
                </a:lnTo>
                <a:lnTo>
                  <a:pt x="116843" y="182880"/>
                </a:lnTo>
              </a:path>
            </a:pathLst>
          </a:custGeom>
          <a:solidFill>
            <a:srgbClr val="FFFFFF">
              <a:alpha val="100000"/>
            </a:srgbClr>
          </a:solidFill>
          <a:ln/>
        </p:spPr>
      </p:sp>
      <p:sp>
        <p:nvSpPr>
          <p:cNvPr id="14" name="Freeform 14"/>
          <p:cNvSpPr/>
          <p:nvPr/>
        </p:nvSpPr>
        <p:spPr>
          <a:xfrm>
            <a:off x="6424690" y="5263152"/>
            <a:ext cx="570456" cy="570456"/>
          </a:xfrm>
          <a:custGeom>
            <a:avLst/>
            <a:gdLst/>
            <a:ahLst/>
            <a:cxnLst/>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path>
              <a:path w="304800" h="304800">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path>
              <a:path w="304800" h="304800">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path>
            </a:pathLst>
          </a:custGeom>
          <a:solidFill>
            <a:srgbClr val="FFFFFF">
              <a:alpha val="100000"/>
            </a:srgbClr>
          </a:solidFill>
          <a:ln/>
        </p:spPr>
      </p:sp>
      <p:sp>
        <p:nvSpPr>
          <p:cNvPr id="15" name="AutoShape 15"/>
          <p:cNvSpPr/>
          <p:nvPr/>
        </p:nvSpPr>
        <p:spPr>
          <a:xfrm>
            <a:off x="6755532" y="3637024"/>
            <a:ext cx="1097280" cy="1097280"/>
          </a:xfrm>
          <a:prstGeom prst="ellipse">
            <a:avLst/>
          </a:prstGeom>
          <a:solidFill>
            <a:schemeClr val="accent1">
              <a:alpha val="100000"/>
            </a:schemeClr>
          </a:solidFill>
          <a:ln/>
        </p:spPr>
      </p:sp>
      <p:sp>
        <p:nvSpPr>
          <p:cNvPr id="16" name="Freeform 16"/>
          <p:cNvSpPr/>
          <p:nvPr/>
        </p:nvSpPr>
        <p:spPr>
          <a:xfrm>
            <a:off x="7048006" y="3929497"/>
            <a:ext cx="512333" cy="512333"/>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a:ln/>
        </p:spPr>
      </p:sp>
      <p:sp>
        <p:nvSpPr>
          <p:cNvPr id="17" name="AutoShape 17"/>
          <p:cNvSpPr/>
          <p:nvPr/>
        </p:nvSpPr>
        <p:spPr>
          <a:xfrm>
            <a:off x="4339187" y="3653941"/>
            <a:ext cx="1097280" cy="1097280"/>
          </a:xfrm>
          <a:prstGeom prst="ellipse">
            <a:avLst/>
          </a:prstGeom>
          <a:solidFill>
            <a:schemeClr val="accent1">
              <a:alpha val="100000"/>
            </a:schemeClr>
          </a:solidFill>
          <a:ln/>
        </p:spPr>
      </p:sp>
      <p:sp>
        <p:nvSpPr>
          <p:cNvPr id="18" name="Freeform 18"/>
          <p:cNvSpPr/>
          <p:nvPr/>
        </p:nvSpPr>
        <p:spPr>
          <a:xfrm>
            <a:off x="4641027" y="3955883"/>
            <a:ext cx="493600" cy="45529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88511" y="2014308"/>
            <a:ext cx="2987778" cy="490334"/>
          </a:xfrm>
          <a:prstGeom prst="rect">
            <a:avLst/>
          </a:prstGeom>
          <a:ln/>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Microsoft Yahei"/>
                <a:ea typeface="Microsoft Yahei"/>
                <a:cs typeface="Microsoft Yahei"/>
              </a:rPr>
              <a:t>学报排名</a:t>
            </a:r>
          </a:p>
        </p:txBody>
      </p:sp>
      <p:sp>
        <p:nvSpPr>
          <p:cNvPr id="3" name="TextBox 3"/>
          <p:cNvSpPr txBox="1"/>
          <p:nvPr/>
        </p:nvSpPr>
        <p:spPr>
          <a:xfrm>
            <a:off x="2265556" y="2589176"/>
            <a:ext cx="5429250" cy="106663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Microsoft Yahei"/>
                <a:ea typeface="Microsoft Yahei"/>
                <a:cs typeface="Microsoft Yahei"/>
              </a:rPr>
              <a:t>据中国科技期刊引证报告及科技论文与引文数据库综合评价，《中国公路学报》在2010年综合排名位居第2位，在公路交通运输类核心期刊中名列前茅。</a:t>
            </a:r>
          </a:p>
        </p:txBody>
      </p:sp>
      <p:sp>
        <p:nvSpPr>
          <p:cNvPr id="4" name="TextBox 4"/>
          <p:cNvSpPr txBox="1"/>
          <p:nvPr/>
        </p:nvSpPr>
        <p:spPr>
          <a:xfrm>
            <a:off x="6732228" y="4509502"/>
            <a:ext cx="2987778" cy="490334"/>
          </a:xfrm>
          <a:prstGeom prst="rect">
            <a:avLst/>
          </a:prstGeom>
          <a:ln/>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Microsoft Yahei"/>
                <a:ea typeface="Microsoft Yahei"/>
                <a:cs typeface="Microsoft Yahei"/>
              </a:rPr>
              <a:t>学报荣誉</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《中国公路学报》的社会效益</a:t>
            </a:r>
          </a:p>
        </p:txBody>
      </p:sp>
      <p:sp>
        <p:nvSpPr>
          <p:cNvPr id="6" name="TextBox 6"/>
          <p:cNvSpPr txBox="1"/>
          <p:nvPr/>
        </p:nvSpPr>
        <p:spPr>
          <a:xfrm>
            <a:off x="6209273" y="5048803"/>
            <a:ext cx="5429250" cy="106663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Microsoft Yahei"/>
                <a:ea typeface="Microsoft Yahei"/>
                <a:cs typeface="Microsoft Yahei"/>
              </a:rPr>
              <a:t>2004-2012年8次荣获“百种中国杰出学术期刊”称号，2011年度中国科技论文与引文数据库综合评价中，《中国公路学报》排名首位。</a:t>
            </a:r>
          </a:p>
        </p:txBody>
      </p:sp>
      <p:sp>
        <p:nvSpPr>
          <p:cNvPr id="7" name="TextBox 7"/>
          <p:cNvSpPr txBox="1"/>
          <p:nvPr/>
        </p:nvSpPr>
        <p:spPr>
          <a:xfrm>
            <a:off x="2265556" y="1929773"/>
            <a:ext cx="649757" cy="659403"/>
          </a:xfrm>
          <a:prstGeom prst="rect">
            <a:avLst/>
          </a:prstGeom>
          <a:ln/>
        </p:spPr>
        <p:txBody>
          <a:bodyPr vert="horz" wrap="square" lIns="66008" tIns="33052" rIns="66008" bIns="33052" rtlCol="0" anchor="ctr" anchorCtr="0">
            <a:normAutofit/>
          </a:bodyPr>
          <a:lstStyle/>
          <a:p>
            <a:pPr algn="l">
              <a:lnSpc>
                <a:spcPct val="120000"/>
              </a:lnSpc>
            </a:pPr>
            <a:r>
              <a:rPr lang="en-US" sz="2400" b="1">
                <a:solidFill>
                  <a:schemeClr val="accent1">
                    <a:alpha val="100000"/>
                  </a:schemeClr>
                </a:solidFill>
                <a:latin typeface="Microsoft Yahei"/>
                <a:ea typeface="Microsoft Yahei"/>
                <a:cs typeface="Microsoft Yahei"/>
              </a:rPr>
              <a:t>01</a:t>
            </a:r>
          </a:p>
        </p:txBody>
      </p:sp>
      <p:sp>
        <p:nvSpPr>
          <p:cNvPr id="8" name="TextBox 8"/>
          <p:cNvSpPr txBox="1"/>
          <p:nvPr/>
        </p:nvSpPr>
        <p:spPr>
          <a:xfrm>
            <a:off x="6209273" y="4435534"/>
            <a:ext cx="670891" cy="638269"/>
          </a:xfrm>
          <a:prstGeom prst="rect">
            <a:avLst/>
          </a:prstGeom>
          <a:ln/>
        </p:spPr>
        <p:txBody>
          <a:bodyPr vert="horz" wrap="square" lIns="66008" tIns="33052" rIns="66008" bIns="33052" rtlCol="0" anchor="ctr" anchorCtr="0">
            <a:normAutofit/>
          </a:bodyPr>
          <a:lstStyle/>
          <a:p>
            <a:pPr algn="l">
              <a:lnSpc>
                <a:spcPct val="120000"/>
              </a:lnSpc>
            </a:pPr>
            <a:r>
              <a:rPr lang="en-US" sz="2400" b="1">
                <a:solidFill>
                  <a:schemeClr val="accent1">
                    <a:alpha val="100000"/>
                  </a:schemeClr>
                </a:solidFill>
                <a:latin typeface="Microsoft Yahei"/>
                <a:ea typeface="Microsoft Yahei"/>
                <a:cs typeface="Microsoft Yahei"/>
              </a:rPr>
              <a:t>02</a:t>
            </a:r>
          </a:p>
        </p:txBody>
      </p:sp>
      <p:sp>
        <p:nvSpPr>
          <p:cNvPr id="9" name="AutoShape 9"/>
          <p:cNvSpPr/>
          <p:nvPr/>
        </p:nvSpPr>
        <p:spPr>
          <a:xfrm>
            <a:off x="565061" y="2098842"/>
            <a:ext cx="1498612" cy="1498612"/>
          </a:xfrm>
          <a:prstGeom prst="ellipse">
            <a:avLst/>
          </a:prstGeom>
          <a:solidFill>
            <a:schemeClr val="lt2">
              <a:alpha val="100000"/>
            </a:schemeClr>
          </a:solidFill>
          <a:ln/>
        </p:spPr>
      </p:sp>
      <p:sp>
        <p:nvSpPr>
          <p:cNvPr id="10" name="Freeform 10"/>
          <p:cNvSpPr/>
          <p:nvPr/>
        </p:nvSpPr>
        <p:spPr>
          <a:xfrm>
            <a:off x="1028447" y="2543179"/>
            <a:ext cx="571839" cy="571839"/>
          </a:xfrm>
          <a:custGeom>
            <a:avLst/>
            <a:gdLst/>
            <a:ahLst/>
            <a:cxnLst/>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path>
              <a:path w="304800" h="304800">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path>
            </a:pathLst>
          </a:custGeom>
          <a:solidFill>
            <a:schemeClr val="accent1">
              <a:alpha val="100000"/>
            </a:schemeClr>
          </a:solidFill>
          <a:ln/>
        </p:spPr>
      </p:sp>
      <p:sp>
        <p:nvSpPr>
          <p:cNvPr id="11" name="AutoShape 11"/>
          <p:cNvSpPr/>
          <p:nvPr/>
        </p:nvSpPr>
        <p:spPr>
          <a:xfrm>
            <a:off x="4230875" y="4583470"/>
            <a:ext cx="1498612" cy="1498612"/>
          </a:xfrm>
          <a:prstGeom prst="ellipse">
            <a:avLst/>
          </a:prstGeom>
          <a:solidFill>
            <a:schemeClr val="lt2">
              <a:alpha val="100000"/>
            </a:schemeClr>
          </a:solidFill>
          <a:ln/>
        </p:spPr>
      </p:sp>
      <p:sp>
        <p:nvSpPr>
          <p:cNvPr id="12" name="Freeform 12"/>
          <p:cNvSpPr/>
          <p:nvPr/>
        </p:nvSpPr>
        <p:spPr>
          <a:xfrm>
            <a:off x="4713980" y="5062314"/>
            <a:ext cx="532402" cy="502824"/>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chemeClr val="accent1">
              <a:alpha val="100000"/>
            </a:schemeClr>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学报报道范围</a:t>
            </a:r>
          </a:p>
        </p:txBody>
      </p:sp>
      <p:sp>
        <p:nvSpPr>
          <p:cNvPr id="3" name="TextBox 3"/>
          <p:cNvSpPr txBox="1"/>
          <p:nvPr/>
        </p:nvSpPr>
        <p:spPr>
          <a:xfrm>
            <a:off x="1685901" y="2024509"/>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《中国公路学报》的报道范围包括道路工程、桥梁与隧道工程、交通工程、汽车与汽车运用工程、物流、经济与管理、工程机械等，以道路工程、桥梁与隧道工程、交通工程为报道重点。</a:t>
            </a:r>
          </a:p>
        </p:txBody>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《中国公路学报》投稿要求</a:t>
            </a:r>
          </a:p>
        </p:txBody>
      </p:sp>
      <p:grpSp>
        <p:nvGrpSpPr>
          <p:cNvPr id="5" name="Group 5"/>
          <p:cNvGrpSpPr/>
          <p:nvPr/>
        </p:nvGrpSpPr>
        <p:grpSpPr>
          <a:xfrm>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a:ln/>
          </p:spPr>
        </p:sp>
        <p:sp>
          <p:nvSpPr>
            <p:cNvPr id="7" name="AutoShape 7"/>
            <p:cNvSpPr/>
            <p:nvPr/>
          </p:nvSpPr>
          <p:spPr>
            <a:xfrm>
              <a:off x="838598" y="1564792"/>
              <a:ext cx="353467" cy="353467"/>
            </a:xfrm>
            <a:prstGeom prst="ellipse">
              <a:avLst/>
            </a:prstGeom>
            <a:solidFill>
              <a:schemeClr val="accent1">
                <a:alpha val="16000"/>
              </a:schemeClr>
            </a:solidFill>
            <a:ln/>
          </p:spPr>
        </p:sp>
      </p:grpSp>
      <p:sp>
        <p:nvSpPr>
          <p:cNvPr id="8" name="TextBox 8"/>
          <p:cNvSpPr txBox="1"/>
          <p:nvPr/>
        </p:nvSpPr>
        <p:spPr>
          <a:xfrm>
            <a:off x="1685901" y="3189254"/>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论文撰写要求</a:t>
            </a:r>
          </a:p>
        </p:txBody>
      </p:sp>
      <p:sp>
        <p:nvSpPr>
          <p:cNvPr id="9" name="TextBox 9"/>
          <p:cNvSpPr txBox="1"/>
          <p:nvPr/>
        </p:nvSpPr>
        <p:spPr>
          <a:xfrm>
            <a:off x="1685901" y="3851288"/>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论文撰写必须包括题名、作者姓名、作者单位、中文摘要、关键词、中图分类号、英文题名、作者英文姓名、作者英文单位、英文摘要、英文关键词、引言、正文、结语、参考文献等项目。</a:t>
            </a:r>
          </a:p>
        </p:txBody>
      </p:sp>
      <p:grpSp>
        <p:nvGrpSpPr>
          <p:cNvPr id="10" name="Group 10"/>
          <p:cNvGrpSpPr/>
          <p:nvPr/>
        </p:nvGrpSpPr>
        <p:grpSpPr>
          <a:xfrm>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a:ln/>
          </p:spPr>
        </p:sp>
        <p:sp>
          <p:nvSpPr>
            <p:cNvPr id="12" name="AutoShape 12"/>
            <p:cNvSpPr/>
            <p:nvPr/>
          </p:nvSpPr>
          <p:spPr>
            <a:xfrm>
              <a:off x="838598" y="3391571"/>
              <a:ext cx="353467" cy="353467"/>
            </a:xfrm>
            <a:prstGeom prst="ellipse">
              <a:avLst/>
            </a:prstGeom>
            <a:solidFill>
              <a:schemeClr val="accent1">
                <a:alpha val="16000"/>
              </a:schemeClr>
            </a:solidFill>
            <a:ln/>
          </p:spPr>
        </p:sp>
      </p:grpSp>
      <p:sp>
        <p:nvSpPr>
          <p:cNvPr id="13" name="TextBox 13"/>
          <p:cNvSpPr txBox="1"/>
          <p:nvPr/>
        </p:nvSpPr>
        <p:spPr>
          <a:xfrm>
            <a:off x="1685901" y="4975292"/>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作者详细介绍</a:t>
            </a:r>
          </a:p>
        </p:txBody>
      </p:sp>
      <p:sp>
        <p:nvSpPr>
          <p:cNvPr id="14" name="TextBox 14"/>
          <p:cNvSpPr txBox="1"/>
          <p:nvPr/>
        </p:nvSpPr>
        <p:spPr>
          <a:xfrm>
            <a:off x="1685901" y="5637325"/>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请附第一作者简介，包括姓名、出生年、性别、籍贯、职称、学历及作者的详细联系地址和其他联系方式，如果论文系省部级以上基金或攻关项目产生的论文，请在论文首页地脚注明项目编号或批准文号。</a:t>
            </a:r>
          </a:p>
        </p:txBody>
      </p:sp>
      <p:grpSp>
        <p:nvGrpSpPr>
          <p:cNvPr id="15" name="Group 15"/>
          <p:cNvGrpSpPr/>
          <p:nvPr/>
        </p:nvGrpSpPr>
        <p:grpSpPr>
          <a:xfrm>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a:ln/>
          </p:spPr>
        </p:sp>
        <p:sp>
          <p:nvSpPr>
            <p:cNvPr id="17" name="AutoShape 17"/>
            <p:cNvSpPr/>
            <p:nvPr/>
          </p:nvSpPr>
          <p:spPr>
            <a:xfrm>
              <a:off x="838598" y="5177608"/>
              <a:ext cx="353467" cy="353467"/>
            </a:xfrm>
            <a:prstGeom prst="ellipse">
              <a:avLst/>
            </a:prstGeom>
            <a:solidFill>
              <a:schemeClr val="accent1">
                <a:alpha val="16000"/>
              </a:schemeClr>
            </a:solidFill>
            <a:ln/>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16750" r="16750"/>
          <a:stretch>
            <a:fillRect/>
          </a:stretch>
        </p:blipFill>
        <p:spPr>
          <a:xfrm>
            <a:off x="552651" y="1629738"/>
            <a:ext cx="4219249" cy="4219249"/>
          </a:xfrm>
          <a:prstGeom prst="ellipse">
            <a:avLst/>
          </a:prstGeom>
        </p:spPr>
      </p:pic>
      <p:sp>
        <p:nvSpPr>
          <p:cNvPr id="3" name="TextBox 3"/>
          <p:cNvSpPr txBox="1"/>
          <p:nvPr/>
        </p:nvSpPr>
        <p:spPr>
          <a:xfrm>
            <a:off x="5316538" y="1567945"/>
            <a:ext cx="6096000" cy="400050"/>
          </a:xfrm>
          <a:prstGeom prst="rect">
            <a:avLst/>
          </a:prstGeom>
          <a:ln/>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Microsoft Yahei"/>
                <a:ea typeface="Microsoft Yahei"/>
                <a:cs typeface="Microsoft Yahei"/>
              </a:rPr>
              <a:t>题名</a:t>
            </a:r>
          </a:p>
        </p:txBody>
      </p:sp>
      <p:sp>
        <p:nvSpPr>
          <p:cNvPr id="4" name="TextBox 4"/>
          <p:cNvSpPr txBox="1"/>
          <p:nvPr/>
        </p:nvSpPr>
        <p:spPr>
          <a:xfrm>
            <a:off x="5316538" y="2054291"/>
            <a:ext cx="6096000" cy="85231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论文的题目，应简洁明了地反映论文的主题，一般不超过20个字。</a:t>
            </a:r>
          </a:p>
        </p:txBody>
      </p:sp>
      <p:sp>
        <p:nvSpPr>
          <p:cNvPr id="5" name="TextBox 5"/>
          <p:cNvSpPr txBox="1"/>
          <p:nvPr/>
        </p:nvSpPr>
        <p:spPr>
          <a:xfrm>
            <a:off x="5344099" y="3218179"/>
            <a:ext cx="6096000" cy="400050"/>
          </a:xfrm>
          <a:prstGeom prst="rect">
            <a:avLst/>
          </a:prstGeom>
          <a:ln/>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Microsoft Yahei"/>
                <a:ea typeface="Microsoft Yahei"/>
                <a:cs typeface="Microsoft Yahei"/>
              </a:rPr>
              <a:t>作者姓名</a:t>
            </a:r>
          </a:p>
        </p:txBody>
      </p:sp>
      <p:sp>
        <p:nvSpPr>
          <p:cNvPr id="6" name="TextBox 6"/>
          <p:cNvSpPr txBox="1"/>
          <p:nvPr/>
        </p:nvSpPr>
        <p:spPr>
          <a:xfrm>
            <a:off x="5344099" y="3704525"/>
            <a:ext cx="6096000" cy="85231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撰写论文人员的姓名，应准确、清晰地标识出来，以便读者和文献数据库进行查找。</a:t>
            </a:r>
          </a:p>
        </p:txBody>
      </p:sp>
      <p:sp>
        <p:nvSpPr>
          <p:cNvPr id="7" name="TextBox 7"/>
          <p:cNvSpPr txBox="1"/>
          <p:nvPr/>
        </p:nvSpPr>
        <p:spPr>
          <a:xfrm>
            <a:off x="5371661" y="4868412"/>
            <a:ext cx="6096000" cy="400050"/>
          </a:xfrm>
          <a:prstGeom prst="rect">
            <a:avLst/>
          </a:prstGeom>
          <a:ln/>
        </p:spPr>
        <p:txBody>
          <a:bodyPr vert="horz" wrap="square" lIns="114300" tIns="57150" rIns="114300" bIns="57150" rtlCol="0" anchor="b" anchorCtr="0">
            <a:noAutofit/>
          </a:bodyPr>
          <a:lstStyle/>
          <a:p>
            <a:pPr>
              <a:lnSpc>
                <a:spcPct val="77000"/>
              </a:lnSpc>
              <a:spcBef>
                <a:spcPts val="450"/>
              </a:spcBef>
            </a:pPr>
            <a:r>
              <a:rPr lang="en-US" sz="2400" b="1">
                <a:solidFill>
                  <a:schemeClr val="accent1">
                    <a:alpha val="100000"/>
                  </a:schemeClr>
                </a:solidFill>
                <a:latin typeface="Microsoft Yahei"/>
                <a:ea typeface="Microsoft Yahei"/>
                <a:cs typeface="Microsoft Yahei"/>
              </a:rPr>
              <a:t>作者单位</a:t>
            </a:r>
          </a:p>
        </p:txBody>
      </p:sp>
      <p:sp>
        <p:nvSpPr>
          <p:cNvPr id="8" name="TextBox 8"/>
          <p:cNvSpPr txBox="1"/>
          <p:nvPr/>
        </p:nvSpPr>
        <p:spPr>
          <a:xfrm>
            <a:off x="5371661" y="5354759"/>
            <a:ext cx="6096000" cy="85231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作者所在的工作单位，包括地址和邮编，旨在提供作者的具体信息，以便读者和文献数据库进行查找。</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alphaModFix/>
          </a:blip>
          <a:srcRect l="12342" r="12342"/>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用中文撰写的摘要，应简明扼要地概括论文的主要内容、研究方法、结果和结论。</a:t>
            </a:r>
          </a:p>
        </p:txBody>
      </p:sp>
      <p:sp>
        <p:nvSpPr>
          <p:cNvPr id="4" name="TextBox 4"/>
          <p:cNvSpPr txBox="1"/>
          <p:nvPr/>
        </p:nvSpPr>
        <p:spPr>
          <a:xfrm>
            <a:off x="1482606" y="1370655"/>
            <a:ext cx="4219575" cy="738707"/>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中文摘要</a:t>
            </a:r>
          </a:p>
        </p:txBody>
      </p:sp>
      <p:sp>
        <p:nvSpPr>
          <p:cNvPr id="5" name="TextBox 5"/>
          <p:cNvSpPr txBox="1"/>
          <p:nvPr/>
        </p:nvSpPr>
        <p:spPr>
          <a:xfrm>
            <a:off x="1482606" y="371297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论文的关键词，有助于读者和文献数据库对论文进行主题分类和检索。</a:t>
            </a:r>
          </a:p>
        </p:txBody>
      </p:sp>
      <p:sp>
        <p:nvSpPr>
          <p:cNvPr id="6" name="TextBox 6"/>
          <p:cNvSpPr txBox="1"/>
          <p:nvPr/>
        </p:nvSpPr>
        <p:spPr>
          <a:xfrm>
            <a:off x="1482606" y="3116450"/>
            <a:ext cx="4219575" cy="736876"/>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关键词</a:t>
            </a:r>
          </a:p>
        </p:txBody>
      </p:sp>
      <p:sp>
        <p:nvSpPr>
          <p:cNvPr id="7" name="TextBox 7"/>
          <p:cNvSpPr txBox="1"/>
          <p:nvPr/>
        </p:nvSpPr>
        <p:spPr>
          <a:xfrm>
            <a:off x="1482606" y="537710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根据论文的主题内容进行分类的号码，便于读者和文献数据库对论文进行分类查找。</a:t>
            </a:r>
          </a:p>
        </p:txBody>
      </p:sp>
      <p:sp>
        <p:nvSpPr>
          <p:cNvPr id="8" name="TextBox 8"/>
          <p:cNvSpPr txBox="1"/>
          <p:nvPr/>
        </p:nvSpPr>
        <p:spPr>
          <a:xfrm>
            <a:off x="1482606" y="4799881"/>
            <a:ext cx="4219575" cy="749453"/>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中图分类号</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
        <p:nvSpPr>
          <p:cNvPr id="10" name="TextBox 10"/>
          <p:cNvSpPr txBox="1"/>
          <p:nvPr/>
        </p:nvSpPr>
        <p:spPr>
          <a:xfrm>
            <a:off x="542238" y="1676264"/>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id="11" name="TextBox 11"/>
          <p:cNvSpPr txBox="1"/>
          <p:nvPr/>
        </p:nvSpPr>
        <p:spPr>
          <a:xfrm>
            <a:off x="542238" y="3414840"/>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id="12" name="TextBox 12"/>
          <p:cNvSpPr txBox="1"/>
          <p:nvPr/>
        </p:nvSpPr>
        <p:spPr>
          <a:xfrm>
            <a:off x="542238" y="5136121"/>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16375" r="16375"/>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539110" y="2972036"/>
            <a:ext cx="3314231" cy="647995"/>
          </a:xfrm>
          <a:prstGeom prst="rect">
            <a:avLst/>
          </a:prstGeom>
          <a:ln/>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Microsoft Yahei"/>
                <a:ea typeface="Microsoft Yahei"/>
                <a:cs typeface="Microsoft Yahei"/>
              </a:rPr>
              <a:t>英文题名</a:t>
            </a:r>
          </a:p>
        </p:txBody>
      </p:sp>
      <p:sp>
        <p:nvSpPr>
          <p:cNvPr id="4" name="TextBox 4"/>
          <p:cNvSpPr txBox="1"/>
          <p:nvPr/>
        </p:nvSpPr>
        <p:spPr>
          <a:xfrm>
            <a:off x="8059848" y="1716027"/>
            <a:ext cx="3314231" cy="1580007"/>
          </a:xfrm>
          <a:prstGeom prst="rect">
            <a:avLst/>
          </a:prstGeom>
          <a:ln/>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Microsoft Yahei"/>
                <a:ea typeface="Microsoft Yahei"/>
                <a:cs typeface="Microsoft Yahei"/>
              </a:rPr>
              <a:t>撰写论文人员的英文姓名，使用汉语拼音拼写，以便国际读者准确标识作者。</a:t>
            </a:r>
          </a:p>
        </p:txBody>
      </p:sp>
      <p:sp>
        <p:nvSpPr>
          <p:cNvPr id="5" name="TextBox 5"/>
          <p:cNvSpPr txBox="1"/>
          <p:nvPr/>
        </p:nvSpPr>
        <p:spPr>
          <a:xfrm>
            <a:off x="8059848" y="1097369"/>
            <a:ext cx="3314231" cy="622955"/>
          </a:xfrm>
          <a:prstGeom prst="rect">
            <a:avLst/>
          </a:prstGeom>
          <a:ln/>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Microsoft Yahei"/>
                <a:ea typeface="Microsoft Yahei"/>
                <a:cs typeface="Microsoft Yahei"/>
              </a:rPr>
              <a:t>作者英文姓名</a:t>
            </a:r>
          </a:p>
        </p:txBody>
      </p:sp>
      <p:sp>
        <p:nvSpPr>
          <p:cNvPr id="6" name="TextBox 6"/>
          <p:cNvSpPr txBox="1"/>
          <p:nvPr/>
        </p:nvSpPr>
        <p:spPr>
          <a:xfrm>
            <a:off x="8059848" y="4019931"/>
            <a:ext cx="3314231" cy="547835"/>
          </a:xfrm>
          <a:prstGeom prst="rect">
            <a:avLst/>
          </a:prstGeom>
          <a:ln/>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作者英文单位</a:t>
            </a:r>
          </a:p>
        </p:txBody>
      </p:sp>
      <p:sp>
        <p:nvSpPr>
          <p:cNvPr id="7" name="TextBox 7"/>
          <p:cNvSpPr txBox="1"/>
          <p:nvPr/>
        </p:nvSpPr>
        <p:spPr>
          <a:xfrm>
            <a:off x="8059848" y="4565142"/>
            <a:ext cx="3314231" cy="1580007"/>
          </a:xfrm>
          <a:prstGeom prst="rect">
            <a:avLst/>
          </a:prstGeom>
          <a:ln/>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Microsoft Yahei"/>
                <a:ea typeface="Microsoft Yahei"/>
                <a:cs typeface="Microsoft Yahei"/>
              </a:rPr>
              <a:t>作者所在工作单位的英文名称，以便国际读者了解作者的工作环境。</a:t>
            </a:r>
          </a:p>
        </p:txBody>
      </p:sp>
      <p:sp>
        <p:nvSpPr>
          <p:cNvPr id="8" name="TextBox 8"/>
          <p:cNvSpPr txBox="1"/>
          <p:nvPr/>
        </p:nvSpPr>
        <p:spPr>
          <a:xfrm>
            <a:off x="539110" y="3620031"/>
            <a:ext cx="3314231" cy="1580007"/>
          </a:xfrm>
          <a:prstGeom prst="rect">
            <a:avLst/>
          </a:prstGeom>
          <a:ln/>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Microsoft Yahei"/>
                <a:ea typeface="Microsoft Yahei"/>
                <a:cs typeface="Microsoft Yahei"/>
              </a:rPr>
              <a:t>论文的英文标题，与中文标题相对应，有助于非中文读者理解和查找论文的主题。</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4819333" y="3720618"/>
            <a:ext cx="2167467" cy="2120348"/>
          </a:xfrm>
          <a:custGeom>
            <a:avLst/>
            <a:gdLst/>
            <a:ahLst/>
            <a:cxnLst/>
            <a:rect l="l" t="t" r="r" b="b"/>
            <a:pathLst>
              <a:path w="1905000" h="1905000">
                <a:moveTo>
                  <a:pt x="0" y="0"/>
                </a:moveTo>
                <a:lnTo>
                  <a:pt x="952500" y="1647825"/>
                </a:lnTo>
                <a:lnTo>
                  <a:pt x="1905000" y="0"/>
                </a:lnTo>
              </a:path>
            </a:pathLst>
          </a:custGeom>
          <a:solidFill>
            <a:schemeClr val="accent1">
              <a:alpha val="24000"/>
            </a:schemeClr>
          </a:solidFill>
          <a:ln/>
        </p:spPr>
      </p:sp>
      <p:sp>
        <p:nvSpPr>
          <p:cNvPr id="3" name="AutoShape 3"/>
          <p:cNvSpPr/>
          <p:nvPr/>
        </p:nvSpPr>
        <p:spPr>
          <a:xfrm>
            <a:off x="6056764" y="3865013"/>
            <a:ext cx="2167467" cy="1826280"/>
          </a:xfrm>
          <a:prstGeom prst="triangle">
            <a:avLst/>
          </a:prstGeom>
          <a:solidFill>
            <a:schemeClr val="accent1">
              <a:alpha val="100000"/>
            </a:schemeClr>
          </a:solidFill>
          <a:ln/>
        </p:spPr>
      </p:sp>
      <p:sp>
        <p:nvSpPr>
          <p:cNvPr id="4" name="AutoShape 4"/>
          <p:cNvSpPr/>
          <p:nvPr/>
        </p:nvSpPr>
        <p:spPr>
          <a:xfrm>
            <a:off x="3583984" y="3865013"/>
            <a:ext cx="2167467" cy="1826280"/>
          </a:xfrm>
          <a:prstGeom prst="triangle">
            <a:avLst/>
          </a:prstGeom>
          <a:solidFill>
            <a:schemeClr val="accent1">
              <a:alpha val="100000"/>
            </a:schemeClr>
          </a:solidFill>
          <a:ln/>
        </p:spPr>
      </p:sp>
      <p:sp>
        <p:nvSpPr>
          <p:cNvPr id="5" name="AutoShape 5"/>
          <p:cNvSpPr/>
          <p:nvPr/>
        </p:nvSpPr>
        <p:spPr>
          <a:xfrm>
            <a:off x="4819333" y="1711093"/>
            <a:ext cx="2167467" cy="1826280"/>
          </a:xfrm>
          <a:prstGeom prst="triangle">
            <a:avLst/>
          </a:prstGeom>
          <a:solidFill>
            <a:schemeClr val="accent1">
              <a:alpha val="100000"/>
            </a:schemeClr>
          </a:solidFill>
          <a:ln/>
        </p:spPr>
      </p:sp>
      <p:sp>
        <p:nvSpPr>
          <p:cNvPr id="6" name="Freeform 6"/>
          <p:cNvSpPr/>
          <p:nvPr/>
        </p:nvSpPr>
        <p:spPr>
          <a:xfrm>
            <a:off x="5550854" y="3017181"/>
            <a:ext cx="704427" cy="520192"/>
          </a:xfrm>
          <a:custGeom>
            <a:avLst/>
            <a:gdLst/>
            <a:ahLst/>
            <a:cxnLst/>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path>
            </a:pathLst>
          </a:custGeom>
          <a:solidFill>
            <a:schemeClr val="lt1">
              <a:alpha val="100000"/>
            </a:schemeClr>
          </a:solidFill>
          <a:ln/>
        </p:spPr>
      </p:sp>
      <p:sp>
        <p:nvSpPr>
          <p:cNvPr id="7" name="Freeform 7"/>
          <p:cNvSpPr/>
          <p:nvPr/>
        </p:nvSpPr>
        <p:spPr>
          <a:xfrm rot="7259206">
            <a:off x="6451177" y="4674355"/>
            <a:ext cx="704427" cy="520192"/>
          </a:xfrm>
          <a:custGeom>
            <a:avLst/>
            <a:gdLst/>
            <a:ahLst/>
            <a:cxnLst/>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path>
            </a:pathLst>
          </a:custGeom>
          <a:solidFill>
            <a:schemeClr val="lt1">
              <a:alpha val="100000"/>
            </a:schemeClr>
          </a:solidFill>
          <a:ln/>
        </p:spPr>
      </p:sp>
      <p:sp>
        <p:nvSpPr>
          <p:cNvPr id="8" name="Freeform 8"/>
          <p:cNvSpPr/>
          <p:nvPr/>
        </p:nvSpPr>
        <p:spPr>
          <a:xfrm rot="-7221168">
            <a:off x="4654295" y="4664343"/>
            <a:ext cx="704427" cy="520192"/>
          </a:xfrm>
          <a:custGeom>
            <a:avLst/>
            <a:gdLst/>
            <a:ahLst/>
            <a:cxnLst/>
            <a:rect l="l" t="t" r="r" b="b"/>
            <a:pathLst>
              <a:path w="1905000" h="1905000">
                <a:moveTo>
                  <a:pt x="952500" y="0"/>
                </a:moveTo>
                <a:lnTo>
                  <a:pt x="0" y="952500"/>
                </a:lnTo>
                <a:lnTo>
                  <a:pt x="476250" y="952500"/>
                </a:lnTo>
                <a:lnTo>
                  <a:pt x="476250" y="1905000"/>
                </a:lnTo>
                <a:lnTo>
                  <a:pt x="1428750" y="1905000"/>
                </a:lnTo>
                <a:lnTo>
                  <a:pt x="1428750" y="952500"/>
                </a:lnTo>
                <a:lnTo>
                  <a:pt x="1905000" y="952500"/>
                </a:lnTo>
                <a:lnTo>
                  <a:pt x="952500" y="0"/>
                </a:lnTo>
              </a:path>
            </a:pathLst>
          </a:custGeom>
          <a:solidFill>
            <a:schemeClr val="lt1">
              <a:alpha val="100000"/>
            </a:schemeClr>
          </a:solidFill>
          <a:ln/>
        </p:spPr>
      </p:sp>
      <p:sp>
        <p:nvSpPr>
          <p:cNvPr id="9" name="TextBox 9"/>
          <p:cNvSpPr txBox="1"/>
          <p:nvPr/>
        </p:nvSpPr>
        <p:spPr>
          <a:xfrm>
            <a:off x="7051447" y="1512420"/>
            <a:ext cx="3905250" cy="704850"/>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英文关键词</a:t>
            </a:r>
          </a:p>
        </p:txBody>
      </p:sp>
      <p:sp>
        <p:nvSpPr>
          <p:cNvPr id="10" name="TextBox 10"/>
          <p:cNvSpPr txBox="1"/>
          <p:nvPr/>
        </p:nvSpPr>
        <p:spPr>
          <a:xfrm>
            <a:off x="7051447" y="2015490"/>
            <a:ext cx="3486150" cy="1211905"/>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与中文关键词相对应的英文表述，有助于非中文读者理解论文的主题内容。</a:t>
            </a:r>
          </a:p>
        </p:txBody>
      </p:sp>
      <p:sp>
        <p:nvSpPr>
          <p:cNvPr id="11" name="TextBox 11"/>
          <p:cNvSpPr txBox="1"/>
          <p:nvPr/>
        </p:nvSpPr>
        <p:spPr>
          <a:xfrm>
            <a:off x="8367663" y="3984485"/>
            <a:ext cx="3486150" cy="704850"/>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引言</a:t>
            </a:r>
          </a:p>
        </p:txBody>
      </p:sp>
      <p:sp>
        <p:nvSpPr>
          <p:cNvPr id="12" name="TextBox 12"/>
          <p:cNvSpPr txBox="1"/>
          <p:nvPr/>
        </p:nvSpPr>
        <p:spPr>
          <a:xfrm>
            <a:off x="8367663" y="4482277"/>
            <a:ext cx="3486150" cy="1198124"/>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应概述前人在该领域的研究现状和不足之处，以及论文的研究目的和意义。</a:t>
            </a:r>
          </a:p>
        </p:txBody>
      </p:sp>
      <p:sp>
        <p:nvSpPr>
          <p:cNvPr id="13" name="TextBox 13"/>
          <p:cNvSpPr txBox="1"/>
          <p:nvPr/>
        </p:nvSpPr>
        <p:spPr>
          <a:xfrm>
            <a:off x="676073" y="2606043"/>
            <a:ext cx="3486150" cy="704850"/>
          </a:xfrm>
          <a:prstGeom prst="rect">
            <a:avLst/>
          </a:prstGeom>
          <a:ln/>
        </p:spPr>
        <p:txBody>
          <a:bodyPr vert="horz" wrap="square" lIns="123825" tIns="123825" rIns="57150" bIns="123825" rtlCol="0" anchor="b" anchorCtr="0">
            <a:noAutofit/>
          </a:bodyPr>
          <a:lstStyle/>
          <a:p>
            <a:pPr algn="r">
              <a:lnSpc>
                <a:spcPct val="120000"/>
              </a:lnSpc>
            </a:pPr>
            <a:r>
              <a:rPr lang="en-US" sz="2400" b="1">
                <a:solidFill>
                  <a:schemeClr val="accent1">
                    <a:alpha val="100000"/>
                  </a:schemeClr>
                </a:solidFill>
                <a:latin typeface="Microsoft Yahei"/>
                <a:ea typeface="Microsoft Yahei"/>
                <a:cs typeface="Microsoft Yahei"/>
              </a:rPr>
              <a:t>英文摘要</a:t>
            </a:r>
          </a:p>
        </p:txBody>
      </p:sp>
      <p:sp>
        <p:nvSpPr>
          <p:cNvPr id="14" name="TextBox 14"/>
          <p:cNvSpPr txBox="1"/>
          <p:nvPr/>
        </p:nvSpPr>
        <p:spPr>
          <a:xfrm>
            <a:off x="676073" y="3214235"/>
            <a:ext cx="3486150" cy="1209675"/>
          </a:xfrm>
          <a:prstGeom prst="rect">
            <a:avLst/>
          </a:prstGeom>
          <a:ln/>
        </p:spPr>
        <p:txBody>
          <a:bodyPr vert="horz" wrap="square" lIns="123825" tIns="123825" rIns="57150" bIns="123825" rtlCol="0" anchor="t" anchorCtr="0">
            <a:noAutofit/>
          </a:bodyPr>
          <a:lstStyle/>
          <a:p>
            <a:pPr algn="r">
              <a:lnSpc>
                <a:spcPct val="140000"/>
              </a:lnSpc>
            </a:pPr>
            <a:r>
              <a:rPr lang="en-US" sz="1500">
                <a:solidFill>
                  <a:schemeClr val="dk1">
                    <a:alpha val="100000"/>
                  </a:schemeClr>
                </a:solidFill>
                <a:latin typeface="Microsoft Yahei"/>
                <a:ea typeface="Microsoft Yahei"/>
                <a:cs typeface="Microsoft Yahei"/>
              </a:rPr>
              <a:t>与中文摘要相对应的英文撰写，简明扼要地概括论文的主要内容、研究方法、结果和结论。</a:t>
            </a:r>
          </a:p>
        </p:txBody>
      </p:sp>
      <p:sp>
        <p:nvSpPr>
          <p:cNvPr id="15" name="Freeform 15"/>
          <p:cNvSpPr/>
          <p:nvPr/>
        </p:nvSpPr>
        <p:spPr>
          <a:xfrm>
            <a:off x="5593478" y="3999944"/>
            <a:ext cx="661803" cy="661803"/>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chemeClr val="accent1">
              <a:alpha val="100000"/>
            </a:schemeClr>
          </a:solidFill>
          <a:ln/>
        </p:spPr>
      </p:sp>
      <p:sp>
        <p:nvSpPr>
          <p:cNvPr id="16" name="TextBox 16"/>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13193" r="13193"/>
          <a:stretch>
            <a:fillRect/>
          </a:stretch>
        </p:blipFill>
        <p:spPr>
          <a:xfrm>
            <a:off x="601455" y="1456971"/>
            <a:ext cx="5140491" cy="4655350"/>
          </a:xfrm>
          <a:prstGeom prst="rect">
            <a:avLst/>
          </a:prstGeom>
        </p:spPr>
      </p:pic>
      <p:sp>
        <p:nvSpPr>
          <p:cNvPr id="3" name="TextBox 3"/>
          <p:cNvSpPr txBox="1"/>
          <p:nvPr/>
        </p:nvSpPr>
        <p:spPr>
          <a:xfrm>
            <a:off x="6007772" y="1924848"/>
            <a:ext cx="5064406" cy="898324"/>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是论文的主体部分，包括研究方法、实验结果、数据分析等，要逻辑清晰地展开论述。</a:t>
            </a:r>
          </a:p>
        </p:txBody>
      </p:sp>
      <p:sp>
        <p:nvSpPr>
          <p:cNvPr id="4" name="TextBox 4"/>
          <p:cNvSpPr txBox="1"/>
          <p:nvPr/>
        </p:nvSpPr>
        <p:spPr>
          <a:xfrm>
            <a:off x="6007772" y="1456971"/>
            <a:ext cx="5064406" cy="449970"/>
          </a:xfrm>
          <a:prstGeom prst="rect">
            <a:avLst/>
          </a:prstGeom>
          <a:ln/>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Microsoft Yahei"/>
                <a:ea typeface="Microsoft Yahei"/>
                <a:cs typeface="Microsoft Yahei"/>
              </a:rPr>
              <a:t>正文</a:t>
            </a:r>
          </a:p>
        </p:txBody>
      </p:sp>
      <p:sp>
        <p:nvSpPr>
          <p:cNvPr id="5" name="TextBox 5"/>
          <p:cNvSpPr txBox="1"/>
          <p:nvPr/>
        </p:nvSpPr>
        <p:spPr>
          <a:xfrm>
            <a:off x="6007772" y="3539953"/>
            <a:ext cx="5064406" cy="884543"/>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总结论文的主要研究成果和结论，以及论文的创新性和应用价值。</a:t>
            </a:r>
          </a:p>
        </p:txBody>
      </p:sp>
      <p:sp>
        <p:nvSpPr>
          <p:cNvPr id="6" name="TextBox 6"/>
          <p:cNvSpPr txBox="1"/>
          <p:nvPr/>
        </p:nvSpPr>
        <p:spPr>
          <a:xfrm>
            <a:off x="6007772" y="3122433"/>
            <a:ext cx="5064406" cy="436189"/>
          </a:xfrm>
          <a:prstGeom prst="rect">
            <a:avLst/>
          </a:prstGeom>
          <a:ln/>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Microsoft Yahei"/>
                <a:ea typeface="Microsoft Yahei"/>
                <a:cs typeface="Microsoft Yahei"/>
              </a:rPr>
              <a:t>结语</a:t>
            </a:r>
          </a:p>
        </p:txBody>
      </p:sp>
      <p:sp>
        <p:nvSpPr>
          <p:cNvPr id="7" name="TextBox 7"/>
          <p:cNvSpPr txBox="1"/>
          <p:nvPr/>
        </p:nvSpPr>
        <p:spPr>
          <a:xfrm>
            <a:off x="6007772" y="5213997"/>
            <a:ext cx="5064406" cy="898324"/>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在论文正文中引用的文献资料，应详细列出其出处，便于读者查找和核实。</a:t>
            </a:r>
          </a:p>
        </p:txBody>
      </p:sp>
      <p:sp>
        <p:nvSpPr>
          <p:cNvPr id="8" name="TextBox 8"/>
          <p:cNvSpPr txBox="1"/>
          <p:nvPr/>
        </p:nvSpPr>
        <p:spPr>
          <a:xfrm>
            <a:off x="6007772" y="4768434"/>
            <a:ext cx="5064406" cy="422408"/>
          </a:xfrm>
          <a:prstGeom prst="rect">
            <a:avLst/>
          </a:prstGeom>
          <a:ln/>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Microsoft Yahei"/>
                <a:ea typeface="Microsoft Yahei"/>
                <a:cs typeface="Microsoft Yahei"/>
              </a:rPr>
              <a:t>参考文献</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51642" y="4006380"/>
            <a:ext cx="7813795" cy="1827334"/>
          </a:xfrm>
          <a:prstGeom prst="roundRect">
            <a:avLst>
              <a:gd name="adj" fmla="val 16667"/>
            </a:avLst>
          </a:prstGeom>
          <a:solidFill>
            <a:schemeClr val="lt2">
              <a:alpha val="80000"/>
            </a:schemeClr>
          </a:solidFill>
          <a:ln/>
        </p:spPr>
      </p:sp>
      <p:sp>
        <p:nvSpPr>
          <p:cNvPr id="3" name="AutoShape 3"/>
          <p:cNvSpPr/>
          <p:nvPr/>
        </p:nvSpPr>
        <p:spPr>
          <a:xfrm>
            <a:off x="751642" y="1920540"/>
            <a:ext cx="7813795" cy="1827334"/>
          </a:xfrm>
          <a:prstGeom prst="roundRect">
            <a:avLst>
              <a:gd name="adj" fmla="val 16667"/>
            </a:avLst>
          </a:prstGeom>
          <a:solidFill>
            <a:schemeClr val="lt2">
              <a:alpha val="80000"/>
            </a:schemeClr>
          </a:solidFill>
          <a:ln/>
        </p:spPr>
      </p:sp>
      <p:pic>
        <p:nvPicPr>
          <p:cNvPr id="4" name="Picture 4"/>
          <p:cNvPicPr>
            <a:picLocks noChangeAspect="1"/>
          </p:cNvPicPr>
          <p:nvPr/>
        </p:nvPicPr>
        <p:blipFill>
          <a:blip r:embed="rId3" cstate="print">
            <a:alphaModFix/>
          </a:blip>
          <a:srcRect l="23750" r="23750"/>
          <a:stretch>
            <a:fillRect/>
          </a:stretch>
        </p:blipFill>
        <p:spPr>
          <a:xfrm>
            <a:off x="7804006" y="1329783"/>
            <a:ext cx="3831201" cy="5108268"/>
          </a:xfrm>
          <a:prstGeom prst="rect">
            <a:avLst/>
          </a:prstGeom>
        </p:spPr>
      </p:pic>
      <p:sp>
        <p:nvSpPr>
          <p:cNvPr id="5" name="TextBox 5"/>
          <p:cNvSpPr txBox="1"/>
          <p:nvPr/>
        </p:nvSpPr>
        <p:spPr>
          <a:xfrm>
            <a:off x="1030579" y="2089154"/>
            <a:ext cx="6238875" cy="637972"/>
          </a:xfrm>
          <a:prstGeom prst="rect">
            <a:avLst/>
          </a:prstGeom>
          <a:ln/>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Microsoft Yahei"/>
                <a:ea typeface="Microsoft Yahei"/>
                <a:cs typeface="Microsoft Yahei"/>
              </a:rPr>
              <a:t>第一作者简介</a:t>
            </a:r>
          </a:p>
        </p:txBody>
      </p:sp>
      <p:sp>
        <p:nvSpPr>
          <p:cNvPr id="6" name="TextBox 6"/>
          <p:cNvSpPr txBox="1"/>
          <p:nvPr/>
        </p:nvSpPr>
        <p:spPr>
          <a:xfrm>
            <a:off x="1030579" y="2610429"/>
            <a:ext cx="6238875" cy="950067"/>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包括姓名、出生年、性别、籍贯、职称、学历及作者的详细联系地址和其他联系方式。</a:t>
            </a:r>
          </a:p>
        </p:txBody>
      </p:sp>
      <p:sp>
        <p:nvSpPr>
          <p:cNvPr id="7" name="TextBox 7"/>
          <p:cNvSpPr txBox="1"/>
          <p:nvPr/>
        </p:nvSpPr>
        <p:spPr>
          <a:xfrm>
            <a:off x="1030579" y="4183053"/>
            <a:ext cx="6238875" cy="637972"/>
          </a:xfrm>
          <a:prstGeom prst="rect">
            <a:avLst/>
          </a:prstGeom>
          <a:ln/>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基金信息</a:t>
            </a:r>
          </a:p>
        </p:txBody>
      </p:sp>
      <p:sp>
        <p:nvSpPr>
          <p:cNvPr id="8" name="TextBox 8"/>
          <p:cNvSpPr txBox="1"/>
          <p:nvPr/>
        </p:nvSpPr>
        <p:spPr>
          <a:xfrm>
            <a:off x="1030579" y="4712439"/>
            <a:ext cx="6238875" cy="936429"/>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如果论文是省部级以上基金或攻关项目的成果，应在首页地脚注明项目编号或批准文号。</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论文撰写必须包括的项目</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摘要四要素撰写</a:t>
            </a:r>
          </a:p>
        </p:txBody>
      </p:sp>
      <p:sp>
        <p:nvSpPr>
          <p:cNvPr id="3" name="TextBox 3"/>
          <p:cNvSpPr txBox="1"/>
          <p:nvPr/>
        </p:nvSpPr>
        <p:spPr>
          <a:xfrm>
            <a:off x="1685901" y="2024509"/>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摘要应写成报道式，按目的、方法、结果、结论四要素撰写，直接切入主题，中文摘要字数要达到200~300字。</a:t>
            </a:r>
          </a:p>
        </p:txBody>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其他具体要求</a:t>
            </a:r>
          </a:p>
        </p:txBody>
      </p:sp>
      <p:grpSp>
        <p:nvGrpSpPr>
          <p:cNvPr id="5" name="Group 5"/>
          <p:cNvGrpSpPr/>
          <p:nvPr/>
        </p:nvGrpSpPr>
        <p:grpSpPr>
          <a:xfrm>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a:ln/>
          </p:spPr>
        </p:sp>
        <p:sp>
          <p:nvSpPr>
            <p:cNvPr id="7" name="AutoShape 7"/>
            <p:cNvSpPr/>
            <p:nvPr/>
          </p:nvSpPr>
          <p:spPr>
            <a:xfrm>
              <a:off x="838598" y="1564792"/>
              <a:ext cx="353467" cy="353467"/>
            </a:xfrm>
            <a:prstGeom prst="ellipse">
              <a:avLst/>
            </a:prstGeom>
            <a:solidFill>
              <a:schemeClr val="accent1">
                <a:alpha val="16000"/>
              </a:schemeClr>
            </a:solidFill>
            <a:ln/>
          </p:spPr>
        </p:sp>
      </p:grpSp>
      <p:sp>
        <p:nvSpPr>
          <p:cNvPr id="8" name="TextBox 8"/>
          <p:cNvSpPr txBox="1"/>
          <p:nvPr/>
        </p:nvSpPr>
        <p:spPr>
          <a:xfrm>
            <a:off x="1685901" y="3189254"/>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关键词选择规范</a:t>
            </a:r>
          </a:p>
        </p:txBody>
      </p:sp>
      <p:sp>
        <p:nvSpPr>
          <p:cNvPr id="9" name="TextBox 9"/>
          <p:cNvSpPr txBox="1"/>
          <p:nvPr/>
        </p:nvSpPr>
        <p:spPr>
          <a:xfrm>
            <a:off x="1685901" y="3851288"/>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关键词的选择应规范，第一个关键词为该文所属相应栏目名称，第二个关键词为该文研究成果名称，第三个为方法名称，第四个为研究对象名称，之后可加其他有助于检索的名词。</a:t>
            </a:r>
          </a:p>
        </p:txBody>
      </p:sp>
      <p:grpSp>
        <p:nvGrpSpPr>
          <p:cNvPr id="10" name="Group 10"/>
          <p:cNvGrpSpPr/>
          <p:nvPr/>
        </p:nvGrpSpPr>
        <p:grpSpPr>
          <a:xfrm>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a:ln/>
          </p:spPr>
        </p:sp>
        <p:sp>
          <p:nvSpPr>
            <p:cNvPr id="12" name="AutoShape 12"/>
            <p:cNvSpPr/>
            <p:nvPr/>
          </p:nvSpPr>
          <p:spPr>
            <a:xfrm>
              <a:off x="838598" y="3391571"/>
              <a:ext cx="353467" cy="353467"/>
            </a:xfrm>
            <a:prstGeom prst="ellipse">
              <a:avLst/>
            </a:prstGeom>
            <a:solidFill>
              <a:schemeClr val="accent1">
                <a:alpha val="16000"/>
              </a:schemeClr>
            </a:solidFill>
            <a:ln/>
          </p:spPr>
        </p:sp>
      </p:grpSp>
      <p:sp>
        <p:nvSpPr>
          <p:cNvPr id="13" name="TextBox 13"/>
          <p:cNvSpPr txBox="1"/>
          <p:nvPr/>
        </p:nvSpPr>
        <p:spPr>
          <a:xfrm>
            <a:off x="1685901" y="4975292"/>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引言内容概述</a:t>
            </a:r>
          </a:p>
        </p:txBody>
      </p:sp>
      <p:sp>
        <p:nvSpPr>
          <p:cNvPr id="14" name="TextBox 14"/>
          <p:cNvSpPr txBox="1"/>
          <p:nvPr/>
        </p:nvSpPr>
        <p:spPr>
          <a:xfrm>
            <a:off x="1685901" y="5637325"/>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引言应概述前人在该领域内所做的工作，并陈述论文在此基础上所取得的成果和突破，是论文内容的重要提示。</a:t>
            </a:r>
          </a:p>
        </p:txBody>
      </p:sp>
      <p:grpSp>
        <p:nvGrpSpPr>
          <p:cNvPr id="15" name="Group 15"/>
          <p:cNvGrpSpPr/>
          <p:nvPr/>
        </p:nvGrpSpPr>
        <p:grpSpPr>
          <a:xfrm>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a:ln/>
          </p:spPr>
        </p:sp>
        <p:sp>
          <p:nvSpPr>
            <p:cNvPr id="17" name="AutoShape 17"/>
            <p:cNvSpPr/>
            <p:nvPr/>
          </p:nvSpPr>
          <p:spPr>
            <a:xfrm>
              <a:off x="838598" y="5177608"/>
              <a:ext cx="353467" cy="353467"/>
            </a:xfrm>
            <a:prstGeom prst="ellipse">
              <a:avLst/>
            </a:prstGeom>
            <a:solidFill>
              <a:schemeClr val="accent1">
                <a:alpha val="16000"/>
              </a:schemeClr>
            </a:solidFill>
            <a:ln/>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其他具体要求</a:t>
            </a:r>
          </a:p>
        </p:txBody>
      </p:sp>
      <p:sp>
        <p:nvSpPr>
          <p:cNvPr id="3" name="AutoShape 3"/>
          <p:cNvSpPr/>
          <p:nvPr/>
        </p:nvSpPr>
        <p:spPr>
          <a:xfrm>
            <a:off x="651754" y="1716288"/>
            <a:ext cx="3429000" cy="4591050"/>
          </a:xfrm>
          <a:prstGeom prst="round2DiagRect">
            <a:avLst/>
          </a:prstGeom>
          <a:solidFill>
            <a:schemeClr val="lt2">
              <a:alpha val="80000"/>
            </a:schemeClr>
          </a:solidFill>
          <a:ln/>
        </p:spPr>
      </p:sp>
      <p:sp>
        <p:nvSpPr>
          <p:cNvPr id="4" name="TextBox 4"/>
          <p:cNvSpPr txBox="1"/>
          <p:nvPr/>
        </p:nvSpPr>
        <p:spPr>
          <a:xfrm>
            <a:off x="937504" y="2040223"/>
            <a:ext cx="2857500" cy="978725"/>
          </a:xfrm>
          <a:prstGeom prst="rect">
            <a:avLst/>
          </a:prstGeom>
          <a:ln/>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Microsoft Yahei"/>
                <a:ea typeface="Microsoft Yahei"/>
                <a:cs typeface="Microsoft Yahei"/>
              </a:rPr>
              <a:t>图、表编号与表述</a:t>
            </a:r>
          </a:p>
        </p:txBody>
      </p:sp>
      <p:sp>
        <p:nvSpPr>
          <p:cNvPr id="5" name="TextBox 5"/>
          <p:cNvSpPr txBox="1"/>
          <p:nvPr/>
        </p:nvSpPr>
        <p:spPr>
          <a:xfrm>
            <a:off x="937504" y="3268967"/>
            <a:ext cx="2857500" cy="2722154"/>
          </a:xfrm>
          <a:prstGeom prst="rect">
            <a:avLst/>
          </a:prstGeom>
          <a:ln/>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Microsoft Yahei"/>
                <a:ea typeface="Microsoft Yahei"/>
                <a:cs typeface="Microsoft Yahei"/>
              </a:rPr>
              <a:t>正文中的图、表按出现的先后顺序进行编号，图务必清晰、精确，图名、表名必须有中文、英文两种表述，坐标图的横、纵坐标必须标明其对应的量及单位。</a:t>
            </a:r>
          </a:p>
        </p:txBody>
      </p:sp>
      <p:sp>
        <p:nvSpPr>
          <p:cNvPr id="6" name="AutoShape 6"/>
          <p:cNvSpPr/>
          <p:nvPr/>
        </p:nvSpPr>
        <p:spPr>
          <a:xfrm>
            <a:off x="4345585" y="1704871"/>
            <a:ext cx="3429000" cy="4591050"/>
          </a:xfrm>
          <a:prstGeom prst="round2DiagRect">
            <a:avLst/>
          </a:prstGeom>
          <a:solidFill>
            <a:schemeClr val="lt2">
              <a:alpha val="80000"/>
            </a:schemeClr>
          </a:solidFill>
          <a:ln/>
        </p:spPr>
      </p:sp>
      <p:sp>
        <p:nvSpPr>
          <p:cNvPr id="7" name="TextBox 7"/>
          <p:cNvSpPr txBox="1"/>
          <p:nvPr/>
        </p:nvSpPr>
        <p:spPr>
          <a:xfrm>
            <a:off x="4631335" y="2028807"/>
            <a:ext cx="2857500" cy="978725"/>
          </a:xfrm>
          <a:prstGeom prst="rect">
            <a:avLst/>
          </a:prstGeom>
          <a:ln/>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Microsoft Yahei"/>
                <a:ea typeface="Microsoft Yahei"/>
                <a:cs typeface="Microsoft Yahei"/>
              </a:rPr>
              <a:t>单位与符号使用规范</a:t>
            </a:r>
          </a:p>
        </p:txBody>
      </p:sp>
      <p:sp>
        <p:nvSpPr>
          <p:cNvPr id="8" name="TextBox 8"/>
          <p:cNvSpPr txBox="1"/>
          <p:nvPr/>
        </p:nvSpPr>
        <p:spPr>
          <a:xfrm>
            <a:off x="4631335" y="3257550"/>
            <a:ext cx="2857500" cy="2733571"/>
          </a:xfrm>
          <a:prstGeom prst="rect">
            <a:avLst/>
          </a:prstGeom>
          <a:ln/>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Microsoft Yahei"/>
                <a:ea typeface="Microsoft Yahei"/>
                <a:cs typeface="Microsoft Yahei"/>
              </a:rPr>
              <a:t>论文中涉及到量的单位，务必使用国际标准单位；避免用同一个符号表示不同的量，凡是有变量含义的符号（包括表示量及其上、下角标的符号）首次出现时必须一一解释，且一律用斜体，用正体。</a:t>
            </a:r>
          </a:p>
        </p:txBody>
      </p:sp>
      <p:sp>
        <p:nvSpPr>
          <p:cNvPr id="9" name="AutoShape 9"/>
          <p:cNvSpPr/>
          <p:nvPr/>
        </p:nvSpPr>
        <p:spPr>
          <a:xfrm>
            <a:off x="8039417" y="1693454"/>
            <a:ext cx="3429000" cy="4591050"/>
          </a:xfrm>
          <a:prstGeom prst="round2DiagRect">
            <a:avLst/>
          </a:prstGeom>
          <a:solidFill>
            <a:schemeClr val="lt2">
              <a:alpha val="80000"/>
            </a:schemeClr>
          </a:solidFill>
          <a:ln/>
        </p:spPr>
      </p:sp>
      <p:sp>
        <p:nvSpPr>
          <p:cNvPr id="10" name="TextBox 10"/>
          <p:cNvSpPr txBox="1"/>
          <p:nvPr/>
        </p:nvSpPr>
        <p:spPr>
          <a:xfrm>
            <a:off x="8325167" y="2017390"/>
            <a:ext cx="2857500" cy="978725"/>
          </a:xfrm>
          <a:prstGeom prst="rect">
            <a:avLst/>
          </a:prstGeom>
          <a:ln/>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Microsoft Yahei"/>
                <a:ea typeface="Microsoft Yahei"/>
                <a:cs typeface="Microsoft Yahei"/>
              </a:rPr>
              <a:t>矩阵与矢量符号表示</a:t>
            </a:r>
          </a:p>
        </p:txBody>
      </p:sp>
      <p:sp>
        <p:nvSpPr>
          <p:cNvPr id="11" name="TextBox 11"/>
          <p:cNvSpPr txBox="1"/>
          <p:nvPr/>
        </p:nvSpPr>
        <p:spPr>
          <a:xfrm>
            <a:off x="8325167" y="3246134"/>
            <a:ext cx="2857500" cy="2744987"/>
          </a:xfrm>
          <a:prstGeom prst="rect">
            <a:avLst/>
          </a:prstGeom>
          <a:ln/>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Microsoft Yahei"/>
                <a:ea typeface="Microsoft Yahei"/>
                <a:cs typeface="Microsoft Yahei"/>
              </a:rPr>
              <a:t>表示矩阵、矢量的符号一律用黑体；量与其单位之间用“/”切分，是复合单位的应在“/”后加注括弧，如速度/（m·s-1.）；量的符号务必使用单个字母表示。</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其他具体要求</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dirty="0">
                <a:solidFill>
                  <a:schemeClr val="accent1">
                    <a:alpha val="100000"/>
                  </a:schemeClr>
                </a:solidFill>
                <a:latin typeface="Microsoft Yahei"/>
                <a:ea typeface="Microsoft Yahei"/>
                <a:cs typeface="Microsoft Yahei"/>
              </a:rPr>
              <a:t>结语指出独创性与局限</a:t>
            </a:r>
          </a:p>
          <a:p>
            <a:pPr algn="l">
              <a:lnSpc>
                <a:spcPct val="140000"/>
              </a:lnSpc>
            </a:pPr>
            <a:r>
              <a:rPr lang="en-US" sz="1500" dirty="0">
                <a:solidFill>
                  <a:schemeClr val="dk1">
                    <a:alpha val="100000"/>
                  </a:schemeClr>
                </a:solidFill>
                <a:latin typeface="Microsoft Yahei"/>
                <a:ea typeface="Microsoft Yahei"/>
                <a:cs typeface="Microsoft Yahei"/>
              </a:rPr>
              <a:t>在结语中应指出该论文的独创性成果及存在的局限，以方便他人在此基础上做进一步的研究。</a:t>
            </a:r>
          </a:p>
          <a:p>
            <a:pPr algn="l">
              <a:lnSpc>
                <a:spcPct val="140000"/>
              </a:lnSpc>
            </a:pPr>
            <a:r>
              <a:rPr lang="en-US" sz="1500" b="1" dirty="0">
                <a:solidFill>
                  <a:schemeClr val="accent1">
                    <a:alpha val="100000"/>
                  </a:schemeClr>
                </a:solidFill>
                <a:latin typeface="Microsoft Yahei"/>
                <a:ea typeface="Microsoft Yahei"/>
                <a:cs typeface="Microsoft Yahei"/>
              </a:rPr>
              <a:t>参考文献核实与著录</a:t>
            </a:r>
          </a:p>
          <a:p>
            <a:pPr algn="l">
              <a:lnSpc>
                <a:spcPct val="140000"/>
              </a:lnSpc>
            </a:pPr>
            <a:r>
              <a:rPr lang="en-US" sz="1500" dirty="0">
                <a:solidFill>
                  <a:schemeClr val="dk1">
                    <a:alpha val="100000"/>
                  </a:schemeClr>
                </a:solidFill>
                <a:latin typeface="Microsoft Yahei"/>
                <a:ea typeface="Microsoft Yahei"/>
                <a:cs typeface="Microsoft Yahei"/>
              </a:rPr>
              <a:t>文后参考文献必须一一核实其出处，并保证著录项目的完整性，中文及其他非英文参考文献要有对应的英文表述。</a:t>
            </a:r>
          </a:p>
          <a:p>
            <a:pPr algn="l">
              <a:lnSpc>
                <a:spcPct val="140000"/>
              </a:lnSpc>
            </a:pPr>
            <a:r>
              <a:rPr lang="en-US" sz="1500" b="1" dirty="0">
                <a:solidFill>
                  <a:schemeClr val="accent1">
                    <a:alpha val="100000"/>
                  </a:schemeClr>
                </a:solidFill>
                <a:latin typeface="Microsoft Yahei"/>
                <a:ea typeface="Microsoft Yahei"/>
                <a:cs typeface="Microsoft Yahei"/>
              </a:rPr>
              <a:t>投稿方式</a:t>
            </a:r>
          </a:p>
          <a:p>
            <a:pPr algn="l">
              <a:lnSpc>
                <a:spcPct val="140000"/>
              </a:lnSpc>
            </a:pPr>
            <a:r>
              <a:rPr lang="en-US" sz="1500" dirty="0">
                <a:solidFill>
                  <a:schemeClr val="dk1">
                    <a:alpha val="100000"/>
                  </a:schemeClr>
                </a:solidFill>
                <a:latin typeface="Microsoft Yahei"/>
                <a:ea typeface="Microsoft Yahei"/>
                <a:cs typeface="Microsoft Yahei"/>
              </a:rPr>
              <a:t>投稿请采用电子邮件方式，统一投稿邮箱是</a:t>
            </a:r>
            <a:r>
              <a:rPr lang="en-US" sz="1500" dirty="0" smtClean="0">
                <a:solidFill>
                  <a:schemeClr val="dk1">
                    <a:alpha val="100000"/>
                  </a:schemeClr>
                </a:solidFill>
                <a:latin typeface="Microsoft Yahei"/>
                <a:ea typeface="Microsoft Yahei"/>
                <a:cs typeface="Microsoft Yahei"/>
              </a:rPr>
              <a:t>zgglxbqk@163.com</a:t>
            </a:r>
            <a:r>
              <a:rPr lang="en-US" sz="1500" dirty="0">
                <a:solidFill>
                  <a:schemeClr val="dk1">
                    <a:alpha val="100000"/>
                  </a:schemeClr>
                </a:solidFill>
                <a:latin typeface="Microsoft Yahei"/>
                <a:ea typeface="Microsoft Yahei"/>
                <a:cs typeface="Microsoft Yahei"/>
              </a:rPr>
              <a:t>。</a:t>
            </a:r>
          </a:p>
          <a:p>
            <a:pPr algn="l">
              <a:lnSpc>
                <a:spcPct val="140000"/>
              </a:lnSpc>
            </a:pPr>
            <a:r>
              <a:rPr lang="en-US" sz="1500" b="1" dirty="0">
                <a:solidFill>
                  <a:schemeClr val="accent1">
                    <a:alpha val="100000"/>
                  </a:schemeClr>
                </a:solidFill>
                <a:latin typeface="Microsoft Yahei"/>
                <a:ea typeface="Microsoft Yahei"/>
                <a:cs typeface="Microsoft Yahei"/>
              </a:rPr>
              <a:t>著作权使用说明</a:t>
            </a:r>
          </a:p>
          <a:p>
            <a:pPr algn="l">
              <a:lnSpc>
                <a:spcPct val="140000"/>
              </a:lnSpc>
            </a:pPr>
            <a:r>
              <a:rPr lang="en-US" sz="1500" dirty="0">
                <a:solidFill>
                  <a:schemeClr val="dk1">
                    <a:alpha val="100000"/>
                  </a:schemeClr>
                </a:solidFill>
                <a:latin typeface="Microsoft Yahei"/>
                <a:ea typeface="Microsoft Yahei"/>
                <a:cs typeface="Microsoft Yahei"/>
              </a:rPr>
              <a:t>《中国公路学报》已与中国学术期刊（光盘版）电子杂志社、万方数据股份有限公司、重庆维普资讯有限公司及华艺数位艺术有限公司签署出版光盘及上网协议，支付给作者的稿费已包括作者的著作权使用费。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6375" r="6375"/>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摘要撰写与关键词选择规范</a:t>
            </a:r>
          </a:p>
        </p:txBody>
      </p:sp>
      <p:sp>
        <p:nvSpPr>
          <p:cNvPr id="4" name="TextBox 4"/>
          <p:cNvSpPr txBox="1"/>
          <p:nvPr/>
        </p:nvSpPr>
        <p:spPr>
          <a:xfrm>
            <a:off x="216800" y="2235958"/>
            <a:ext cx="3905833" cy="1129392"/>
          </a:xfrm>
          <a:prstGeom prst="rect">
            <a:avLst/>
          </a:prstGeom>
          <a:ln/>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Microsoft Yahei"/>
                <a:ea typeface="Microsoft Yahei"/>
                <a:cs typeface="Microsoft Yahei"/>
              </a:rPr>
              <a:t>摘要应写成报道式，按目的、方法、结果、结论四要素撰写，直接切入主题，不谈基础和背景，自我评价。</a:t>
            </a:r>
          </a:p>
        </p:txBody>
      </p:sp>
      <p:sp>
        <p:nvSpPr>
          <p:cNvPr id="5" name="TextBox 5"/>
          <p:cNvSpPr txBox="1"/>
          <p:nvPr/>
        </p:nvSpPr>
        <p:spPr>
          <a:xfrm>
            <a:off x="216800" y="1629875"/>
            <a:ext cx="3905833" cy="502799"/>
          </a:xfrm>
          <a:prstGeom prst="rect">
            <a:avLst/>
          </a:prstGeom>
          <a:ln/>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Microsoft Yahei"/>
                <a:ea typeface="Microsoft Yahei"/>
                <a:cs typeface="Microsoft Yahei"/>
              </a:rPr>
              <a:t>摘要四要素报道式</a:t>
            </a:r>
          </a:p>
        </p:txBody>
      </p:sp>
      <p:sp>
        <p:nvSpPr>
          <p:cNvPr id="6" name="TextBox 6"/>
          <p:cNvSpPr txBox="1"/>
          <p:nvPr/>
        </p:nvSpPr>
        <p:spPr>
          <a:xfrm>
            <a:off x="8027972" y="2207383"/>
            <a:ext cx="3905833" cy="1129392"/>
          </a:xfrm>
          <a:prstGeom prst="rect">
            <a:avLst/>
          </a:prstGeom>
          <a:ln/>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Microsoft Yahei"/>
                <a:ea typeface="Microsoft Yahei"/>
                <a:cs typeface="Microsoft Yahei"/>
              </a:rPr>
              <a:t>中文摘要字数要达到200~300字，关键词的选择应规范，第一个关键词为该文所属相应栏目名称。</a:t>
            </a:r>
          </a:p>
        </p:txBody>
      </p:sp>
      <p:sp>
        <p:nvSpPr>
          <p:cNvPr id="7" name="TextBox 7"/>
          <p:cNvSpPr txBox="1"/>
          <p:nvPr/>
        </p:nvSpPr>
        <p:spPr>
          <a:xfrm>
            <a:off x="7988535" y="5255554"/>
            <a:ext cx="3905833" cy="1143173"/>
          </a:xfrm>
          <a:prstGeom prst="rect">
            <a:avLst/>
          </a:prstGeom>
          <a:ln/>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Microsoft Yahei"/>
                <a:ea typeface="Microsoft Yahei"/>
                <a:cs typeface="Microsoft Yahei"/>
              </a:rPr>
              <a:t>第四个关键词为作为该文主要研究对象的事物名称，第五个及以后的关键词为作者认为有利于文献检索的其他名词。</a:t>
            </a:r>
          </a:p>
        </p:txBody>
      </p:sp>
      <p:sp>
        <p:nvSpPr>
          <p:cNvPr id="8" name="TextBox 8"/>
          <p:cNvSpPr txBox="1"/>
          <p:nvPr/>
        </p:nvSpPr>
        <p:spPr>
          <a:xfrm>
            <a:off x="7988535" y="1629875"/>
            <a:ext cx="3905833" cy="502799"/>
          </a:xfrm>
          <a:prstGeom prst="rect">
            <a:avLst/>
          </a:prstGeom>
          <a:ln/>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Microsoft Yahei"/>
                <a:ea typeface="Microsoft Yahei"/>
                <a:cs typeface="Microsoft Yahei"/>
              </a:rPr>
              <a:t>中文摘要200-300字</a:t>
            </a:r>
          </a:p>
        </p:txBody>
      </p:sp>
      <p:sp>
        <p:nvSpPr>
          <p:cNvPr id="9" name="TextBox 9"/>
          <p:cNvSpPr txBox="1"/>
          <p:nvPr/>
        </p:nvSpPr>
        <p:spPr>
          <a:xfrm>
            <a:off x="156774" y="5284129"/>
            <a:ext cx="3905833" cy="1143173"/>
          </a:xfrm>
          <a:prstGeom prst="rect">
            <a:avLst/>
          </a:prstGeom>
          <a:ln/>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Microsoft Yahei"/>
                <a:ea typeface="Microsoft Yahei"/>
                <a:cs typeface="Microsoft Yahei"/>
              </a:rPr>
              <a:t>第二个关键词为该文研究成果名称，第三个关键词为得到该文研究成果所采用的方法名称。</a:t>
            </a:r>
          </a:p>
        </p:txBody>
      </p:sp>
      <p:sp>
        <p:nvSpPr>
          <p:cNvPr id="10" name="TextBox 10"/>
          <p:cNvSpPr txBox="1"/>
          <p:nvPr/>
        </p:nvSpPr>
        <p:spPr>
          <a:xfrm>
            <a:off x="177362" y="4706621"/>
            <a:ext cx="3905833" cy="502799"/>
          </a:xfrm>
          <a:prstGeom prst="rect">
            <a:avLst/>
          </a:prstGeom>
          <a:ln/>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Microsoft Yahei"/>
                <a:ea typeface="Microsoft Yahei"/>
                <a:cs typeface="Microsoft Yahei"/>
              </a:rPr>
              <a:t>规范关键词研究方法</a:t>
            </a: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04</a:t>
            </a: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id="19" name="TextBox 19"/>
          <p:cNvSpPr txBox="1"/>
          <p:nvPr/>
        </p:nvSpPr>
        <p:spPr>
          <a:xfrm>
            <a:off x="7988535" y="4801871"/>
            <a:ext cx="3905833" cy="502799"/>
          </a:xfrm>
          <a:prstGeom prst="rect">
            <a:avLst/>
          </a:prstGeom>
          <a:ln/>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Microsoft Yahei"/>
                <a:ea typeface="Microsoft Yahei"/>
                <a:cs typeface="Microsoft Yahei"/>
              </a:rPr>
              <a:t>对象名称及检索名词</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30430" r="30430"/>
          <a:stretch>
            <a:fillRect/>
          </a:stretch>
        </p:blipFill>
        <p:spPr>
          <a:xfrm>
            <a:off x="875314" y="2169726"/>
            <a:ext cx="2050689" cy="3916435"/>
          </a:xfrm>
          <a:prstGeom prst="rect">
            <a:avLst/>
          </a:prstGeom>
        </p:spPr>
      </p:pic>
      <p:pic>
        <p:nvPicPr>
          <p:cNvPr id="3" name="Picture 3"/>
          <p:cNvPicPr>
            <a:picLocks noChangeAspect="1"/>
          </p:cNvPicPr>
          <p:nvPr/>
        </p:nvPicPr>
        <p:blipFill>
          <a:blip r:embed="rId4" cstate="print"/>
          <a:srcRect l="31499" r="31499"/>
          <a:stretch>
            <a:fillRect/>
          </a:stretch>
        </p:blipFill>
        <p:spPr>
          <a:xfrm>
            <a:off x="5430979" y="2169726"/>
            <a:ext cx="2050689" cy="3916435"/>
          </a:xfrm>
          <a:prstGeom prst="rect">
            <a:avLst/>
          </a:prstGeom>
        </p:spPr>
      </p:pic>
      <p:pic>
        <p:nvPicPr>
          <p:cNvPr id="4" name="Picture 4"/>
          <p:cNvPicPr>
            <a:picLocks noChangeAspect="1"/>
          </p:cNvPicPr>
          <p:nvPr/>
        </p:nvPicPr>
        <p:blipFill>
          <a:blip r:embed="rId5" cstate="print"/>
          <a:srcRect/>
          <a:stretch>
            <a:fillRect/>
          </a:stretch>
        </p:blipFill>
        <p:spPr>
          <a:xfrm>
            <a:off x="3153146" y="1697364"/>
            <a:ext cx="2050689" cy="3916435"/>
          </a:xfrm>
          <a:prstGeom prst="rect">
            <a:avLst/>
          </a:prstGeom>
        </p:spPr>
      </p:pic>
      <p:sp>
        <p:nvSpPr>
          <p:cNvPr id="5" name="AutoShape 5"/>
          <p:cNvSpPr/>
          <p:nvPr/>
        </p:nvSpPr>
        <p:spPr>
          <a:xfrm>
            <a:off x="7851998" y="2723144"/>
            <a:ext cx="3834950" cy="1465716"/>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引言应明确研究背景和目的，概括前人研究成果和不足，并阐述研究的意义和贡献，使读者对研究内容有清晰的认识。</a:t>
            </a:r>
            <a:endParaRPr lang="en-US" sz="1100"/>
          </a:p>
        </p:txBody>
      </p:sp>
      <p:sp>
        <p:nvSpPr>
          <p:cNvPr id="6" name="AutoShape 6"/>
          <p:cNvSpPr/>
          <p:nvPr/>
        </p:nvSpPr>
        <p:spPr>
          <a:xfrm>
            <a:off x="7851998" y="2087040"/>
            <a:ext cx="3606165" cy="575781"/>
          </a:xfrm>
          <a:prstGeom prst="rect">
            <a:avLst/>
          </a:prstGeom>
          <a:noFill/>
          <a:ln/>
        </p:spPr>
        <p:txBody>
          <a:bodyPr vert="horz" wrap="square" lIns="91440" tIns="45720" rIns="91440" bIns="45720" rtlCol="0" anchor="b" anchorCtr="0">
            <a:normAutofit/>
          </a:bodyPr>
          <a:lstStyle/>
          <a:p>
            <a:pPr algn="l">
              <a:lnSpc>
                <a:spcPct val="120000"/>
              </a:lnSpc>
              <a:defRPr/>
            </a:pPr>
            <a:r>
              <a:rPr lang="en-US" sz="2400" b="1">
                <a:solidFill>
                  <a:schemeClr val="accent1">
                    <a:alpha val="100000"/>
                  </a:schemeClr>
                </a:solidFill>
                <a:latin typeface="Microsoft Yahei"/>
                <a:ea typeface="Microsoft Yahei"/>
                <a:cs typeface="Microsoft Yahei"/>
              </a:rPr>
              <a:t>引言</a:t>
            </a:r>
            <a:endParaRPr lang="en-US" sz="1100"/>
          </a:p>
        </p:txBody>
      </p:sp>
      <p:sp>
        <p:nvSpPr>
          <p:cNvPr id="7" name="AutoShape 7"/>
          <p:cNvSpPr/>
          <p:nvPr/>
        </p:nvSpPr>
        <p:spPr>
          <a:xfrm>
            <a:off x="7851998" y="4826443"/>
            <a:ext cx="3834950" cy="1451935"/>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正文应按照逻辑顺序组织，图、表应清晰、精确，并注明中文和英文表述及量纲一的量。参考文献应核实其出处，并保证著录项目的完整性。</a:t>
            </a:r>
            <a:endParaRPr lang="en-US" sz="1100"/>
          </a:p>
        </p:txBody>
      </p:sp>
      <p:sp>
        <p:nvSpPr>
          <p:cNvPr id="8" name="AutoShape 8"/>
          <p:cNvSpPr/>
          <p:nvPr/>
        </p:nvSpPr>
        <p:spPr>
          <a:xfrm>
            <a:off x="7851998" y="4125420"/>
            <a:ext cx="3606329" cy="640699"/>
          </a:xfrm>
          <a:prstGeom prst="rect">
            <a:avLst/>
          </a:prstGeom>
          <a:noFill/>
          <a:ln/>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Microsoft Yahei"/>
                <a:ea typeface="Microsoft Yahei"/>
                <a:cs typeface="Microsoft Yahei"/>
              </a:rPr>
              <a:t>正文</a:t>
            </a:r>
            <a:endParaRPr lang="en-US" sz="1100"/>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引言撰写与正文编写要求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104876" y="1378835"/>
            <a:ext cx="1792838" cy="2272831"/>
          </a:xfrm>
          <a:custGeom>
            <a:avLst/>
            <a:gdLst/>
            <a:ahLst/>
            <a:cxnLst/>
            <a:rect l="l" t="t" r="r" b="b"/>
            <a:pathLst>
              <a:path w="1131249" h="1433765">
                <a:moveTo>
                  <a:pt x="1021990" y="1219741"/>
                </a:moveTo>
                <a:cubicBezTo>
                  <a:pt x="1029438" y="1168815"/>
                  <a:pt x="1033284" y="1117202"/>
                  <a:pt x="1033284" y="1065386"/>
                </a:cubicBezTo>
                <a:cubicBezTo>
                  <a:pt x="1033284" y="879172"/>
                  <a:pt x="984545" y="695792"/>
                  <a:pt x="892328" y="535122"/>
                </a:cubicBezTo>
                <a:cubicBezTo>
                  <a:pt x="800476" y="375059"/>
                  <a:pt x="667941" y="240783"/>
                  <a:pt x="509052" y="146745"/>
                </a:cubicBezTo>
                <a:cubicBezTo>
                  <a:pt x="373844" y="66713"/>
                  <a:pt x="222323" y="17893"/>
                  <a:pt x="65944" y="3320"/>
                </a:cubicBezTo>
                <a:cubicBezTo>
                  <a:pt x="30482" y="0"/>
                  <a:pt x="0" y="28216"/>
                  <a:pt x="0" y="63839"/>
                </a:cubicBezTo>
                <a:lnTo>
                  <a:pt x="0" y="63839"/>
                </a:lnTo>
                <a:cubicBezTo>
                  <a:pt x="0" y="95091"/>
                  <a:pt x="23722" y="121363"/>
                  <a:pt x="54812" y="124237"/>
                </a:cubicBezTo>
                <a:cubicBezTo>
                  <a:pt x="193338" y="137151"/>
                  <a:pt x="327534" y="180425"/>
                  <a:pt x="447237" y="251267"/>
                </a:cubicBezTo>
                <a:cubicBezTo>
                  <a:pt x="588071" y="334618"/>
                  <a:pt x="705588" y="453674"/>
                  <a:pt x="786996" y="595560"/>
                </a:cubicBezTo>
                <a:cubicBezTo>
                  <a:pt x="868687" y="737892"/>
                  <a:pt x="911840" y="900344"/>
                  <a:pt x="911840" y="1065386"/>
                </a:cubicBezTo>
                <a:cubicBezTo>
                  <a:pt x="911840" y="1108741"/>
                  <a:pt x="908723" y="1151894"/>
                  <a:pt x="902853" y="1194521"/>
                </a:cubicBezTo>
                <a:lnTo>
                  <a:pt x="828975" y="1178855"/>
                </a:lnTo>
                <a:cubicBezTo>
                  <a:pt x="812661" y="1175414"/>
                  <a:pt x="799383" y="1192092"/>
                  <a:pt x="806427" y="1207232"/>
                </a:cubicBezTo>
                <a:lnTo>
                  <a:pt x="904918" y="1418261"/>
                </a:lnTo>
                <a:cubicBezTo>
                  <a:pt x="910545" y="1430284"/>
                  <a:pt x="926009" y="1433765"/>
                  <a:pt x="936210" y="1425264"/>
                </a:cubicBezTo>
                <a:lnTo>
                  <a:pt x="1118254" y="1273621"/>
                </a:lnTo>
                <a:cubicBezTo>
                  <a:pt x="1131249" y="1262813"/>
                  <a:pt x="1126026" y="1241763"/>
                  <a:pt x="1109510" y="1238281"/>
                </a:cubicBezTo>
                <a:lnTo>
                  <a:pt x="1021990" y="1219741"/>
                </a:lnTo>
              </a:path>
            </a:pathLst>
          </a:custGeom>
          <a:solidFill>
            <a:schemeClr val="accent1">
              <a:alpha val="100000"/>
            </a:schemeClr>
          </a:solidFill>
          <a:ln/>
        </p:spPr>
      </p:sp>
      <p:sp>
        <p:nvSpPr>
          <p:cNvPr id="3" name="Freeform 3"/>
          <p:cNvSpPr/>
          <p:nvPr/>
        </p:nvSpPr>
        <p:spPr>
          <a:xfrm>
            <a:off x="4757744" y="3907781"/>
            <a:ext cx="2692853" cy="862177"/>
          </a:xfrm>
          <a:custGeom>
            <a:avLst/>
            <a:gdLst/>
            <a:ahLst/>
            <a:cxnLst/>
            <a:rect l="l" t="t" r="r" b="b"/>
            <a:pathLst>
              <a:path w="1701225" h="548723">
                <a:moveTo>
                  <a:pt x="1661351" y="15585"/>
                </a:moveTo>
                <a:cubicBezTo>
                  <a:pt x="1634350" y="0"/>
                  <a:pt x="1599900" y="7368"/>
                  <a:pt x="1581724" y="32709"/>
                </a:cubicBezTo>
                <a:cubicBezTo>
                  <a:pt x="1504648" y="140025"/>
                  <a:pt x="1405550" y="230743"/>
                  <a:pt x="1291271" y="297861"/>
                </a:cubicBezTo>
                <a:cubicBezTo>
                  <a:pt x="1146996" y="382548"/>
                  <a:pt x="981792" y="427320"/>
                  <a:pt x="813511" y="427320"/>
                </a:cubicBezTo>
                <a:cubicBezTo>
                  <a:pt x="645231" y="427320"/>
                  <a:pt x="479986" y="382548"/>
                  <a:pt x="335752" y="297861"/>
                </a:cubicBezTo>
                <a:cubicBezTo>
                  <a:pt x="290453" y="271265"/>
                  <a:pt x="247624" y="240864"/>
                  <a:pt x="207547" y="207305"/>
                </a:cubicBezTo>
                <a:lnTo>
                  <a:pt x="264990" y="152695"/>
                </a:lnTo>
                <a:cubicBezTo>
                  <a:pt x="277094" y="141199"/>
                  <a:pt x="270860" y="120796"/>
                  <a:pt x="254384" y="118043"/>
                </a:cubicBezTo>
                <a:lnTo>
                  <a:pt x="24694" y="79667"/>
                </a:lnTo>
                <a:cubicBezTo>
                  <a:pt x="11618" y="77481"/>
                  <a:pt x="0" y="88290"/>
                  <a:pt x="1214" y="101487"/>
                </a:cubicBezTo>
                <a:lnTo>
                  <a:pt x="23074" y="337411"/>
                </a:lnTo>
                <a:cubicBezTo>
                  <a:pt x="24653" y="354252"/>
                  <a:pt x="44934" y="361862"/>
                  <a:pt x="57160" y="350204"/>
                </a:cubicBezTo>
                <a:lnTo>
                  <a:pt x="118974" y="291465"/>
                </a:lnTo>
                <a:cubicBezTo>
                  <a:pt x="167228" y="332918"/>
                  <a:pt x="219206" y="370201"/>
                  <a:pt x="274301" y="402546"/>
                </a:cubicBezTo>
                <a:cubicBezTo>
                  <a:pt x="437197" y="498203"/>
                  <a:pt x="623654" y="548723"/>
                  <a:pt x="813552" y="548723"/>
                </a:cubicBezTo>
                <a:cubicBezTo>
                  <a:pt x="1003449" y="548723"/>
                  <a:pt x="1189906" y="498162"/>
                  <a:pt x="1352803" y="402546"/>
                </a:cubicBezTo>
                <a:cubicBezTo>
                  <a:pt x="1481573" y="326927"/>
                  <a:pt x="1593302" y="224792"/>
                  <a:pt x="1680215" y="103915"/>
                </a:cubicBezTo>
                <a:cubicBezTo>
                  <a:pt x="1701225" y="74648"/>
                  <a:pt x="1692602" y="33640"/>
                  <a:pt x="1661351" y="15585"/>
                </a:cubicBezTo>
                <a:lnTo>
                  <a:pt x="1661351" y="15585"/>
                </a:lnTo>
              </a:path>
            </a:pathLst>
          </a:custGeom>
          <a:solidFill>
            <a:schemeClr val="accent1">
              <a:alpha val="100000"/>
            </a:schemeClr>
          </a:solidFill>
          <a:ln/>
        </p:spPr>
      </p:sp>
      <p:sp>
        <p:nvSpPr>
          <p:cNvPr id="4" name="Freeform 4"/>
          <p:cNvSpPr/>
          <p:nvPr/>
        </p:nvSpPr>
        <p:spPr>
          <a:xfrm>
            <a:off x="4352624" y="1317392"/>
            <a:ext cx="1423750" cy="2506003"/>
          </a:xfrm>
          <a:custGeom>
            <a:avLst/>
            <a:gdLst/>
            <a:ahLst/>
            <a:cxnLst/>
            <a:rect l="l" t="t" r="r" b="b"/>
            <a:pathLst>
              <a:path w="897753" h="1586986">
                <a:moveTo>
                  <a:pt x="879091" y="68939"/>
                </a:moveTo>
                <a:lnTo>
                  <a:pt x="651060" y="4574"/>
                </a:lnTo>
                <a:cubicBezTo>
                  <a:pt x="634787" y="0"/>
                  <a:pt x="620375" y="16192"/>
                  <a:pt x="626852" y="31777"/>
                </a:cubicBezTo>
                <a:lnTo>
                  <a:pt x="662314" y="117436"/>
                </a:lnTo>
                <a:cubicBezTo>
                  <a:pt x="614789" y="136867"/>
                  <a:pt x="568600" y="159779"/>
                  <a:pt x="524192" y="186052"/>
                </a:cubicBezTo>
                <a:cubicBezTo>
                  <a:pt x="365343" y="280049"/>
                  <a:pt x="232808" y="414366"/>
                  <a:pt x="140915" y="574429"/>
                </a:cubicBezTo>
                <a:cubicBezTo>
                  <a:pt x="48739" y="735099"/>
                  <a:pt x="0" y="918438"/>
                  <a:pt x="0" y="1104693"/>
                </a:cubicBezTo>
                <a:cubicBezTo>
                  <a:pt x="0" y="1255566"/>
                  <a:pt x="31980" y="1404375"/>
                  <a:pt x="93147" y="1540919"/>
                </a:cubicBezTo>
                <a:cubicBezTo>
                  <a:pt x="107923" y="1573870"/>
                  <a:pt x="147797" y="1586986"/>
                  <a:pt x="179049" y="1568932"/>
                </a:cubicBezTo>
                <a:lnTo>
                  <a:pt x="179049" y="1568932"/>
                </a:lnTo>
                <a:cubicBezTo>
                  <a:pt x="205969" y="1553387"/>
                  <a:pt x="216818" y="1519990"/>
                  <a:pt x="204106" y="1491653"/>
                </a:cubicBezTo>
                <a:cubicBezTo>
                  <a:pt x="149821" y="1370573"/>
                  <a:pt x="121444" y="1238564"/>
                  <a:pt x="121444" y="1104693"/>
                </a:cubicBezTo>
                <a:cubicBezTo>
                  <a:pt x="121444" y="939650"/>
                  <a:pt x="164597" y="777199"/>
                  <a:pt x="246288" y="634908"/>
                </a:cubicBezTo>
                <a:cubicBezTo>
                  <a:pt x="327736" y="493021"/>
                  <a:pt x="445213" y="373965"/>
                  <a:pt x="586047" y="290615"/>
                </a:cubicBezTo>
                <a:cubicBezTo>
                  <a:pt x="625516" y="267257"/>
                  <a:pt x="666564" y="246935"/>
                  <a:pt x="708786" y="229690"/>
                </a:cubicBezTo>
                <a:lnTo>
                  <a:pt x="736556" y="296768"/>
                </a:lnTo>
                <a:cubicBezTo>
                  <a:pt x="742952" y="312191"/>
                  <a:pt x="764205" y="313689"/>
                  <a:pt x="772706" y="299318"/>
                </a:cubicBezTo>
                <a:lnTo>
                  <a:pt x="891033" y="98733"/>
                </a:lnTo>
                <a:cubicBezTo>
                  <a:pt x="897753" y="87277"/>
                  <a:pt x="891883" y="72542"/>
                  <a:pt x="879091" y="68939"/>
                </a:cubicBezTo>
              </a:path>
            </a:pathLst>
          </a:custGeom>
          <a:solidFill>
            <a:schemeClr val="accent1">
              <a:alpha val="100000"/>
            </a:schemeClr>
          </a:solidFill>
          <a:ln/>
        </p:spPr>
      </p:sp>
      <p:sp>
        <p:nvSpPr>
          <p:cNvPr id="5" name="Freeform 5"/>
          <p:cNvSpPr/>
          <p:nvPr/>
        </p:nvSpPr>
        <p:spPr>
          <a:xfrm>
            <a:off x="4710489" y="1766850"/>
            <a:ext cx="1267038" cy="1900623"/>
          </a:xfrm>
          <a:custGeom>
            <a:avLst/>
            <a:gdLst/>
            <a:ahLst/>
            <a:cxnLst/>
            <a:rect l="l" t="t" r="r" b="b"/>
            <a:pathLst>
              <a:path w="795457" h="1193225">
                <a:moveTo>
                  <a:pt x="106466" y="397688"/>
                </a:moveTo>
                <a:cubicBezTo>
                  <a:pt x="38741" y="514719"/>
                  <a:pt x="0" y="650574"/>
                  <a:pt x="0" y="795457"/>
                </a:cubicBezTo>
                <a:cubicBezTo>
                  <a:pt x="0" y="940339"/>
                  <a:pt x="38781" y="1076235"/>
                  <a:pt x="106466" y="1193225"/>
                </a:cubicBezTo>
                <a:lnTo>
                  <a:pt x="795457" y="795457"/>
                </a:lnTo>
                <a:lnTo>
                  <a:pt x="795457" y="0"/>
                </a:lnTo>
                <a:cubicBezTo>
                  <a:pt x="501036" y="0"/>
                  <a:pt x="244021" y="159941"/>
                  <a:pt x="106466" y="397688"/>
                </a:cubicBezTo>
              </a:path>
            </a:pathLst>
          </a:custGeom>
          <a:solidFill>
            <a:schemeClr val="accent1">
              <a:alpha val="20000"/>
            </a:schemeClr>
          </a:solidFill>
          <a:ln/>
        </p:spPr>
      </p:sp>
      <p:sp>
        <p:nvSpPr>
          <p:cNvPr id="6" name="Freeform 6"/>
          <p:cNvSpPr/>
          <p:nvPr/>
        </p:nvSpPr>
        <p:spPr>
          <a:xfrm>
            <a:off x="6106490" y="1766850"/>
            <a:ext cx="1267038" cy="1900623"/>
          </a:xfrm>
          <a:custGeom>
            <a:avLst/>
            <a:gdLst/>
            <a:ahLst/>
            <a:cxnLst/>
            <a:rect l="l" t="t" r="r" b="b"/>
            <a:pathLst>
              <a:path w="795457" h="1193225">
                <a:moveTo>
                  <a:pt x="688991" y="397688"/>
                </a:moveTo>
                <a:cubicBezTo>
                  <a:pt x="551436" y="159941"/>
                  <a:pt x="294420" y="0"/>
                  <a:pt x="0" y="0"/>
                </a:cubicBezTo>
                <a:lnTo>
                  <a:pt x="0" y="795457"/>
                </a:lnTo>
                <a:lnTo>
                  <a:pt x="688991" y="1193225"/>
                </a:lnTo>
                <a:cubicBezTo>
                  <a:pt x="756716" y="1076194"/>
                  <a:pt x="795457" y="940339"/>
                  <a:pt x="795457" y="795457"/>
                </a:cubicBezTo>
                <a:cubicBezTo>
                  <a:pt x="795457" y="650574"/>
                  <a:pt x="756675" y="514679"/>
                  <a:pt x="688991" y="397688"/>
                </a:cubicBezTo>
              </a:path>
            </a:pathLst>
          </a:custGeom>
          <a:solidFill>
            <a:schemeClr val="accent1">
              <a:alpha val="20000"/>
            </a:schemeClr>
          </a:solidFill>
          <a:ln/>
        </p:spPr>
      </p:sp>
      <p:sp>
        <p:nvSpPr>
          <p:cNvPr id="7" name="Freeform 7"/>
          <p:cNvSpPr/>
          <p:nvPr/>
        </p:nvSpPr>
        <p:spPr>
          <a:xfrm>
            <a:off x="4944552" y="3137057"/>
            <a:ext cx="2194911" cy="1267038"/>
          </a:xfrm>
          <a:custGeom>
            <a:avLst/>
            <a:gdLst/>
            <a:ahLst/>
            <a:cxnLst/>
            <a:rect l="l" t="t" r="r" b="b"/>
            <a:pathLst>
              <a:path w="1377982" h="795457">
                <a:moveTo>
                  <a:pt x="688991" y="0"/>
                </a:moveTo>
                <a:lnTo>
                  <a:pt x="0" y="397769"/>
                </a:lnTo>
                <a:cubicBezTo>
                  <a:pt x="137555" y="635515"/>
                  <a:pt x="394571" y="795457"/>
                  <a:pt x="688991" y="795457"/>
                </a:cubicBezTo>
                <a:cubicBezTo>
                  <a:pt x="983411" y="795457"/>
                  <a:pt x="1240427" y="635515"/>
                  <a:pt x="1377982" y="397769"/>
                </a:cubicBezTo>
                <a:lnTo>
                  <a:pt x="688991" y="0"/>
                </a:lnTo>
              </a:path>
            </a:pathLst>
          </a:custGeom>
          <a:solidFill>
            <a:schemeClr val="accent1">
              <a:alpha val="20000"/>
            </a:schemeClr>
          </a:solidFill>
          <a:ln/>
        </p:spPr>
      </p:sp>
      <p:sp>
        <p:nvSpPr>
          <p:cNvPr id="8" name="Freeform 8"/>
          <p:cNvSpPr/>
          <p:nvPr/>
        </p:nvSpPr>
        <p:spPr>
          <a:xfrm>
            <a:off x="5097271" y="2367420"/>
            <a:ext cx="563222" cy="563222"/>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chemeClr val="accent1">
              <a:alpha val="100000"/>
            </a:schemeClr>
          </a:solidFill>
          <a:ln/>
        </p:spPr>
      </p:sp>
      <p:sp>
        <p:nvSpPr>
          <p:cNvPr id="9" name="Freeform 9"/>
          <p:cNvSpPr/>
          <p:nvPr/>
        </p:nvSpPr>
        <p:spPr>
          <a:xfrm>
            <a:off x="6428529" y="2367420"/>
            <a:ext cx="473550" cy="473550"/>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chemeClr val="accent1">
              <a:alpha val="100000"/>
            </a:schemeClr>
          </a:solidFill>
          <a:ln/>
        </p:spPr>
      </p:sp>
      <p:sp>
        <p:nvSpPr>
          <p:cNvPr id="10" name="Freeform 10"/>
          <p:cNvSpPr/>
          <p:nvPr/>
        </p:nvSpPr>
        <p:spPr>
          <a:xfrm>
            <a:off x="5736942" y="3465511"/>
            <a:ext cx="610131" cy="610131"/>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path>
              <a:path w="304800" h="304800">
                <a:moveTo>
                  <a:pt x="60960" y="60960"/>
                </a:moveTo>
                <a:lnTo>
                  <a:pt x="60960" y="198120"/>
                </a:lnTo>
                <a:lnTo>
                  <a:pt x="243840" y="198120"/>
                </a:lnTo>
                <a:lnTo>
                  <a:pt x="243840" y="60960"/>
                </a:lnTo>
                <a:lnTo>
                  <a:pt x="60960" y="60960"/>
                </a:lnTo>
                <a:close/>
              </a:path>
              <a:path w="304800" h="304800">
                <a:moveTo>
                  <a:pt x="121920" y="228600"/>
                </a:moveTo>
                <a:lnTo>
                  <a:pt x="121920" y="243840"/>
                </a:lnTo>
                <a:lnTo>
                  <a:pt x="182880" y="243840"/>
                </a:lnTo>
                <a:lnTo>
                  <a:pt x="182880" y="228600"/>
                </a:lnTo>
                <a:lnTo>
                  <a:pt x="121920" y="228600"/>
                </a:lnTo>
              </a:path>
            </a:pathLst>
          </a:custGeom>
          <a:solidFill>
            <a:schemeClr val="accent1">
              <a:alpha val="100000"/>
            </a:schemeClr>
          </a:solidFill>
          <a:ln/>
        </p:spPr>
      </p:sp>
      <p:sp>
        <p:nvSpPr>
          <p:cNvPr id="11" name="TextBox 11"/>
          <p:cNvSpPr txBox="1"/>
          <p:nvPr/>
        </p:nvSpPr>
        <p:spPr>
          <a:xfrm>
            <a:off x="475549" y="1867680"/>
            <a:ext cx="3679848" cy="555879"/>
          </a:xfrm>
          <a:prstGeom prst="rect">
            <a:avLst/>
          </a:prstGeom>
          <a:ln/>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Microsoft Yahei"/>
                <a:ea typeface="Microsoft Yahei"/>
                <a:cs typeface="Microsoft Yahei"/>
              </a:rPr>
              <a:t>单位使用要求</a:t>
            </a:r>
          </a:p>
        </p:txBody>
      </p:sp>
      <p:sp>
        <p:nvSpPr>
          <p:cNvPr id="12" name="TextBox 12"/>
          <p:cNvSpPr txBox="1"/>
          <p:nvPr/>
        </p:nvSpPr>
        <p:spPr>
          <a:xfrm>
            <a:off x="475549" y="2489556"/>
            <a:ext cx="3679848" cy="1092955"/>
          </a:xfrm>
          <a:prstGeom prst="rect">
            <a:avLst/>
          </a:prstGeom>
          <a:ln/>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Microsoft Yahei"/>
                <a:ea typeface="Microsoft Yahei"/>
                <a:cs typeface="Microsoft Yahei"/>
              </a:rPr>
              <a:t>论文中涉及到量的单位时，务必使用国际标准单位，以确保研究的准确性和国际间的可比性。</a:t>
            </a:r>
          </a:p>
        </p:txBody>
      </p:sp>
      <p:sp>
        <p:nvSpPr>
          <p:cNvPr id="13" name="TextBox 13"/>
          <p:cNvSpPr txBox="1"/>
          <p:nvPr/>
        </p:nvSpPr>
        <p:spPr>
          <a:xfrm>
            <a:off x="8036602" y="1867680"/>
            <a:ext cx="3679848" cy="555879"/>
          </a:xfrm>
          <a:prstGeom prst="rect">
            <a:avLst/>
          </a:prstGeom>
          <a:ln/>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符号解释规则</a:t>
            </a:r>
          </a:p>
        </p:txBody>
      </p:sp>
      <p:sp>
        <p:nvSpPr>
          <p:cNvPr id="14" name="TextBox 14"/>
          <p:cNvSpPr txBox="1"/>
          <p:nvPr/>
        </p:nvSpPr>
        <p:spPr>
          <a:xfrm>
            <a:off x="8036602" y="2489556"/>
            <a:ext cx="3679848" cy="1092955"/>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避免用同一个符号表示不同的量，凡是有变量含义的符号首次出现时必须一一解释，且一律用斜体，反之，用正体。</a:t>
            </a:r>
          </a:p>
        </p:txBody>
      </p:sp>
      <p:sp>
        <p:nvSpPr>
          <p:cNvPr id="15" name="TextBox 15"/>
          <p:cNvSpPr txBox="1"/>
          <p:nvPr/>
        </p:nvSpPr>
        <p:spPr>
          <a:xfrm>
            <a:off x="4137603" y="4916262"/>
            <a:ext cx="3679848" cy="555879"/>
          </a:xfrm>
          <a:prstGeom prst="rect">
            <a:avLst/>
          </a:prstGeom>
          <a:ln/>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Microsoft Yahei"/>
                <a:ea typeface="Microsoft Yahei"/>
                <a:cs typeface="Microsoft Yahei"/>
              </a:rPr>
              <a:t>量单位使用原则</a:t>
            </a:r>
          </a:p>
        </p:txBody>
      </p:sp>
      <p:sp>
        <p:nvSpPr>
          <p:cNvPr id="16" name="TextBox 16"/>
          <p:cNvSpPr txBox="1"/>
          <p:nvPr/>
        </p:nvSpPr>
        <p:spPr>
          <a:xfrm>
            <a:off x="4137603" y="5472140"/>
            <a:ext cx="3679848" cy="1105226"/>
          </a:xfrm>
          <a:prstGeom prst="rect">
            <a:avLst/>
          </a:prstGeom>
          <a:ln/>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Microsoft Yahei"/>
                <a:ea typeface="Microsoft Yahei"/>
                <a:cs typeface="Microsoft Yahei"/>
              </a:rPr>
              <a:t>在撰写论文时，务必遵循清晰、准确的原则，使量单位的使用更加规范化和标准化。</a:t>
            </a:r>
          </a:p>
        </p:txBody>
      </p:sp>
      <p:sp>
        <p:nvSpPr>
          <p:cNvPr id="17" name="TextBox 17"/>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量单位使用与符号解释规范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alphaModFix/>
          </a:blip>
          <a:srcRect l="31500" r="31500"/>
          <a:stretch>
            <a:fillRect/>
          </a:stretch>
        </p:blipFill>
        <p:spPr>
          <a:xfrm>
            <a:off x="476023" y="1726817"/>
            <a:ext cx="4434841" cy="4434841"/>
          </a:xfrm>
          <a:prstGeom prst="roundRect">
            <a:avLst/>
          </a:prstGeom>
        </p:spPr>
      </p:pic>
      <p:sp>
        <p:nvSpPr>
          <p:cNvPr id="3" name="TextBox 3"/>
          <p:cNvSpPr txBox="1"/>
          <p:nvPr/>
        </p:nvSpPr>
        <p:spPr>
          <a:xfrm>
            <a:off x="5562187" y="4881292"/>
            <a:ext cx="6000750" cy="711336"/>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量符号规定</a:t>
            </a:r>
          </a:p>
        </p:txBody>
      </p:sp>
      <p:sp>
        <p:nvSpPr>
          <p:cNvPr id="4" name="TextBox 4"/>
          <p:cNvSpPr txBox="1"/>
          <p:nvPr/>
        </p:nvSpPr>
        <p:spPr>
          <a:xfrm>
            <a:off x="5267801" y="5523753"/>
            <a:ext cx="6477000" cy="91440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量的符号务必使用单个字母表示，以简化表述并避免混淆，同时提高论文的简洁性和清晰度。</a:t>
            </a:r>
          </a:p>
        </p:txBody>
      </p:sp>
      <p:sp>
        <p:nvSpPr>
          <p:cNvPr id="5" name="AutoShape 5"/>
          <p:cNvSpPr/>
          <p:nvPr/>
        </p:nvSpPr>
        <p:spPr>
          <a:xfrm>
            <a:off x="5267801" y="1835975"/>
            <a:ext cx="238125" cy="238125"/>
          </a:xfrm>
          <a:prstGeom prst="ellipse">
            <a:avLst/>
          </a:prstGeom>
          <a:solidFill>
            <a:schemeClr val="accent1">
              <a:alpha val="100000"/>
            </a:schemeClr>
          </a:solidFill>
          <a:ln/>
        </p:spPr>
      </p:sp>
      <p:sp>
        <p:nvSpPr>
          <p:cNvPr id="6" name="TextBox 6"/>
          <p:cNvSpPr txBox="1"/>
          <p:nvPr/>
        </p:nvSpPr>
        <p:spPr>
          <a:xfrm>
            <a:off x="5562187" y="1621998"/>
            <a:ext cx="6000750" cy="666079"/>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矩阵矢量符号规范</a:t>
            </a:r>
          </a:p>
        </p:txBody>
      </p:sp>
      <p:sp>
        <p:nvSpPr>
          <p:cNvPr id="7" name="TextBox 7"/>
          <p:cNvSpPr txBox="1"/>
          <p:nvPr/>
        </p:nvSpPr>
        <p:spPr>
          <a:xfrm>
            <a:off x="5267801" y="2234038"/>
            <a:ext cx="6477000" cy="91440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在论文中，表示矩阵和矢量的符号必须使用黑体字，以便与普通文本区分，提高论文的专业性和可读性。</a:t>
            </a:r>
          </a:p>
        </p:txBody>
      </p:sp>
      <p:sp>
        <p:nvSpPr>
          <p:cNvPr id="8" name="TextBox 8"/>
          <p:cNvSpPr txBox="1"/>
          <p:nvPr/>
        </p:nvSpPr>
        <p:spPr>
          <a:xfrm>
            <a:off x="5562187" y="3262274"/>
            <a:ext cx="6000750" cy="697555"/>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Microsoft Yahei"/>
                <a:ea typeface="Microsoft Yahei"/>
                <a:cs typeface="Microsoft Yahei"/>
              </a:rPr>
              <a:t>量单位表述</a:t>
            </a:r>
          </a:p>
        </p:txBody>
      </p:sp>
      <p:sp>
        <p:nvSpPr>
          <p:cNvPr id="9" name="TextBox 9"/>
          <p:cNvSpPr txBox="1"/>
          <p:nvPr/>
        </p:nvSpPr>
        <p:spPr>
          <a:xfrm>
            <a:off x="5267801" y="3896612"/>
            <a:ext cx="6477000" cy="91440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量与其单位之间用“/”切分，是复合单位的应在“/”后加注括弧，如速度/（m·s-1），确保单位表述的准确性和规范性。</a:t>
            </a:r>
          </a:p>
        </p:txBody>
      </p:sp>
      <p:sp>
        <p:nvSpPr>
          <p:cNvPr id="10" name="TextBox 10"/>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矩阵矢量符号使用与量单位表述</a:t>
            </a:r>
          </a:p>
        </p:txBody>
      </p:sp>
      <p:sp>
        <p:nvSpPr>
          <p:cNvPr id="11" name="AutoShape 11"/>
          <p:cNvSpPr/>
          <p:nvPr/>
        </p:nvSpPr>
        <p:spPr>
          <a:xfrm>
            <a:off x="5267801" y="3491989"/>
            <a:ext cx="238125" cy="238125"/>
          </a:xfrm>
          <a:prstGeom prst="ellipse">
            <a:avLst/>
          </a:prstGeom>
          <a:solidFill>
            <a:schemeClr val="accent1">
              <a:alpha val="100000"/>
            </a:schemeClr>
          </a:solidFill>
          <a:ln/>
        </p:spPr>
      </p:sp>
      <p:sp>
        <p:nvSpPr>
          <p:cNvPr id="12" name="AutoShape 12"/>
          <p:cNvSpPr/>
          <p:nvPr/>
        </p:nvSpPr>
        <p:spPr>
          <a:xfrm>
            <a:off x="5267801" y="5117897"/>
            <a:ext cx="238125" cy="238125"/>
          </a:xfrm>
          <a:prstGeom prst="ellipse">
            <a:avLst/>
          </a:prstGeom>
          <a:solidFill>
            <a:schemeClr val="accent1">
              <a:alpha val="100000"/>
            </a:schemeClr>
          </a:solidFill>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结语撰写与文献参考要求</a:t>
            </a:r>
          </a:p>
        </p:txBody>
      </p:sp>
      <p:sp>
        <p:nvSpPr>
          <p:cNvPr id="4" name="TextBox 4"/>
          <p:cNvSpPr txBox="1"/>
          <p:nvPr/>
        </p:nvSpPr>
        <p:spPr>
          <a:xfrm>
            <a:off x="216800" y="2235958"/>
            <a:ext cx="3905833" cy="1129392"/>
          </a:xfrm>
          <a:prstGeom prst="rect">
            <a:avLst/>
          </a:prstGeom>
          <a:ln/>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Microsoft Yahei"/>
                <a:ea typeface="Microsoft Yahei"/>
                <a:cs typeface="Microsoft Yahei"/>
              </a:rPr>
              <a:t>在结语中，应明确指出论文中的独创性成果，以及研究中存在的局限，为他人提供进一步研究的思路和方向。</a:t>
            </a:r>
          </a:p>
        </p:txBody>
      </p:sp>
      <p:sp>
        <p:nvSpPr>
          <p:cNvPr id="5" name="TextBox 5"/>
          <p:cNvSpPr txBox="1"/>
          <p:nvPr/>
        </p:nvSpPr>
        <p:spPr>
          <a:xfrm>
            <a:off x="216800" y="1629875"/>
            <a:ext cx="3905833" cy="502799"/>
          </a:xfrm>
          <a:prstGeom prst="rect">
            <a:avLst/>
          </a:prstGeom>
          <a:ln/>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Microsoft Yahei"/>
                <a:ea typeface="Microsoft Yahei"/>
                <a:cs typeface="Microsoft Yahei"/>
              </a:rPr>
              <a:t>论文的独创性成果</a:t>
            </a:r>
          </a:p>
        </p:txBody>
      </p:sp>
      <p:sp>
        <p:nvSpPr>
          <p:cNvPr id="6" name="TextBox 6"/>
          <p:cNvSpPr txBox="1"/>
          <p:nvPr/>
        </p:nvSpPr>
        <p:spPr>
          <a:xfrm>
            <a:off x="8027972" y="2207383"/>
            <a:ext cx="3905833" cy="1129392"/>
          </a:xfrm>
          <a:prstGeom prst="rect">
            <a:avLst/>
          </a:prstGeom>
          <a:ln/>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Microsoft Yahei"/>
                <a:ea typeface="Microsoft Yahei"/>
                <a:cs typeface="Microsoft Yahei"/>
              </a:rPr>
              <a:t>文后参考文献必须一一核实其出处，并保证著录项目的完整性，相关格式参见近期的《中国公路学报》。</a:t>
            </a:r>
          </a:p>
        </p:txBody>
      </p:sp>
      <p:sp>
        <p:nvSpPr>
          <p:cNvPr id="7" name="TextBox 7"/>
          <p:cNvSpPr txBox="1"/>
          <p:nvPr/>
        </p:nvSpPr>
        <p:spPr>
          <a:xfrm>
            <a:off x="7988535" y="5255554"/>
            <a:ext cx="3905833" cy="1143173"/>
          </a:xfrm>
          <a:prstGeom prst="rect">
            <a:avLst/>
          </a:prstGeom>
          <a:ln/>
        </p:spPr>
        <p:txBody>
          <a:bodyPr vert="horz" wrap="square" lIns="114300" tIns="57150" rIns="114300" bIns="57150" rtlCol="0" anchor="t" anchorCtr="0">
            <a:normAutofit/>
          </a:bodyPr>
          <a:lstStyle/>
          <a:p>
            <a:pPr>
              <a:lnSpc>
                <a:spcPct val="140000"/>
              </a:lnSpc>
            </a:pPr>
            <a:r>
              <a:rPr lang="en-US" sz="1500" dirty="0">
                <a:solidFill>
                  <a:schemeClr val="dk1">
                    <a:alpha val="100000"/>
                  </a:schemeClr>
                </a:solidFill>
                <a:latin typeface="Microsoft Yahei"/>
                <a:ea typeface="Microsoft Yahei"/>
                <a:cs typeface="Microsoft Yahei"/>
              </a:rPr>
              <a:t>投稿请采用电子邮件方式，统一投稿邮箱为</a:t>
            </a:r>
            <a:r>
              <a:rPr lang="en-US" sz="1500" dirty="0" smtClean="0">
                <a:solidFill>
                  <a:schemeClr val="dk1">
                    <a:alpha val="100000"/>
                  </a:schemeClr>
                </a:solidFill>
                <a:latin typeface="Microsoft Yahei"/>
                <a:ea typeface="Microsoft Yahei"/>
                <a:cs typeface="Microsoft Yahei"/>
              </a:rPr>
              <a:t>zgglxbqk@163.com</a:t>
            </a:r>
            <a:r>
              <a:rPr lang="en-US" sz="1500" dirty="0">
                <a:solidFill>
                  <a:schemeClr val="dk1">
                    <a:alpha val="100000"/>
                  </a:schemeClr>
                </a:solidFill>
                <a:latin typeface="Microsoft Yahei"/>
                <a:ea typeface="Microsoft Yahei"/>
                <a:cs typeface="Microsoft Yahei"/>
              </a:rPr>
              <a:t>，请作者在投稿时注意格式和要求。</a:t>
            </a:r>
          </a:p>
        </p:txBody>
      </p:sp>
      <p:sp>
        <p:nvSpPr>
          <p:cNvPr id="8" name="TextBox 8"/>
          <p:cNvSpPr txBox="1"/>
          <p:nvPr/>
        </p:nvSpPr>
        <p:spPr>
          <a:xfrm>
            <a:off x="7988535" y="1629875"/>
            <a:ext cx="3905833" cy="502799"/>
          </a:xfrm>
          <a:prstGeom prst="rect">
            <a:avLst/>
          </a:prstGeom>
          <a:ln/>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Microsoft Yahei"/>
                <a:ea typeface="Microsoft Yahei"/>
                <a:cs typeface="Microsoft Yahei"/>
              </a:rPr>
              <a:t>核实参考文献的出处</a:t>
            </a:r>
          </a:p>
        </p:txBody>
      </p:sp>
      <p:sp>
        <p:nvSpPr>
          <p:cNvPr id="9" name="TextBox 9"/>
          <p:cNvSpPr txBox="1"/>
          <p:nvPr/>
        </p:nvSpPr>
        <p:spPr>
          <a:xfrm>
            <a:off x="156774" y="5284129"/>
            <a:ext cx="3905833" cy="1143173"/>
          </a:xfrm>
          <a:prstGeom prst="rect">
            <a:avLst/>
          </a:prstGeom>
          <a:ln/>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Microsoft Yahei"/>
                <a:ea typeface="Microsoft Yahei"/>
                <a:cs typeface="Microsoft Yahei"/>
              </a:rPr>
              <a:t>按照在正文中出现的先后顺序进行编号，原则上不能少于8个。中文及其他非英文参考文献要有对应的英文表述。</a:t>
            </a:r>
          </a:p>
        </p:txBody>
      </p:sp>
      <p:sp>
        <p:nvSpPr>
          <p:cNvPr id="10" name="TextBox 10"/>
          <p:cNvSpPr txBox="1"/>
          <p:nvPr/>
        </p:nvSpPr>
        <p:spPr>
          <a:xfrm>
            <a:off x="177362" y="4706621"/>
            <a:ext cx="3905833" cy="502799"/>
          </a:xfrm>
          <a:prstGeom prst="rect">
            <a:avLst/>
          </a:prstGeom>
          <a:ln/>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Microsoft Yahei"/>
                <a:ea typeface="Microsoft Yahei"/>
                <a:cs typeface="Microsoft Yahei"/>
              </a:rPr>
              <a:t>文献的编号</a:t>
            </a: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04</a:t>
            </a: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id="19" name="TextBox 19"/>
          <p:cNvSpPr txBox="1"/>
          <p:nvPr/>
        </p:nvSpPr>
        <p:spPr>
          <a:xfrm>
            <a:off x="7988535" y="4801871"/>
            <a:ext cx="3905833" cy="502799"/>
          </a:xfrm>
          <a:prstGeom prst="rect">
            <a:avLst/>
          </a:prstGeom>
          <a:ln/>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Microsoft Yahei"/>
                <a:ea typeface="Microsoft Yahei"/>
                <a:cs typeface="Microsoft Yahei"/>
              </a:rPr>
              <a:t>电子邮箱投稿方式</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alphaModFix/>
          </a:blip>
          <a:srcRect l="12436" r="12436"/>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zgglxbqk@163.com</a:t>
            </a:r>
          </a:p>
        </p:txBody>
      </p:sp>
      <p:sp>
        <p:nvSpPr>
          <p:cNvPr id="4" name="TextBox 4"/>
          <p:cNvSpPr txBox="1"/>
          <p:nvPr/>
        </p:nvSpPr>
        <p:spPr>
          <a:xfrm>
            <a:off x="1482606" y="1370655"/>
            <a:ext cx="4219575" cy="738707"/>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投稿邮箱</a:t>
            </a:r>
          </a:p>
        </p:txBody>
      </p:sp>
      <p:sp>
        <p:nvSpPr>
          <p:cNvPr id="5" name="TextBox 5"/>
          <p:cNvSpPr txBox="1"/>
          <p:nvPr/>
        </p:nvSpPr>
        <p:spPr>
          <a:xfrm>
            <a:off x="1482606" y="371297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已与中国学术期刊（光盘版）电子杂志社等签署出版光盘及上网协议。</a:t>
            </a:r>
          </a:p>
        </p:txBody>
      </p:sp>
      <p:sp>
        <p:nvSpPr>
          <p:cNvPr id="6" name="TextBox 6"/>
          <p:cNvSpPr txBox="1"/>
          <p:nvPr/>
        </p:nvSpPr>
        <p:spPr>
          <a:xfrm>
            <a:off x="1482606" y="3116450"/>
            <a:ext cx="4219575" cy="736876"/>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合作协议</a:t>
            </a:r>
          </a:p>
        </p:txBody>
      </p:sp>
      <p:sp>
        <p:nvSpPr>
          <p:cNvPr id="7" name="TextBox 7"/>
          <p:cNvSpPr txBox="1"/>
          <p:nvPr/>
        </p:nvSpPr>
        <p:spPr>
          <a:xfrm>
            <a:off x="1482606" y="537710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支付给作者的稿费已包括作者的著作权使用费，有异议者请声明。</a:t>
            </a:r>
          </a:p>
        </p:txBody>
      </p:sp>
      <p:sp>
        <p:nvSpPr>
          <p:cNvPr id="8" name="TextBox 8"/>
          <p:cNvSpPr txBox="1"/>
          <p:nvPr/>
        </p:nvSpPr>
        <p:spPr>
          <a:xfrm>
            <a:off x="1482606" y="4799881"/>
            <a:ext cx="4219575" cy="749453"/>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著作权使用</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投稿方式与注意事项</a:t>
            </a:r>
          </a:p>
        </p:txBody>
      </p:sp>
      <p:sp>
        <p:nvSpPr>
          <p:cNvPr id="10" name="TextBox 10"/>
          <p:cNvSpPr txBox="1"/>
          <p:nvPr/>
        </p:nvSpPr>
        <p:spPr>
          <a:xfrm>
            <a:off x="542238" y="1676264"/>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id="11" name="TextBox 11"/>
          <p:cNvSpPr txBox="1"/>
          <p:nvPr/>
        </p:nvSpPr>
        <p:spPr>
          <a:xfrm>
            <a:off x="542238" y="3414840"/>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id="12" name="TextBox 12"/>
          <p:cNvSpPr txBox="1"/>
          <p:nvPr/>
        </p:nvSpPr>
        <p:spPr>
          <a:xfrm>
            <a:off x="542238" y="5136121"/>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《中国公路学报》版权与著作权使用</a:t>
            </a:r>
          </a:p>
        </p:txBody>
      </p:sp>
      <p:sp>
        <p:nvSpPr>
          <p:cNvPr id="3" name="AutoShape 3"/>
          <p:cNvSpPr/>
          <p:nvPr/>
        </p:nvSpPr>
        <p:spPr>
          <a:xfrm>
            <a:off x="1315871" y="2339960"/>
            <a:ext cx="4119819" cy="2507459"/>
          </a:xfrm>
          <a:prstGeom prst="roundRect">
            <a:avLst>
              <a:gd name="adj" fmla="val 7971"/>
            </a:avLst>
          </a:prstGeom>
          <a:solidFill>
            <a:srgbClr val="FFFFFF">
              <a:alpha val="100000"/>
            </a:srgbClr>
          </a:solidFill>
          <a:ln/>
          <a:effectLst>
            <a:outerShdw blurRad="342900">
              <a:srgbClr val="000000">
                <a:alpha val="7000"/>
              </a:srgbClr>
            </a:outerShdw>
          </a:effectLst>
        </p:spPr>
      </p:sp>
      <p:sp>
        <p:nvSpPr>
          <p:cNvPr id="4" name="TextBox 4"/>
          <p:cNvSpPr txBox="1"/>
          <p:nvPr/>
        </p:nvSpPr>
        <p:spPr>
          <a:xfrm>
            <a:off x="1662165" y="2714532"/>
            <a:ext cx="3427232" cy="1758315"/>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Microsoft Yahei"/>
                <a:ea typeface="Microsoft Yahei"/>
                <a:cs typeface="Microsoft Yahei"/>
              </a:rPr>
              <a:t>《中国公路学报》已与中国学术期刊（光盘版）电子杂志社、万方数据股份有限公司、重庆维普资讯有限公司及华艺数位艺术有限公司签署出版光盘及上网协议。</a:t>
            </a:r>
          </a:p>
        </p:txBody>
      </p:sp>
      <p:sp>
        <p:nvSpPr>
          <p:cNvPr id="5" name="AutoShape 5"/>
          <p:cNvSpPr/>
          <p:nvPr/>
        </p:nvSpPr>
        <p:spPr>
          <a:xfrm>
            <a:off x="964505" y="1988594"/>
            <a:ext cx="702732" cy="702732"/>
          </a:xfrm>
          <a:prstGeom prst="ellipse">
            <a:avLst/>
          </a:prstGeom>
          <a:solidFill>
            <a:schemeClr val="accent1">
              <a:alpha val="100000"/>
            </a:schemeClr>
          </a:solidFill>
          <a:ln/>
        </p:spPr>
      </p:sp>
      <p:sp>
        <p:nvSpPr>
          <p:cNvPr id="6" name="Freeform 6"/>
          <p:cNvSpPr/>
          <p:nvPr/>
        </p:nvSpPr>
        <p:spPr>
          <a:xfrm>
            <a:off x="1107955" y="2151094"/>
            <a:ext cx="415832" cy="415832"/>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a:ln/>
        </p:spPr>
      </p:sp>
      <p:sp>
        <p:nvSpPr>
          <p:cNvPr id="7" name="AutoShape 7"/>
          <p:cNvSpPr/>
          <p:nvPr/>
        </p:nvSpPr>
        <p:spPr>
          <a:xfrm>
            <a:off x="6675983" y="2336617"/>
            <a:ext cx="4119819" cy="2507459"/>
          </a:xfrm>
          <a:prstGeom prst="roundRect">
            <a:avLst>
              <a:gd name="adj" fmla="val 7971"/>
            </a:avLst>
          </a:prstGeom>
          <a:solidFill>
            <a:srgbClr val="FFFFFF">
              <a:alpha val="100000"/>
            </a:srgbClr>
          </a:solidFill>
          <a:ln/>
          <a:effectLst>
            <a:outerShdw blurRad="342900">
              <a:srgbClr val="000000">
                <a:alpha val="7000"/>
              </a:srgbClr>
            </a:outerShdw>
          </a:effectLst>
        </p:spPr>
      </p:sp>
      <p:sp>
        <p:nvSpPr>
          <p:cNvPr id="8" name="TextBox 8"/>
          <p:cNvSpPr txBox="1"/>
          <p:nvPr/>
        </p:nvSpPr>
        <p:spPr>
          <a:xfrm>
            <a:off x="7022277" y="2714532"/>
            <a:ext cx="3427232" cy="1758315"/>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Microsoft Yahei"/>
                <a:ea typeface="Microsoft Yahei"/>
                <a:cs typeface="Microsoft Yahei"/>
              </a:rPr>
              <a:t>支付给作者的稿费已包括作者的著作权使用费，有异议者请声明。</a:t>
            </a:r>
          </a:p>
        </p:txBody>
      </p:sp>
      <p:sp>
        <p:nvSpPr>
          <p:cNvPr id="9" name="AutoShape 9"/>
          <p:cNvSpPr/>
          <p:nvPr/>
        </p:nvSpPr>
        <p:spPr>
          <a:xfrm>
            <a:off x="6324617" y="1985251"/>
            <a:ext cx="702732" cy="702732"/>
          </a:xfrm>
          <a:prstGeom prst="ellipse">
            <a:avLst/>
          </a:prstGeom>
          <a:solidFill>
            <a:schemeClr val="accent1">
              <a:alpha val="100000"/>
            </a:schemeClr>
          </a:solidFill>
          <a:ln/>
        </p:spPr>
      </p:sp>
      <p:sp>
        <p:nvSpPr>
          <p:cNvPr id="10" name="Freeform 10"/>
          <p:cNvSpPr/>
          <p:nvPr/>
        </p:nvSpPr>
        <p:spPr>
          <a:xfrm>
            <a:off x="6498516" y="2140100"/>
            <a:ext cx="354935" cy="354935"/>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a:ln/>
        </p:spPr>
      </p:sp>
    </p:spTree>
  </p:cSld>
  <p:clrMapOvr>
    <a:masterClrMapping/>
  </p:clrMapOvr>
</p:sld>
</file>

<file path=ppt/theme/theme1.xml><?xml version="1.0" encoding="utf-8"?>
<a:theme xmlns:a="http://schemas.openxmlformats.org/drawingml/2006/main" name="Office Theme">
  <a:themeElements>
    <a:clrScheme name="Office">
      <a:dk1>
        <a:srgbClr val="262C27"/>
      </a:dk1>
      <a:lt1>
        <a:srgbClr val="FFFFFF"/>
      </a:lt1>
      <a:dk2>
        <a:srgbClr val="41513F"/>
      </a:dk2>
      <a:lt2>
        <a:srgbClr val="E7E6E6"/>
      </a:lt2>
      <a:accent1>
        <a:srgbClr val="66999A"/>
      </a:accent1>
      <a:accent2>
        <a:srgbClr val="66999A"/>
      </a:accent2>
      <a:accent3>
        <a:srgbClr val="66999A"/>
      </a:accent3>
      <a:accent4>
        <a:srgbClr val="66999A"/>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674</Words>
  <Application>Microsoft Office PowerPoint</Application>
  <PresentationFormat>自定义</PresentationFormat>
  <Paragraphs>156</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Administrator</cp:lastModifiedBy>
  <cp:revision>2</cp:revision>
  <dcterms:created xsi:type="dcterms:W3CDTF">2006-08-16T00:00:00Z</dcterms:created>
  <dcterms:modified xsi:type="dcterms:W3CDTF">2025-05-02T07:46:56Z</dcterms:modified>
</cp:coreProperties>
</file>