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 Id="rId5" Target="../media/image6.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7.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8.jpeg" Type="http://schemas.openxmlformats.org/officeDocument/2006/relationships/image"/><Relationship Id="rId4" Target="../media/image9.jpeg" Type="http://schemas.openxmlformats.org/officeDocument/2006/relationships/image"/><Relationship Id="rId5" Target="../media/image1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3.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TextBox 3" id="3"/>
          <p:cNvSpPr txBox="true"/>
          <p:nvPr/>
        </p:nvSpPr>
        <p:spPr>
          <a:xfrm rot="0">
            <a:off x="1933257" y="2106295"/>
            <a:ext cx="8325485" cy="1568450"/>
          </a:xfrm>
          <a:prstGeom prst="rect">
            <a:avLst/>
          </a:prstGeom>
          <a:noFill/>
          <a:ln/>
        </p:spPr>
        <p:txBody>
          <a:bodyPr anchor="t" rtlCol="false" lIns="91440" rIns="91440" tIns="45720" bIns="45720" anchorCtr="false" vert="horz" wrap="square">
            <a:normAutofit/>
          </a:bodyPr>
          <a:lstStyle/>
          <a:p>
            <a:pPr algn="ctr">
              <a:lnSpc>
                <a:spcPct val="100000"/>
              </a:lnSpc>
            </a:pPr>
            <a:r>
              <a:rPr lang="en-US" sz="4575">
                <a:solidFill>
                  <a:srgbClr val="431515">
                    <a:alpha val="100000"/>
                  </a:srgbClr>
                </a:solidFill>
                <a:latin typeface="方正正大黑简体"/>
                <a:ea typeface="方正正大黑简体"/>
                <a:cs typeface="方正正大黑简体"/>
              </a:rPr>
              <a:t>外国语(上海外国语大学学报)投稿须知（官方认证）</a:t>
            </a:r>
          </a:p>
        </p:txBody>
      </p:sp>
      <p:sp>
        <p:nvSpPr>
          <p:cNvPr name="AutoShape 4" id="4"/>
          <p:cNvSpPr/>
          <p:nvPr/>
        </p:nvSpPr>
        <p:spPr>
          <a:xfrm rot="0">
            <a:off x="3379851" y="3873151"/>
            <a:ext cx="5432393" cy="594646"/>
          </a:xfrm>
          <a:prstGeom prst="rect">
            <a:avLst/>
          </a:prstGeom>
          <a:solidFill>
            <a:srgbClr val="FFEEBC">
              <a:alpha val="100000"/>
            </a:srgbClr>
          </a:solidFill>
          <a:ln/>
        </p:spPr>
      </p:sp>
      <p:sp>
        <p:nvSpPr>
          <p:cNvPr name="TextBox 5" id="5"/>
          <p:cNvSpPr txBox="true"/>
          <p:nvPr/>
        </p:nvSpPr>
        <p:spPr>
          <a:xfrm rot="0">
            <a:off x="6006179" y="3970401"/>
            <a:ext cx="2791778" cy="400145"/>
          </a:xfrm>
          <a:prstGeom prst="rect">
            <a:avLst/>
          </a:prstGeom>
          <a:noFill/>
          <a:ln/>
        </p:spPr>
        <p:txBody>
          <a:bodyPr anchor="ctr" rtlCol="false" lIns="91440" rIns="91440" tIns="45720" bIns="45720" anchorCtr="false" vert="horz" wrap="square">
            <a:normAutofit/>
          </a:bodyPr>
          <a:lstStyle/>
          <a:p>
            <a:pPr marL="228600" algn="ctr">
              <a:lnSpc>
                <a:spcPct val="80000"/>
              </a:lnSpc>
            </a:pPr>
            <a:r>
              <a:rPr lang="en-US" sz="2000">
                <a:solidFill>
                  <a:schemeClr val="dk1">
                    <a:lumMod val="75000"/>
                    <a:lumOff val="25000"/>
                    <a:alpha val="100000"/>
                  </a:schemeClr>
                </a:solidFill>
                <a:latin typeface="印品灵秀体（非商用）"/>
                <a:ea typeface="印品灵秀体（非商用）"/>
                <a:cs typeface="印品灵秀体（非商用）"/>
              </a:rPr>
              <a:t>2025-02-11</a:t>
            </a:r>
          </a:p>
        </p:txBody>
      </p:sp>
      <p:sp>
        <p:nvSpPr>
          <p:cNvPr name="TextBox 6" id="6"/>
          <p:cNvSpPr txBox="true"/>
          <p:nvPr/>
        </p:nvSpPr>
        <p:spPr>
          <a:xfrm rot="0">
            <a:off x="3612229" y="3970401"/>
            <a:ext cx="2791778" cy="400145"/>
          </a:xfrm>
          <a:prstGeom prst="rect">
            <a:avLst/>
          </a:prstGeom>
          <a:noFill/>
          <a:ln/>
        </p:spPr>
        <p:txBody>
          <a:bodyPr anchor="ctr" rtlCol="false" lIns="91440" rIns="91440" tIns="45720" bIns="45720" anchorCtr="false" vert="horz" wrap="square">
            <a:normAutofit/>
          </a:bodyPr>
          <a:lstStyle/>
          <a:p>
            <a:pPr marL="228600" algn="ctr">
              <a:lnSpc>
                <a:spcPct val="80000"/>
              </a:lnSpc>
            </a:pPr>
            <a:r>
              <a:rPr lang="en-US" sz="2000">
                <a:solidFill>
                  <a:schemeClr val="dk1">
                    <a:lumMod val="75000"/>
                    <a:lumOff val="25000"/>
                    <a:alpha val="100000"/>
                  </a:schemeClr>
                </a:solidFill>
                <a:latin typeface="印品灵秀体（非商用）"/>
                <a:ea typeface="印品灵秀体（非商用）"/>
                <a:cs typeface="印品灵秀体（非商用）"/>
              </a:rPr>
              <a:t>汇报人：XXX</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AutoShape 3" id="3"/>
          <p:cNvSpPr/>
          <p:nvPr/>
        </p:nvSpPr>
        <p:spPr>
          <a:xfrm rot="0">
            <a:off x="163032" y="303028"/>
            <a:ext cx="11865936" cy="6251944"/>
          </a:xfrm>
          <a:prstGeom prst="rect">
            <a:avLst/>
          </a:prstGeom>
          <a:solidFill>
            <a:srgbClr val="FFFFFF">
              <a:alpha val="100000"/>
            </a:srgbClr>
          </a:solidFill>
          <a:ln w="38100">
            <a:solidFill>
              <a:srgbClr val="FFD55D">
                <a:alpha val="100000"/>
              </a:srgbClr>
            </a:solidFill>
            <a:prstDash val="solid"/>
          </a:ln>
        </p:spPr>
      </p:sp>
      <p:sp>
        <p:nvSpPr>
          <p:cNvPr name="TextBox 4" id="4"/>
          <p:cNvSpPr txBox="true"/>
          <p:nvPr/>
        </p:nvSpPr>
        <p:spPr>
          <a:xfrm rot="0">
            <a:off x="5550232" y="687306"/>
            <a:ext cx="5464151" cy="5483387"/>
          </a:xfrm>
          <a:prstGeom prst="rect">
            <a:avLst/>
          </a:prstGeom>
          <a:ln/>
        </p:spPr>
        <p:txBody>
          <a:bodyPr anchor="ctr" rtlCol="false" lIns="95250" rIns="47625" tIns="95250" bIns="95250" anchorCtr="false" vert="horz" wrap="square">
            <a:normAutofit/>
          </a:bodyPr>
          <a:lstStyle/>
          <a:p>
            <a:pPr lvl="1" indent="-228600" marL="228600">
              <a:lnSpc>
                <a:spcPct val="150000"/>
              </a:lnSpc>
              <a:buFont typeface="Arial"/>
              <a:buChar char="•"/>
            </a:pPr>
            <a:r>
              <a:rPr lang="en-US" b="true" sz="2400">
                <a:solidFill>
                  <a:schemeClr val="dk1">
                    <a:alpha val="100000"/>
                  </a:schemeClr>
                </a:solidFill>
                <a:latin typeface="Microsoft Yahei"/>
                <a:ea typeface="Microsoft Yahei"/>
                <a:cs typeface="Microsoft Yahei"/>
              </a:rPr>
              <a:t>《外国语》期刊介绍</a:t>
            </a:r>
          </a:p>
          <a:p>
            <a:pPr lvl="1" indent="-228600" marL="228600">
              <a:lnSpc>
                <a:spcPct val="150000"/>
              </a:lnSpc>
              <a:buFont typeface="Arial"/>
              <a:buChar char="•"/>
            </a:pPr>
            <a:r>
              <a:rPr lang="en-US" b="true" sz="2400">
                <a:solidFill>
                  <a:schemeClr val="dk1">
                    <a:alpha val="100000"/>
                  </a:schemeClr>
                </a:solidFill>
                <a:latin typeface="Microsoft Yahei"/>
                <a:ea typeface="Microsoft Yahei"/>
                <a:cs typeface="Microsoft Yahei"/>
              </a:rPr>
              <a:t>投稿须知</a:t>
            </a:r>
          </a:p>
          <a:p>
            <a:pPr lvl="1" indent="-228600" marL="228600">
              <a:lnSpc>
                <a:spcPct val="150000"/>
              </a:lnSpc>
              <a:buFont typeface="Arial"/>
              <a:buChar char="•"/>
            </a:pPr>
            <a:r>
              <a:rPr lang="en-US" b="true" sz="2400">
                <a:solidFill>
                  <a:schemeClr val="dk1">
                    <a:alpha val="100000"/>
                  </a:schemeClr>
                </a:solidFill>
                <a:latin typeface="Microsoft Yahei"/>
                <a:ea typeface="Microsoft Yahei"/>
                <a:cs typeface="Microsoft Yahei"/>
              </a:rPr>
              <a:t>期刊格式</a:t>
            </a:r>
          </a:p>
          <a:p>
            <a:pPr lvl="1" indent="-228600" marL="228600">
              <a:lnSpc>
                <a:spcPct val="150000"/>
              </a:lnSpc>
              <a:buFont typeface="Arial"/>
              <a:buChar char="•"/>
            </a:pPr>
            <a:r>
              <a:rPr lang="en-US" b="true" sz="2400">
                <a:solidFill>
                  <a:schemeClr val="dk1">
                    <a:alpha val="100000"/>
                  </a:schemeClr>
                </a:solidFill>
                <a:latin typeface="Microsoft Yahei"/>
                <a:ea typeface="Microsoft Yahei"/>
                <a:cs typeface="Microsoft Yahei"/>
              </a:rPr>
              <a:t>审稿制度</a:t>
            </a:r>
          </a:p>
          <a:p>
            <a:pPr lvl="1" indent="-228600" marL="228600">
              <a:lnSpc>
                <a:spcPct val="150000"/>
              </a:lnSpc>
              <a:buFont typeface="Arial"/>
              <a:buChar char="•"/>
            </a:pPr>
            <a:r>
              <a:rPr lang="en-US" b="true" sz="2400">
                <a:solidFill>
                  <a:schemeClr val="dk1">
                    <a:alpha val="100000"/>
                  </a:schemeClr>
                </a:solidFill>
                <a:latin typeface="Microsoft Yahei"/>
                <a:ea typeface="Microsoft Yahei"/>
                <a:cs typeface="Microsoft Yahei"/>
              </a:rPr>
              <a:t>注意事项</a:t>
            </a:r>
          </a:p>
        </p:txBody>
      </p:sp>
      <p:sp>
        <p:nvSpPr>
          <p:cNvPr name="TextBox 5" id="5"/>
          <p:cNvSpPr txBox="true"/>
          <p:nvPr/>
        </p:nvSpPr>
        <p:spPr>
          <a:xfrm rot="0">
            <a:off x="1177617" y="1730562"/>
            <a:ext cx="3813883" cy="1254360"/>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b="true" sz="6900">
                <a:solidFill>
                  <a:srgbClr val="000000">
                    <a:alpha val="100000"/>
                  </a:srgbClr>
                </a:solidFill>
                <a:latin typeface="微软雅黑"/>
                <a:ea typeface="微软雅黑"/>
                <a:cs typeface="微软雅黑"/>
              </a:rPr>
              <a:t>目录</a:t>
            </a:r>
          </a:p>
        </p:txBody>
      </p:sp>
      <p:sp>
        <p:nvSpPr>
          <p:cNvPr name="TextBox 6" id="6"/>
          <p:cNvSpPr txBox="true"/>
          <p:nvPr/>
        </p:nvSpPr>
        <p:spPr>
          <a:xfrm rot="0">
            <a:off x="1978706" y="2984922"/>
            <a:ext cx="2211705" cy="720090"/>
          </a:xfrm>
          <a:prstGeom prst="rect">
            <a:avLst/>
          </a:prstGeom>
          <a:ln/>
        </p:spPr>
        <p:txBody>
          <a:bodyPr anchor="t" rtlCol="false" lIns="91440" rIns="91440" tIns="45720" bIns="45720" anchorCtr="false" vert="horz" wrap="square">
            <a:spAutoFit/>
          </a:bodyPr>
          <a:lstStyle/>
          <a:p>
            <a:pPr algn="ctr">
              <a:lnSpc>
                <a:spcPct val="120000"/>
              </a:lnSpc>
            </a:pPr>
            <a:r>
              <a:rPr lang="en-US" sz="3300">
                <a:solidFill>
                  <a:srgbClr val="000000">
                    <a:alpha val="100000"/>
                  </a:srgbClr>
                </a:solidFill>
                <a:latin typeface="Microsoft Yahei"/>
                <a:ea typeface="Microsoft Yahei"/>
                <a:cs typeface="Microsoft Yahei"/>
              </a:rPr>
              <a:t>contents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AutoShape 3" id="3"/>
          <p:cNvSpPr/>
          <p:nvPr/>
        </p:nvSpPr>
        <p:spPr>
          <a:xfrm rot="0">
            <a:off x="1412111" y="1537431"/>
            <a:ext cx="3171463" cy="3783138"/>
          </a:xfrm>
          <a:prstGeom prst="rect">
            <a:avLst/>
          </a:prstGeom>
          <a:noFill/>
          <a:ln/>
        </p:spPr>
        <p:txBody>
          <a:bodyPr anchor="ctr" rtlCol="false" tIns="45720" lIns="91440" bIns="45720" rIns="91440" anchorCtr="false" vert="horz" wrap="square">
            <a:noAutofit/>
          </a:bodyPr>
          <a:lstStyle/>
          <a:p>
            <a:pPr algn="ctr">
              <a:defRPr/>
            </a:pPr>
            <a:r>
              <a:rPr lang="en-US" b="true" sz="16599">
                <a:solidFill>
                  <a:schemeClr val="lt1">
                    <a:alpha val="100000"/>
                  </a:schemeClr>
                </a:solidFill>
                <a:latin typeface="印品灵秀体（非商用）"/>
                <a:ea typeface="印品灵秀体（非商用）"/>
                <a:cs typeface="印品灵秀体（非商用）"/>
              </a:rPr>
              <a:t>01</a:t>
            </a:r>
            <a:endParaRPr lang="en-US" sz="1100"/>
          </a:p>
        </p:txBody>
      </p:sp>
      <p:sp>
        <p:nvSpPr>
          <p:cNvPr name="TextBox 4" id="4"/>
          <p:cNvSpPr txBox="true"/>
          <p:nvPr/>
        </p:nvSpPr>
        <p:spPr>
          <a:xfrm rot="0">
            <a:off x="4776483" y="2767281"/>
            <a:ext cx="5517268" cy="1323439"/>
          </a:xfrm>
          <a:prstGeom prst="rect">
            <a:avLst/>
          </a:prstGeom>
          <a:noFill/>
          <a:ln/>
        </p:spPr>
        <p:txBody>
          <a:bodyPr anchor="t" rtlCol="false" lIns="91440" rIns="91440" tIns="45720" bIns="45720" anchorCtr="false" vert="horz" wrap="square">
            <a:normAutofit/>
          </a:bodyPr>
          <a:lstStyle/>
          <a:p>
            <a:pPr algn="l">
              <a:lnSpc>
                <a:spcPct val="100000"/>
              </a:lnSpc>
            </a:pPr>
            <a:r>
              <a:rPr lang="en-US" sz="4625">
                <a:solidFill>
                  <a:srgbClr val="431515">
                    <a:alpha val="100000"/>
                  </a:srgbClr>
                </a:solidFill>
                <a:latin typeface="印品灵秀体（非商用）"/>
                <a:ea typeface="印品灵秀体（非商用）"/>
                <a:cs typeface="印品灵秀体（非商用）"/>
              </a:rPr>
              <a:t>《外国语》期刊介绍</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a:stretch>
            <a:fillRect/>
          </a:stretch>
        </p:blipFill>
        <p:spPr>
          <a:xfrm rot="0">
            <a:off x="623312" y="1743101"/>
            <a:ext cx="3394942" cy="1865457"/>
          </a:xfrm>
          <a:prstGeom prst="rect">
            <a:avLst/>
          </a:prstGeom>
        </p:spPr>
      </p:pic>
      <p:sp>
        <p:nvSpPr>
          <p:cNvPr name="AutoShape 3" id="3"/>
          <p:cNvSpPr/>
          <p:nvPr/>
        </p:nvSpPr>
        <p:spPr>
          <a:xfrm rot="0">
            <a:off x="623312" y="3209213"/>
            <a:ext cx="3394942" cy="2857500"/>
          </a:xfrm>
          <a:prstGeom prst="roundRect">
            <a:avLst>
              <a:gd fmla="val 7195" name="adj"/>
            </a:avLst>
          </a:prstGeom>
          <a:solidFill>
            <a:srgbClr val="FFFFFF">
              <a:alpha val="100000"/>
            </a:srgbClr>
          </a:solidFill>
          <a:ln/>
          <a:effectLst>
            <a:outerShdw dir="0" blurRad="342900" dist="0">
              <a:srgbClr val="000000">
                <a:alpha val="5000"/>
              </a:srgbClr>
            </a:outerShdw>
          </a:effectLst>
        </p:spPr>
      </p:sp>
      <p:pic>
        <p:nvPicPr>
          <p:cNvPr name="Picture 4" id="4"/>
          <p:cNvPicPr>
            <a:picLocks noChangeAspect="true"/>
          </p:cNvPicPr>
          <p:nvPr/>
        </p:nvPicPr>
        <p:blipFill>
          <a:blip r:embed="rId4"/>
          <a:srcRect t="30860" b="30860"/>
          <a:stretch>
            <a:fillRect/>
          </a:stretch>
        </p:blipFill>
        <p:spPr>
          <a:xfrm rot="0">
            <a:off x="8189230" y="1775853"/>
            <a:ext cx="3394942" cy="1865457"/>
          </a:xfrm>
          <a:prstGeom prst="rect">
            <a:avLst/>
          </a:prstGeom>
        </p:spPr>
      </p:pic>
      <p:sp>
        <p:nvSpPr>
          <p:cNvPr name="AutoShape 5" id="5"/>
          <p:cNvSpPr/>
          <p:nvPr/>
        </p:nvSpPr>
        <p:spPr>
          <a:xfrm rot="0">
            <a:off x="8189230" y="3209213"/>
            <a:ext cx="3394942" cy="2857500"/>
          </a:xfrm>
          <a:prstGeom prst="roundRect">
            <a:avLst>
              <a:gd fmla="val 7195" name="adj"/>
            </a:avLst>
          </a:prstGeom>
          <a:solidFill>
            <a:srgbClr val="FFFFFF">
              <a:alpha val="100000"/>
            </a:srgbClr>
          </a:solidFill>
          <a:ln/>
          <a:effectLst>
            <a:outerShdw dir="0" blurRad="342900" dist="0">
              <a:srgbClr val="000000">
                <a:alpha val="5000"/>
              </a:srgbClr>
            </a:outerShdw>
          </a:effectLst>
        </p:spPr>
      </p:sp>
      <p:sp>
        <p:nvSpPr>
          <p:cNvPr name="TextBox 6" id="6"/>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《外国语》期刊介绍</a:t>
            </a:r>
          </a:p>
        </p:txBody>
      </p:sp>
      <p:sp>
        <p:nvSpPr>
          <p:cNvPr name="TextBox 7" id="7"/>
          <p:cNvSpPr txBox="true"/>
          <p:nvPr/>
        </p:nvSpPr>
        <p:spPr>
          <a:xfrm rot="0">
            <a:off x="729057" y="3453550"/>
            <a:ext cx="3183452" cy="559238"/>
          </a:xfrm>
          <a:prstGeom prst="rect">
            <a:avLst/>
          </a:prstGeom>
          <a:ln/>
        </p:spPr>
        <p:txBody>
          <a:bodyPr anchor="ctr" rtlCol="false" lIns="66008" rIns="66008" tIns="33052" bIns="33052" anchorCtr="false" vert="horz" wrap="square">
            <a:noAutofit/>
          </a:bodyPr>
          <a:lstStyle/>
          <a:p>
            <a:pPr algn="ctr">
              <a:lnSpc>
                <a:spcPct val="150000"/>
              </a:lnSpc>
            </a:pPr>
            <a:r>
              <a:rPr lang="en-US" b="true" sz="2400">
                <a:solidFill>
                  <a:srgbClr val="000000">
                    <a:alpha val="100000"/>
                  </a:srgbClr>
                </a:solidFill>
                <a:latin typeface="Microsoft Yahei"/>
                <a:ea typeface="Microsoft Yahei"/>
                <a:cs typeface="Microsoft Yahei"/>
              </a:rPr>
              <a:t>《外国语》创刊时间</a:t>
            </a:r>
          </a:p>
        </p:txBody>
      </p:sp>
      <p:sp>
        <p:nvSpPr>
          <p:cNvPr name="TextBox 8" id="8"/>
          <p:cNvSpPr txBox="true"/>
          <p:nvPr/>
        </p:nvSpPr>
        <p:spPr>
          <a:xfrm rot="0">
            <a:off x="811743" y="4164695"/>
            <a:ext cx="3018080" cy="1613061"/>
          </a:xfrm>
          <a:prstGeom prst="rect">
            <a:avLst/>
          </a:prstGeom>
          <a:ln/>
        </p:spPr>
        <p:txBody>
          <a:bodyPr anchor="t" rtlCol="false" lIns="66008" rIns="66008" tIns="33052" bIns="33052" anchorCtr="false" vert="horz" wrap="square">
            <a:normAutofit/>
          </a:bodyPr>
          <a:lstStyle/>
          <a:p>
            <a:pPr algn="l">
              <a:lnSpc>
                <a:spcPct val="150000"/>
              </a:lnSpc>
            </a:pPr>
            <a:r>
              <a:rPr lang="en-US" sz="1500">
                <a:solidFill>
                  <a:srgbClr val="000000">
                    <a:alpha val="69804"/>
                    <a:alpha val="70000"/>
                  </a:srgbClr>
                </a:solidFill>
                <a:latin typeface="Microsoft Yahei"/>
                <a:ea typeface="Microsoft Yahei"/>
                <a:cs typeface="Microsoft Yahei"/>
              </a:rPr>
              <a:t>《外国语》双月刊，自1978年创刊以来，便由上海外国语大学学报编辑部精心编辑，并由上海外语教育出版社负责出版。</a:t>
            </a:r>
          </a:p>
        </p:txBody>
      </p:sp>
      <p:pic>
        <p:nvPicPr>
          <p:cNvPr name="Picture 9" id="9"/>
          <p:cNvPicPr>
            <a:picLocks noChangeAspect="true"/>
          </p:cNvPicPr>
          <p:nvPr/>
        </p:nvPicPr>
        <p:blipFill>
          <a:blip r:embed="rId5"/>
          <a:srcRect t="33630" b="33630"/>
          <a:stretch>
            <a:fillRect/>
          </a:stretch>
        </p:blipFill>
        <p:spPr>
          <a:xfrm rot="0">
            <a:off x="4405937" y="1779195"/>
            <a:ext cx="3394942" cy="1865457"/>
          </a:xfrm>
          <a:prstGeom prst="rect">
            <a:avLst/>
          </a:prstGeom>
        </p:spPr>
      </p:pic>
      <p:sp>
        <p:nvSpPr>
          <p:cNvPr name="AutoShape 10" id="10"/>
          <p:cNvSpPr/>
          <p:nvPr/>
        </p:nvSpPr>
        <p:spPr>
          <a:xfrm rot="0">
            <a:off x="4405937" y="3209213"/>
            <a:ext cx="3394942" cy="2857500"/>
          </a:xfrm>
          <a:prstGeom prst="roundRect">
            <a:avLst>
              <a:gd fmla="val 7195" name="adj"/>
            </a:avLst>
          </a:prstGeom>
          <a:solidFill>
            <a:srgbClr val="FFFFFF">
              <a:alpha val="100000"/>
            </a:srgbClr>
          </a:solidFill>
          <a:ln/>
          <a:effectLst>
            <a:outerShdw dir="0" blurRad="342900" dist="0">
              <a:srgbClr val="000000">
                <a:alpha val="5000"/>
              </a:srgbClr>
            </a:outerShdw>
          </a:effectLst>
        </p:spPr>
      </p:sp>
      <p:sp>
        <p:nvSpPr>
          <p:cNvPr name="TextBox 11" id="11"/>
          <p:cNvSpPr txBox="true"/>
          <p:nvPr/>
        </p:nvSpPr>
        <p:spPr>
          <a:xfrm rot="0">
            <a:off x="4511682" y="3453550"/>
            <a:ext cx="3183452" cy="559238"/>
          </a:xfrm>
          <a:prstGeom prst="rect">
            <a:avLst/>
          </a:prstGeom>
          <a:ln/>
        </p:spPr>
        <p:txBody>
          <a:bodyPr anchor="ctr" rtlCol="false" lIns="66008" rIns="66008" tIns="33052" bIns="33052" anchorCtr="false" vert="horz" wrap="square">
            <a:noAutofit/>
          </a:bodyPr>
          <a:lstStyle/>
          <a:p>
            <a:pPr algn="ctr">
              <a:lnSpc>
                <a:spcPct val="150000"/>
              </a:lnSpc>
            </a:pPr>
            <a:r>
              <a:rPr lang="en-US" b="true" sz="2400">
                <a:solidFill>
                  <a:srgbClr val="000000">
                    <a:alpha val="100000"/>
                  </a:srgbClr>
                </a:solidFill>
                <a:latin typeface="Microsoft Yahei"/>
                <a:ea typeface="Microsoft Yahei"/>
                <a:cs typeface="Microsoft Yahei"/>
              </a:rPr>
              <a:t>《外国语》栏目介绍</a:t>
            </a:r>
          </a:p>
        </p:txBody>
      </p:sp>
      <p:sp>
        <p:nvSpPr>
          <p:cNvPr name="TextBox 12" id="12"/>
          <p:cNvSpPr txBox="true"/>
          <p:nvPr/>
        </p:nvSpPr>
        <p:spPr>
          <a:xfrm rot="0">
            <a:off x="8294976" y="3453550"/>
            <a:ext cx="3183452" cy="559238"/>
          </a:xfrm>
          <a:prstGeom prst="rect">
            <a:avLst/>
          </a:prstGeom>
          <a:ln/>
        </p:spPr>
        <p:txBody>
          <a:bodyPr anchor="ctr" rtlCol="false" lIns="66008" rIns="66008" tIns="33052" bIns="33052" anchorCtr="false" vert="horz" wrap="square">
            <a:noAutofit/>
          </a:bodyPr>
          <a:lstStyle/>
          <a:p>
            <a:pPr algn="ctr">
              <a:lnSpc>
                <a:spcPct val="150000"/>
              </a:lnSpc>
            </a:pPr>
            <a:r>
              <a:rPr lang="en-US" b="true" sz="2400">
                <a:solidFill>
                  <a:srgbClr val="000000">
                    <a:alpha val="100000"/>
                  </a:srgbClr>
                </a:solidFill>
                <a:latin typeface="Microsoft Yahei"/>
                <a:ea typeface="Microsoft Yahei"/>
                <a:cs typeface="Microsoft Yahei"/>
              </a:rPr>
              <a:t>《外国语》地位</a:t>
            </a:r>
          </a:p>
        </p:txBody>
      </p:sp>
      <p:sp>
        <p:nvSpPr>
          <p:cNvPr name="TextBox 13" id="13"/>
          <p:cNvSpPr txBox="true"/>
          <p:nvPr/>
        </p:nvSpPr>
        <p:spPr>
          <a:xfrm rot="0">
            <a:off x="4594368" y="4164695"/>
            <a:ext cx="3018080" cy="1613061"/>
          </a:xfrm>
          <a:prstGeom prst="rect">
            <a:avLst/>
          </a:prstGeom>
          <a:ln/>
        </p:spPr>
        <p:txBody>
          <a:bodyPr anchor="t" rtlCol="false" lIns="66008" rIns="66008" tIns="33052" bIns="33052" anchorCtr="false" vert="horz" wrap="square">
            <a:normAutofit/>
          </a:bodyPr>
          <a:lstStyle/>
          <a:p>
            <a:pPr algn="l">
              <a:lnSpc>
                <a:spcPct val="150000"/>
              </a:lnSpc>
            </a:pPr>
            <a:r>
              <a:rPr lang="en-US" sz="1500">
                <a:solidFill>
                  <a:srgbClr val="000000">
                    <a:alpha val="69804"/>
                    <a:alpha val="70000"/>
                  </a:srgbClr>
                </a:solidFill>
                <a:latin typeface="Microsoft Yahei"/>
                <a:ea typeface="Microsoft Yahei"/>
                <a:cs typeface="Microsoft Yahei"/>
              </a:rPr>
              <a:t>《外国语》主要聚焦语言研究与翻译研究，同时不定期开设外语战略研究、文学研究、书评及会议综述等栏目。</a:t>
            </a:r>
          </a:p>
        </p:txBody>
      </p:sp>
      <p:sp>
        <p:nvSpPr>
          <p:cNvPr name="TextBox 14" id="14"/>
          <p:cNvSpPr txBox="true"/>
          <p:nvPr/>
        </p:nvSpPr>
        <p:spPr>
          <a:xfrm rot="0">
            <a:off x="8377661" y="4164695"/>
            <a:ext cx="3018080" cy="1613061"/>
          </a:xfrm>
          <a:prstGeom prst="rect">
            <a:avLst/>
          </a:prstGeom>
          <a:ln/>
        </p:spPr>
        <p:txBody>
          <a:bodyPr anchor="t" rtlCol="false" lIns="66008" rIns="66008" tIns="33052" bIns="33052" anchorCtr="false" vert="horz" wrap="square">
            <a:normAutofit/>
          </a:bodyPr>
          <a:lstStyle/>
          <a:p>
            <a:pPr algn="l">
              <a:lnSpc>
                <a:spcPct val="150000"/>
              </a:lnSpc>
            </a:pPr>
            <a:r>
              <a:rPr lang="en-US" sz="1500">
                <a:solidFill>
                  <a:srgbClr val="000000">
                    <a:alpha val="69804"/>
                    <a:alpha val="70000"/>
                  </a:srgbClr>
                </a:solidFill>
                <a:latin typeface="Microsoft Yahei"/>
                <a:ea typeface="Microsoft Yahei"/>
                <a:cs typeface="Microsoft Yahei"/>
              </a:rPr>
              <a:t>经国内外语界专家和学者20多年扶持，《外国语》已成为我国外语学术界最具权威性和影响力的学术刊物。</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sp>
        <p:nvSpPr>
          <p:cNvPr name="TextBox 2" id="2"/>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Microsoft Yahei"/>
                <a:ea typeface="Microsoft Yahei"/>
                <a:cs typeface="Microsoft Yahei"/>
              </a:rPr>
              <a:t>《外国语》期刊介绍</a:t>
            </a:r>
          </a:p>
        </p:txBody>
      </p:sp>
      <p:sp>
        <p:nvSpPr>
          <p:cNvPr name="AutoShape 3" id="3"/>
          <p:cNvSpPr/>
          <p:nvPr/>
        </p:nvSpPr>
        <p:spPr>
          <a:xfrm rot="0">
            <a:off x="673008" y="1424575"/>
            <a:ext cx="1001602" cy="1001602"/>
          </a:xfrm>
          <a:prstGeom prst="roundRect">
            <a:avLst>
              <a:gd fmla="val 16667" name="adj"/>
            </a:avLst>
          </a:prstGeom>
          <a:solidFill>
            <a:schemeClr val="accent1">
              <a:alpha val="100000"/>
            </a:schemeClr>
          </a:solidFill>
          <a:ln/>
        </p:spPr>
      </p:sp>
      <p:sp>
        <p:nvSpPr>
          <p:cNvPr name="AutoShape 4" id="4"/>
          <p:cNvSpPr/>
          <p:nvPr/>
        </p:nvSpPr>
        <p:spPr>
          <a:xfrm rot="0">
            <a:off x="1857984" y="1424575"/>
            <a:ext cx="3543300" cy="1001602"/>
          </a:xfrm>
          <a:prstGeom prst="rect">
            <a:avLst/>
          </a:prstGeom>
          <a:noFill/>
          <a:ln/>
        </p:spPr>
        <p:txBody>
          <a:bodyPr anchor="ctr"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《外国语》水准</a:t>
            </a:r>
            <a:endParaRPr lang="en-US" sz="1100"/>
          </a:p>
        </p:txBody>
      </p:sp>
      <p:sp>
        <p:nvSpPr>
          <p:cNvPr name="TextBox 5" id="5"/>
          <p:cNvSpPr txBox="true"/>
          <p:nvPr/>
        </p:nvSpPr>
        <p:spPr>
          <a:xfrm rot="0">
            <a:off x="489633" y="1584381"/>
            <a:ext cx="1368351" cy="681990"/>
          </a:xfrm>
          <a:prstGeom prst="rect">
            <a:avLst/>
          </a:prstGeom>
          <a:ln/>
        </p:spPr>
        <p:txBody>
          <a:bodyPr anchor="t" rtlCol="false" lIns="91440" rIns="91440" tIns="45720" bIns="45720" anchorCtr="false" vert="horz" wrap="square">
            <a:no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01</a:t>
            </a:r>
          </a:p>
        </p:txBody>
      </p:sp>
      <p:sp>
        <p:nvSpPr>
          <p:cNvPr name="TextBox 6" id="6"/>
          <p:cNvSpPr txBox="true"/>
          <p:nvPr/>
        </p:nvSpPr>
        <p:spPr>
          <a:xfrm rot="0">
            <a:off x="703091" y="2527659"/>
            <a:ext cx="4857750" cy="1000125"/>
          </a:xfrm>
          <a:prstGeom prst="rect">
            <a:avLst/>
          </a:prstGeom>
          <a:ln/>
        </p:spPr>
        <p:txBody>
          <a:bodyPr anchor="t" rtlCol="false" lIns="0" rIns="0" tIns="0" bIns="0" anchorCtr="false" vert="horz" wrap="square">
            <a:noAutofit/>
          </a:bodyPr>
          <a:lstStyle/>
          <a:p>
            <a:pPr algn="l">
              <a:lnSpc>
                <a:spcPct val="140000"/>
              </a:lnSpc>
              <a:spcBef>
                <a:spcPct val="0"/>
              </a:spcBef>
            </a:pPr>
            <a:r>
              <a:rPr lang="en-US" sz="1500">
                <a:solidFill>
                  <a:schemeClr val="dk1">
                    <a:alpha val="100000"/>
                  </a:schemeClr>
                </a:solidFill>
                <a:latin typeface="Microsoft Yahei"/>
                <a:ea typeface="Microsoft Yahei"/>
                <a:cs typeface="Microsoft Yahei"/>
              </a:rPr>
              <a:t>刊物上发表的文章反映了国内外语界学术研究的最高水平，是语言学和外国语言文学领域的专业性刊物。</a:t>
            </a:r>
          </a:p>
        </p:txBody>
      </p:sp>
      <p:sp>
        <p:nvSpPr>
          <p:cNvPr name="AutoShape 7" id="7"/>
          <p:cNvSpPr/>
          <p:nvPr/>
        </p:nvSpPr>
        <p:spPr>
          <a:xfrm rot="0">
            <a:off x="6250024" y="1424575"/>
            <a:ext cx="1001602" cy="1001602"/>
          </a:xfrm>
          <a:prstGeom prst="roundRect">
            <a:avLst>
              <a:gd fmla="val 16667" name="adj"/>
            </a:avLst>
          </a:prstGeom>
          <a:solidFill>
            <a:schemeClr val="accent1">
              <a:alpha val="100000"/>
            </a:schemeClr>
          </a:solidFill>
          <a:ln/>
        </p:spPr>
      </p:sp>
      <p:sp>
        <p:nvSpPr>
          <p:cNvPr name="AutoShape 8" id="8"/>
          <p:cNvSpPr/>
          <p:nvPr/>
        </p:nvSpPr>
        <p:spPr>
          <a:xfrm rot="0">
            <a:off x="7435000" y="1424575"/>
            <a:ext cx="3543300" cy="1001602"/>
          </a:xfrm>
          <a:prstGeom prst="rect">
            <a:avLst/>
          </a:prstGeom>
          <a:noFill/>
          <a:ln/>
        </p:spPr>
        <p:txBody>
          <a:bodyPr anchor="ctr"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《外国语》认定</a:t>
            </a:r>
            <a:endParaRPr lang="en-US" sz="1100"/>
          </a:p>
        </p:txBody>
      </p:sp>
      <p:sp>
        <p:nvSpPr>
          <p:cNvPr name="TextBox 9" id="9"/>
          <p:cNvSpPr txBox="true"/>
          <p:nvPr/>
        </p:nvSpPr>
        <p:spPr>
          <a:xfrm rot="0">
            <a:off x="6066649" y="1584381"/>
            <a:ext cx="1368351" cy="681990"/>
          </a:xfrm>
          <a:prstGeom prst="rect">
            <a:avLst/>
          </a:prstGeom>
          <a:ln/>
        </p:spPr>
        <p:txBody>
          <a:bodyPr anchor="t" rtlCol="false" lIns="91440" rIns="91440" tIns="45720" bIns="45720" anchorCtr="false" vert="horz" wrap="square">
            <a:no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02</a:t>
            </a:r>
          </a:p>
        </p:txBody>
      </p:sp>
      <p:sp>
        <p:nvSpPr>
          <p:cNvPr name="TextBox 10" id="10"/>
          <p:cNvSpPr txBox="true"/>
          <p:nvPr/>
        </p:nvSpPr>
        <p:spPr>
          <a:xfrm rot="0">
            <a:off x="6280107" y="2527659"/>
            <a:ext cx="4857750" cy="1000125"/>
          </a:xfrm>
          <a:prstGeom prst="rect">
            <a:avLst/>
          </a:prstGeom>
          <a:ln/>
        </p:spPr>
        <p:txBody>
          <a:bodyPr anchor="t" rtlCol="false" lIns="0" rIns="0" tIns="0" bIns="0" anchorCtr="false" vert="horz" wrap="square">
            <a:noAutofit/>
          </a:bodyPr>
          <a:lstStyle/>
          <a:p>
            <a:pPr algn="l">
              <a:lnSpc>
                <a:spcPct val="140000"/>
              </a:lnSpc>
              <a:spcBef>
                <a:spcPct val="0"/>
              </a:spcBef>
            </a:pPr>
            <a:r>
              <a:rPr lang="en-US" sz="1500">
                <a:solidFill>
                  <a:schemeClr val="dk1">
                    <a:alpha val="100000"/>
                  </a:schemeClr>
                </a:solidFill>
                <a:latin typeface="Microsoft Yahei"/>
                <a:ea typeface="Microsoft Yahei"/>
                <a:cs typeface="Microsoft Yahei"/>
              </a:rPr>
              <a:t>《外国语》被认定为中文社科类核心刊物，入选中文核心期刊要目总览，是中国人文社会科学核心期刊和中国人文社会科学引文数据库来源期刊。</a:t>
            </a:r>
          </a:p>
        </p:txBody>
      </p:sp>
      <p:sp>
        <p:nvSpPr>
          <p:cNvPr name="AutoShape 11" id="11"/>
          <p:cNvSpPr/>
          <p:nvPr/>
        </p:nvSpPr>
        <p:spPr>
          <a:xfrm rot="0">
            <a:off x="669665" y="4240990"/>
            <a:ext cx="1001602" cy="1001602"/>
          </a:xfrm>
          <a:prstGeom prst="roundRect">
            <a:avLst>
              <a:gd fmla="val 16667" name="adj"/>
            </a:avLst>
          </a:prstGeom>
          <a:solidFill>
            <a:schemeClr val="accent1">
              <a:alpha val="100000"/>
            </a:schemeClr>
          </a:solidFill>
          <a:ln/>
        </p:spPr>
      </p:sp>
      <p:sp>
        <p:nvSpPr>
          <p:cNvPr name="AutoShape 12" id="12"/>
          <p:cNvSpPr/>
          <p:nvPr/>
        </p:nvSpPr>
        <p:spPr>
          <a:xfrm rot="0">
            <a:off x="1854641" y="4240990"/>
            <a:ext cx="3543300" cy="1001602"/>
          </a:xfrm>
          <a:prstGeom prst="rect">
            <a:avLst/>
          </a:prstGeom>
          <a:noFill/>
          <a:ln/>
        </p:spPr>
        <p:txBody>
          <a:bodyPr anchor="ctr"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《外国语》收录</a:t>
            </a:r>
            <a:endParaRPr lang="en-US" sz="1100"/>
          </a:p>
        </p:txBody>
      </p:sp>
      <p:sp>
        <p:nvSpPr>
          <p:cNvPr name="TextBox 13" id="13"/>
          <p:cNvSpPr txBox="true"/>
          <p:nvPr/>
        </p:nvSpPr>
        <p:spPr>
          <a:xfrm rot="0">
            <a:off x="486290" y="4400796"/>
            <a:ext cx="1368351" cy="681990"/>
          </a:xfrm>
          <a:prstGeom prst="rect">
            <a:avLst/>
          </a:prstGeom>
          <a:ln/>
        </p:spPr>
        <p:txBody>
          <a:bodyPr anchor="t" rtlCol="false" lIns="91440" rIns="91440" tIns="45720" bIns="45720" anchorCtr="false" vert="horz" wrap="square">
            <a:no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03</a:t>
            </a:r>
          </a:p>
        </p:txBody>
      </p:sp>
      <p:sp>
        <p:nvSpPr>
          <p:cNvPr name="TextBox 14" id="14"/>
          <p:cNvSpPr txBox="true"/>
          <p:nvPr/>
        </p:nvSpPr>
        <p:spPr>
          <a:xfrm rot="0">
            <a:off x="699748" y="5353598"/>
            <a:ext cx="4857750" cy="1000125"/>
          </a:xfrm>
          <a:prstGeom prst="rect">
            <a:avLst/>
          </a:prstGeom>
          <a:ln/>
        </p:spPr>
        <p:txBody>
          <a:bodyPr anchor="t" rtlCol="false" lIns="0" rIns="0" tIns="0" bIns="0" anchorCtr="false" vert="horz" wrap="square">
            <a:noAutofit/>
          </a:bodyPr>
          <a:lstStyle/>
          <a:p>
            <a:pPr algn="l">
              <a:lnSpc>
                <a:spcPct val="140000"/>
              </a:lnSpc>
              <a:spcBef>
                <a:spcPct val="0"/>
              </a:spcBef>
            </a:pPr>
            <a:r>
              <a:rPr lang="en-US" sz="1500">
                <a:solidFill>
                  <a:schemeClr val="dk1">
                    <a:alpha val="100000"/>
                  </a:schemeClr>
                </a:solidFill>
                <a:latin typeface="Microsoft Yahei"/>
                <a:ea typeface="Microsoft Yahei"/>
                <a:cs typeface="Microsoft Yahei"/>
              </a:rPr>
              <a:t>被《中国学术期刊光盘版》、中国学术期刊网、万方数据库全文收录，并被《人大复印资料》、《高等学校文科学报文摘》及其他各种专业报刊转载转摘。</a:t>
            </a:r>
          </a:p>
        </p:txBody>
      </p:sp>
      <p:sp>
        <p:nvSpPr>
          <p:cNvPr name="AutoShape 15" id="15"/>
          <p:cNvSpPr/>
          <p:nvPr/>
        </p:nvSpPr>
        <p:spPr>
          <a:xfrm rot="0">
            <a:off x="6246681" y="4240990"/>
            <a:ext cx="1001602" cy="1001602"/>
          </a:xfrm>
          <a:prstGeom prst="roundRect">
            <a:avLst>
              <a:gd fmla="val 16667" name="adj"/>
            </a:avLst>
          </a:prstGeom>
          <a:solidFill>
            <a:schemeClr val="accent1">
              <a:alpha val="100000"/>
            </a:schemeClr>
          </a:solidFill>
          <a:ln/>
        </p:spPr>
      </p:sp>
      <p:sp>
        <p:nvSpPr>
          <p:cNvPr name="AutoShape 16" id="16"/>
          <p:cNvSpPr/>
          <p:nvPr/>
        </p:nvSpPr>
        <p:spPr>
          <a:xfrm rot="0">
            <a:off x="7431657" y="4240990"/>
            <a:ext cx="3543300" cy="1001602"/>
          </a:xfrm>
          <a:prstGeom prst="rect">
            <a:avLst/>
          </a:prstGeom>
          <a:noFill/>
          <a:ln/>
        </p:spPr>
        <p:txBody>
          <a:bodyPr anchor="ctr"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《外国语》地位</a:t>
            </a:r>
            <a:endParaRPr lang="en-US" sz="1100"/>
          </a:p>
        </p:txBody>
      </p:sp>
      <p:sp>
        <p:nvSpPr>
          <p:cNvPr name="TextBox 17" id="17"/>
          <p:cNvSpPr txBox="true"/>
          <p:nvPr/>
        </p:nvSpPr>
        <p:spPr>
          <a:xfrm rot="0">
            <a:off x="6063306" y="4400796"/>
            <a:ext cx="1368351" cy="681990"/>
          </a:xfrm>
          <a:prstGeom prst="rect">
            <a:avLst/>
          </a:prstGeom>
          <a:ln/>
        </p:spPr>
        <p:txBody>
          <a:bodyPr anchor="t" rtlCol="false" lIns="91440" rIns="91440" tIns="45720" bIns="45720" anchorCtr="false" vert="horz" wrap="square">
            <a:noAutofit/>
          </a:bodyPr>
          <a:lstStyle/>
          <a:p>
            <a:pPr algn="ctr">
              <a:lnSpc>
                <a:spcPct val="100000"/>
              </a:lnSpc>
              <a:spcBef>
                <a:spcPts val="375"/>
              </a:spcBef>
            </a:pPr>
            <a:r>
              <a:rPr lang="en-US" sz="3600">
                <a:solidFill>
                  <a:srgbClr val="FFFFFF">
                    <a:alpha val="100000"/>
                  </a:srgbClr>
                </a:solidFill>
                <a:latin typeface="Microsoft Yahei"/>
                <a:ea typeface="Microsoft Yahei"/>
                <a:cs typeface="Microsoft Yahei"/>
              </a:rPr>
              <a:t>04</a:t>
            </a:r>
          </a:p>
        </p:txBody>
      </p:sp>
      <p:sp>
        <p:nvSpPr>
          <p:cNvPr name="TextBox 18" id="18"/>
          <p:cNvSpPr txBox="true"/>
          <p:nvPr/>
        </p:nvSpPr>
        <p:spPr>
          <a:xfrm rot="0">
            <a:off x="6276764" y="5291100"/>
            <a:ext cx="4857750" cy="1000125"/>
          </a:xfrm>
          <a:prstGeom prst="rect">
            <a:avLst/>
          </a:prstGeom>
          <a:ln/>
        </p:spPr>
        <p:txBody>
          <a:bodyPr anchor="t" rtlCol="false" lIns="0" rIns="0" tIns="0" bIns="0" anchorCtr="false" vert="horz" wrap="square">
            <a:noAutofit/>
          </a:bodyPr>
          <a:lstStyle/>
          <a:p>
            <a:pPr algn="l">
              <a:lnSpc>
                <a:spcPct val="140000"/>
              </a:lnSpc>
              <a:spcBef>
                <a:spcPct val="0"/>
              </a:spcBef>
            </a:pPr>
            <a:r>
              <a:rPr lang="en-US" sz="1500">
                <a:solidFill>
                  <a:schemeClr val="dk1">
                    <a:alpha val="100000"/>
                  </a:schemeClr>
                </a:solidFill>
                <a:latin typeface="Microsoft Yahei"/>
                <a:ea typeface="Microsoft Yahei"/>
                <a:cs typeface="Microsoft Yahei"/>
              </a:rPr>
              <a:t>《外国语》是国内唯一一份被美国“现代语言协会”收录论文标题和摘要的语言类刊物，具有极高的学术价值和影响力。</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AutoShape 3" id="3"/>
          <p:cNvSpPr/>
          <p:nvPr/>
        </p:nvSpPr>
        <p:spPr>
          <a:xfrm rot="0">
            <a:off x="1412111" y="1537431"/>
            <a:ext cx="3171463" cy="3783138"/>
          </a:xfrm>
          <a:prstGeom prst="rect">
            <a:avLst/>
          </a:prstGeom>
          <a:noFill/>
          <a:ln/>
        </p:spPr>
        <p:txBody>
          <a:bodyPr anchor="ctr" rtlCol="false" tIns="45720" lIns="91440" bIns="45720" rIns="91440" anchorCtr="false" vert="horz" wrap="square">
            <a:noAutofit/>
          </a:bodyPr>
          <a:lstStyle/>
          <a:p>
            <a:pPr algn="ctr">
              <a:defRPr/>
            </a:pPr>
            <a:r>
              <a:rPr lang="en-US" b="true" sz="16599">
                <a:solidFill>
                  <a:schemeClr val="lt1">
                    <a:alpha val="100000"/>
                  </a:schemeClr>
                </a:solidFill>
                <a:latin typeface="印品灵秀体（非商用）"/>
                <a:ea typeface="印品灵秀体（非商用）"/>
                <a:cs typeface="印品灵秀体（非商用）"/>
              </a:rPr>
              <a:t>02</a:t>
            </a:r>
            <a:endParaRPr lang="en-US" sz="1100"/>
          </a:p>
        </p:txBody>
      </p:sp>
      <p:sp>
        <p:nvSpPr>
          <p:cNvPr name="TextBox 4" id="4"/>
          <p:cNvSpPr txBox="true"/>
          <p:nvPr/>
        </p:nvSpPr>
        <p:spPr>
          <a:xfrm rot="0">
            <a:off x="4776483" y="2767281"/>
            <a:ext cx="5517268" cy="1323439"/>
          </a:xfrm>
          <a:prstGeom prst="rect">
            <a:avLst/>
          </a:prstGeom>
          <a:noFill/>
          <a:ln/>
        </p:spPr>
        <p:txBody>
          <a:bodyPr anchor="t" rtlCol="false" lIns="91440" rIns="91440" tIns="45720" bIns="45720" anchorCtr="false" vert="horz" wrap="square">
            <a:normAutofit/>
          </a:bodyPr>
          <a:lstStyle/>
          <a:p>
            <a:pPr algn="l">
              <a:lnSpc>
                <a:spcPct val="100000"/>
              </a:lnSpc>
            </a:pPr>
            <a:r>
              <a:rPr lang="en-US" sz="7325">
                <a:solidFill>
                  <a:srgbClr val="431515">
                    <a:alpha val="100000"/>
                  </a:srgbClr>
                </a:solidFill>
                <a:latin typeface="印品灵秀体（非商用）"/>
                <a:ea typeface="印品灵秀体（非商用）"/>
                <a:cs typeface="印品灵秀体（非商用）"/>
              </a:rPr>
              <a:t>投稿须知</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sp>
        <p:nvSpPr>
          <p:cNvPr name="AutoShape 2" id="2"/>
          <p:cNvSpPr/>
          <p:nvPr/>
        </p:nvSpPr>
        <p:spPr>
          <a:xfrm rot="0">
            <a:off x="751642" y="4006380"/>
            <a:ext cx="7813795" cy="1827334"/>
          </a:xfrm>
          <a:prstGeom prst="roundRect">
            <a:avLst>
              <a:gd fmla="val 16667" name="adj"/>
            </a:avLst>
          </a:prstGeom>
          <a:solidFill>
            <a:schemeClr val="lt2">
              <a:alpha val="80000"/>
            </a:schemeClr>
          </a:solidFill>
          <a:ln/>
        </p:spPr>
      </p:sp>
      <p:sp>
        <p:nvSpPr>
          <p:cNvPr name="AutoShape 3" id="3"/>
          <p:cNvSpPr/>
          <p:nvPr/>
        </p:nvSpPr>
        <p:spPr>
          <a:xfrm rot="0">
            <a:off x="751642" y="1920540"/>
            <a:ext cx="7813795" cy="1827334"/>
          </a:xfrm>
          <a:prstGeom prst="roundRect">
            <a:avLst>
              <a:gd fmla="val 16667" name="adj"/>
            </a:avLst>
          </a:prstGeom>
          <a:solidFill>
            <a:schemeClr val="lt2">
              <a:alpha val="80000"/>
            </a:schemeClr>
          </a:solidFill>
          <a:ln/>
        </p:spPr>
      </p:sp>
      <p:pic>
        <p:nvPicPr>
          <p:cNvPr name="Picture 4" id="4"/>
          <p:cNvPicPr>
            <a:picLocks noChangeAspect="true"/>
          </p:cNvPicPr>
          <p:nvPr/>
        </p:nvPicPr>
        <p:blipFill>
          <a:blip r:embed="rId3">
            <a:alphaModFix amt="100000"/>
          </a:blip>
          <a:srcRect l="24781" r="24781"/>
          <a:stretch>
            <a:fillRect/>
          </a:stretch>
        </p:blipFill>
        <p:spPr>
          <a:xfrm rot="0">
            <a:off x="7804006" y="1329783"/>
            <a:ext cx="3831201" cy="5108268"/>
          </a:xfrm>
          <a:prstGeom prst="rect">
            <a:avLst/>
          </a:prstGeom>
        </p:spPr>
      </p:pic>
      <p:sp>
        <p:nvSpPr>
          <p:cNvPr name="TextBox 5" id="5"/>
          <p:cNvSpPr txBox="true"/>
          <p:nvPr/>
        </p:nvSpPr>
        <p:spPr>
          <a:xfrm rot="0">
            <a:off x="1030579" y="2089154"/>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《外国语》创刊时间</a:t>
            </a:r>
          </a:p>
        </p:txBody>
      </p:sp>
      <p:sp>
        <p:nvSpPr>
          <p:cNvPr name="TextBox 6" id="6"/>
          <p:cNvSpPr txBox="true"/>
          <p:nvPr/>
        </p:nvSpPr>
        <p:spPr>
          <a:xfrm rot="0">
            <a:off x="1030579" y="2610429"/>
            <a:ext cx="6238875" cy="950067"/>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《外国语》双月刊，自1978年创立，由上海外国语大学学报编辑部精心编纂，上海外语教育出版社负责出版。</a:t>
            </a:r>
          </a:p>
        </p:txBody>
      </p:sp>
      <p:sp>
        <p:nvSpPr>
          <p:cNvPr name="TextBox 7" id="7"/>
          <p:cNvSpPr txBox="true"/>
          <p:nvPr/>
        </p:nvSpPr>
        <p:spPr>
          <a:xfrm rot="0">
            <a:off x="1030579" y="4183053"/>
            <a:ext cx="6238875" cy="637972"/>
          </a:xfrm>
          <a:prstGeom prst="rect">
            <a:avLst/>
          </a:prstGeom>
          <a:ln/>
        </p:spPr>
        <p:txBody>
          <a:bodyPr anchor="ctr" rtlCol="false" lIns="123825" rIns="57150" tIns="123825" bIns="123825" anchorCtr="false" vert="horz" wrap="square">
            <a:noAutofit/>
          </a:bodyPr>
          <a:lstStyle/>
          <a:p>
            <a:pPr>
              <a:lnSpc>
                <a:spcPct val="120000"/>
              </a:lnSpc>
            </a:pPr>
            <a:r>
              <a:rPr lang="en-US" b="true" sz="2400">
                <a:solidFill>
                  <a:schemeClr val="accent1">
                    <a:alpha val="100000"/>
                  </a:schemeClr>
                </a:solidFill>
                <a:latin typeface="Microsoft Yahei"/>
                <a:ea typeface="Microsoft Yahei"/>
                <a:cs typeface="Microsoft Yahei"/>
              </a:rPr>
              <a:t>《外国语》栏目介绍</a:t>
            </a:r>
          </a:p>
        </p:txBody>
      </p:sp>
      <p:sp>
        <p:nvSpPr>
          <p:cNvPr name="TextBox 8" id="8"/>
          <p:cNvSpPr txBox="true"/>
          <p:nvPr/>
        </p:nvSpPr>
        <p:spPr>
          <a:xfrm rot="0">
            <a:off x="1030579" y="4712439"/>
            <a:ext cx="6238875" cy="936429"/>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《外国语》主要聚焦于语言研究与翻译研究，同时不定期开设外语战略研究、文学研究、书评及会议综述等栏目。</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投稿须知</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AutoShape 3" id="3"/>
          <p:cNvSpPr/>
          <p:nvPr/>
        </p:nvSpPr>
        <p:spPr>
          <a:xfrm rot="0">
            <a:off x="1412111" y="1537431"/>
            <a:ext cx="3171463" cy="3783138"/>
          </a:xfrm>
          <a:prstGeom prst="rect">
            <a:avLst/>
          </a:prstGeom>
          <a:noFill/>
          <a:ln/>
        </p:spPr>
        <p:txBody>
          <a:bodyPr anchor="ctr" rtlCol="false" tIns="45720" lIns="91440" bIns="45720" rIns="91440" anchorCtr="false" vert="horz" wrap="square">
            <a:noAutofit/>
          </a:bodyPr>
          <a:lstStyle/>
          <a:p>
            <a:pPr algn="ctr">
              <a:defRPr/>
            </a:pPr>
            <a:r>
              <a:rPr lang="en-US" b="true" sz="16599">
                <a:solidFill>
                  <a:schemeClr val="lt1">
                    <a:alpha val="100000"/>
                  </a:schemeClr>
                </a:solidFill>
                <a:latin typeface="印品灵秀体（非商用）"/>
                <a:ea typeface="印品灵秀体（非商用）"/>
                <a:cs typeface="印品灵秀体（非商用）"/>
              </a:rPr>
              <a:t>03</a:t>
            </a:r>
            <a:endParaRPr lang="en-US" sz="1100"/>
          </a:p>
        </p:txBody>
      </p:sp>
      <p:sp>
        <p:nvSpPr>
          <p:cNvPr name="TextBox 4" id="4"/>
          <p:cNvSpPr txBox="true"/>
          <p:nvPr/>
        </p:nvSpPr>
        <p:spPr>
          <a:xfrm rot="0">
            <a:off x="4776483" y="2767281"/>
            <a:ext cx="5517268" cy="1323439"/>
          </a:xfrm>
          <a:prstGeom prst="rect">
            <a:avLst/>
          </a:prstGeom>
          <a:noFill/>
          <a:ln/>
        </p:spPr>
        <p:txBody>
          <a:bodyPr anchor="t" rtlCol="false" lIns="91440" rIns="91440" tIns="45720" bIns="45720" anchorCtr="false" vert="horz" wrap="square">
            <a:normAutofit/>
          </a:bodyPr>
          <a:lstStyle/>
          <a:p>
            <a:pPr algn="l">
              <a:lnSpc>
                <a:spcPct val="100000"/>
              </a:lnSpc>
            </a:pPr>
            <a:r>
              <a:rPr lang="en-US" sz="7325">
                <a:solidFill>
                  <a:srgbClr val="431515">
                    <a:alpha val="100000"/>
                  </a:srgbClr>
                </a:solidFill>
                <a:latin typeface="印品灵秀体（非商用）"/>
                <a:ea typeface="印品灵秀体（非商用）"/>
                <a:cs typeface="印品灵秀体（非商用）"/>
              </a:rPr>
              <a:t>期刊格式</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15093" r="15093"/>
          <a:stretch>
            <a:fillRect/>
          </a:stretch>
        </p:blipFill>
        <p:spPr>
          <a:xfrm rot="0">
            <a:off x="875314" y="2169726"/>
            <a:ext cx="2050689" cy="3916435"/>
          </a:xfrm>
          <a:prstGeom prst="rect">
            <a:avLst/>
          </a:prstGeom>
        </p:spPr>
      </p:pic>
      <p:pic>
        <p:nvPicPr>
          <p:cNvPr name="Picture 3" id="3"/>
          <p:cNvPicPr>
            <a:picLocks noChangeAspect="true"/>
          </p:cNvPicPr>
          <p:nvPr/>
        </p:nvPicPr>
        <p:blipFill>
          <a:blip r:embed="rId4"/>
          <a:srcRect l="32550" r="32550"/>
          <a:stretch>
            <a:fillRect/>
          </a:stretch>
        </p:blipFill>
        <p:spPr>
          <a:xfrm rot="0">
            <a:off x="5430979" y="2169726"/>
            <a:ext cx="2050689" cy="3916435"/>
          </a:xfrm>
          <a:prstGeom prst="rect">
            <a:avLst/>
          </a:prstGeom>
        </p:spPr>
      </p:pic>
      <p:pic>
        <p:nvPicPr>
          <p:cNvPr name="Picture 4" id="4"/>
          <p:cNvPicPr>
            <a:picLocks noChangeAspect="true"/>
          </p:cNvPicPr>
          <p:nvPr/>
        </p:nvPicPr>
        <p:blipFill>
          <a:blip r:embed="rId5"/>
          <a:srcRect l="32551" r="32551" t="0"/>
          <a:stretch>
            <a:fillRect/>
          </a:stretch>
        </p:blipFill>
        <p:spPr>
          <a:xfrm rot="0">
            <a:off x="3153146" y="1697364"/>
            <a:ext cx="2050689" cy="3916435"/>
          </a:xfrm>
          <a:prstGeom prst="rect">
            <a:avLst/>
          </a:prstGeom>
        </p:spPr>
      </p:pic>
      <p:sp>
        <p:nvSpPr>
          <p:cNvPr name="AutoShape 5" id="5"/>
          <p:cNvSpPr/>
          <p:nvPr/>
        </p:nvSpPr>
        <p:spPr>
          <a:xfrm rot="0">
            <a:off x="7851998" y="2723144"/>
            <a:ext cx="3834950" cy="1465716"/>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投稿邮箱：</a:t>
            </a:r>
            <a:r>
              <a:rPr lang="en-US" u="sng" sz="1400">
                <a:solidFill>
                  <a:srgbClr val="0000FF">
                    <a:alpha val="100000"/>
                  </a:srgbClr>
                </a:solidFill>
                <a:latin typeface="Times New Roman, serif"/>
                <a:ea typeface="Times New Roman, serif"/>
                <a:cs typeface="Times New Roman, serif"/>
              </a:rPr>
              <a:t>shwgydxxb@163.com </a:t>
            </a:r>
            <a:r>
              <a:rPr lang="en-US" sz="1500">
                <a:solidFill>
                  <a:schemeClr val="dk1">
                    <a:alpha val="100000"/>
                  </a:schemeClr>
                </a:solidFill>
                <a:latin typeface="Microsoft Yahei"/>
                <a:ea typeface="Microsoft Yahei"/>
                <a:cs typeface="Microsoft Yahei"/>
              </a:rPr>
              <a:t>投稿时，必须填写真实有效的个人信息，包括姓名、联系方式等，以便编辑能及时联系作者。r</a:t>
            </a:r>
            <a:endParaRPr lang="en-US" sz="1100"/>
          </a:p>
        </p:txBody>
      </p:sp>
      <p:sp>
        <p:nvSpPr>
          <p:cNvPr name="AutoShape 6" id="6"/>
          <p:cNvSpPr/>
          <p:nvPr/>
        </p:nvSpPr>
        <p:spPr>
          <a:xfrm rot="0">
            <a:off x="7851998" y="2087040"/>
            <a:ext cx="3606165" cy="575781"/>
          </a:xfrm>
          <a:prstGeom prst="rect">
            <a:avLst/>
          </a:prstGeom>
          <a:noFill/>
          <a:ln/>
        </p:spPr>
        <p:txBody>
          <a:bodyPr anchor="b" rtlCol="false" tIns="45720" lIns="91440" bIns="45720" rIns="91440" anchorCtr="false" vert="horz" wrap="square">
            <a:norm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投稿邮箱</a:t>
            </a:r>
            <a:endParaRPr lang="en-US" sz="1100"/>
          </a:p>
        </p:txBody>
      </p:sp>
      <p:sp>
        <p:nvSpPr>
          <p:cNvPr name="AutoShape 7" id="7"/>
          <p:cNvSpPr/>
          <p:nvPr/>
        </p:nvSpPr>
        <p:spPr>
          <a:xfrm rot="0">
            <a:off x="7851998" y="4826443"/>
            <a:ext cx="3834950" cy="1451935"/>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为了确保稿件的后续处理顺利进行，作者所提供的个人信息必须准确无误，避免造成不必要的延误。</a:t>
            </a:r>
            <a:endParaRPr lang="en-US" sz="1100"/>
          </a:p>
        </p:txBody>
      </p:sp>
      <p:sp>
        <p:nvSpPr>
          <p:cNvPr name="AutoShape 8" id="8"/>
          <p:cNvSpPr/>
          <p:nvPr/>
        </p:nvSpPr>
        <p:spPr>
          <a:xfrm rot="0">
            <a:off x="7851998" y="4125420"/>
            <a:ext cx="3606329" cy="640699"/>
          </a:xfrm>
          <a:prstGeom prst="rect">
            <a:avLst/>
          </a:prstGeom>
          <a:noFill/>
          <a:ln/>
        </p:spPr>
        <p:txBody>
          <a:bodyPr anchor="b"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信息准确性</a:t>
            </a:r>
            <a:endParaRPr lang="en-US" sz="1100"/>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作者信息</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sp>
        <p:nvSpPr>
          <p:cNvPr name="AutoShape 2" id="2"/>
          <p:cNvSpPr/>
          <p:nvPr/>
        </p:nvSpPr>
        <p:spPr>
          <a:xfrm rot="0">
            <a:off x="4489734" y="4197309"/>
            <a:ext cx="3273285" cy="690150"/>
          </a:xfrm>
          <a:prstGeom prst="roundRect">
            <a:avLst>
              <a:gd fmla="val 28095" name="adj"/>
            </a:avLst>
          </a:prstGeom>
          <a:solidFill>
            <a:schemeClr val="accent1">
              <a:alpha val="100000"/>
            </a:schemeClr>
          </a:solidFill>
          <a:ln/>
        </p:spPr>
      </p:sp>
      <p:sp>
        <p:nvSpPr>
          <p:cNvPr name="AutoShape 3" id="3"/>
          <p:cNvSpPr/>
          <p:nvPr/>
        </p:nvSpPr>
        <p:spPr>
          <a:xfrm rot="0">
            <a:off x="650433" y="4197309"/>
            <a:ext cx="3273285" cy="690150"/>
          </a:xfrm>
          <a:prstGeom prst="roundRect">
            <a:avLst>
              <a:gd fmla="val 28095" name="adj"/>
            </a:avLst>
          </a:prstGeom>
          <a:solidFill>
            <a:schemeClr val="accent1">
              <a:alpha val="100000"/>
            </a:schemeClr>
          </a:solidFill>
          <a:ln/>
        </p:spPr>
      </p:sp>
      <p:sp>
        <p:nvSpPr>
          <p:cNvPr name="AutoShape 4" id="4"/>
          <p:cNvSpPr/>
          <p:nvPr/>
        </p:nvSpPr>
        <p:spPr>
          <a:xfrm rot="0">
            <a:off x="4489734" y="1474577"/>
            <a:ext cx="3273285" cy="690150"/>
          </a:xfrm>
          <a:prstGeom prst="roundRect">
            <a:avLst>
              <a:gd fmla="val 28095" name="adj"/>
            </a:avLst>
          </a:prstGeom>
          <a:solidFill>
            <a:schemeClr val="accent1">
              <a:alpha val="100000"/>
            </a:schemeClr>
          </a:solidFill>
          <a:ln/>
        </p:spPr>
      </p:sp>
      <p:sp>
        <p:nvSpPr>
          <p:cNvPr name="AutoShape 5" id="5"/>
          <p:cNvSpPr/>
          <p:nvPr/>
        </p:nvSpPr>
        <p:spPr>
          <a:xfrm rot="0">
            <a:off x="650433" y="1474577"/>
            <a:ext cx="3273285" cy="690150"/>
          </a:xfrm>
          <a:prstGeom prst="roundRect">
            <a:avLst>
              <a:gd fmla="val 28095" name="adj"/>
            </a:avLst>
          </a:prstGeom>
          <a:solidFill>
            <a:schemeClr val="accent1">
              <a:alpha val="100000"/>
            </a:schemeClr>
          </a:solidFill>
          <a:ln/>
        </p:spPr>
      </p:sp>
      <p:pic>
        <p:nvPicPr>
          <p:cNvPr name="Picture 6" id="6"/>
          <p:cNvPicPr>
            <a:picLocks noChangeAspect="true"/>
          </p:cNvPicPr>
          <p:nvPr/>
        </p:nvPicPr>
        <p:blipFill>
          <a:blip r:embed="rId3">
            <a:alphaModFix amt="100000"/>
          </a:blip>
          <a:srcRect l="25000" r="25000" t="0" b="0"/>
          <a:stretch>
            <a:fillRect/>
          </a:stretch>
        </p:blipFill>
        <p:spPr>
          <a:xfrm rot="0">
            <a:off x="8293144" y="1482730"/>
            <a:ext cx="3422379" cy="4563172"/>
          </a:xfrm>
          <a:prstGeom prst="roundRect">
            <a:avLst/>
          </a:prstGeom>
        </p:spPr>
      </p:pic>
      <p:sp>
        <p:nvSpPr>
          <p:cNvPr name="TextBox 7" id="7"/>
          <p:cNvSpPr txBox="true"/>
          <p:nvPr/>
        </p:nvSpPr>
        <p:spPr>
          <a:xfrm rot="0">
            <a:off x="570176" y="2177640"/>
            <a:ext cx="3433799" cy="1259772"/>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为确保评审公正性，请在投稿时隐去作者身份信息，包括基金项目和致谢词等，否则将影响审稿进程。</a:t>
            </a:r>
          </a:p>
        </p:txBody>
      </p:sp>
      <p:sp>
        <p:nvSpPr>
          <p:cNvPr name="TextBox 8" id="8"/>
          <p:cNvSpPr txBox="true"/>
          <p:nvPr/>
        </p:nvSpPr>
        <p:spPr>
          <a:xfrm rot="0">
            <a:off x="4409477" y="2177640"/>
            <a:ext cx="3433799" cy="1259772"/>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全文需用WORD编排，正文采用五号宋体，如有图表，可用RTF格式作备份，确保稿件格式正确。</a:t>
            </a:r>
          </a:p>
        </p:txBody>
      </p:sp>
      <p:sp>
        <p:nvSpPr>
          <p:cNvPr name="TextBox 9" id="9"/>
          <p:cNvSpPr txBox="true"/>
          <p:nvPr/>
        </p:nvSpPr>
        <p:spPr>
          <a:xfrm rot="0">
            <a:off x="570176" y="4915720"/>
            <a:ext cx="3433799" cy="1262987"/>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在文首附上中英文标题、对应的中英文摘要及中、英文关键词，确保篇幅和格式符合要求。</a:t>
            </a:r>
          </a:p>
        </p:txBody>
      </p:sp>
      <p:sp>
        <p:nvSpPr>
          <p:cNvPr name="TextBox 10" id="10"/>
          <p:cNvSpPr txBox="true"/>
          <p:nvPr/>
        </p:nvSpPr>
        <p:spPr>
          <a:xfrm rot="0">
            <a:off x="4407114" y="4915720"/>
            <a:ext cx="3438525" cy="1262987"/>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注释采用脚注形式，参考文献需按照英文在前、中文在后的顺序排列，确保参考文献的准确性和完整性。</a:t>
            </a:r>
          </a:p>
        </p:txBody>
      </p:sp>
      <p:sp>
        <p:nvSpPr>
          <p:cNvPr name="TextBox 11" id="11"/>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文章编排</a:t>
            </a:r>
          </a:p>
        </p:txBody>
      </p:sp>
      <p:sp>
        <p:nvSpPr>
          <p:cNvPr name="TextBox 12" id="12"/>
          <p:cNvSpPr txBox="true"/>
          <p:nvPr/>
        </p:nvSpPr>
        <p:spPr>
          <a:xfrm rot="0">
            <a:off x="838067" y="1502085"/>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匿名评审制度</a:t>
            </a:r>
          </a:p>
        </p:txBody>
      </p:sp>
      <p:sp>
        <p:nvSpPr>
          <p:cNvPr name="TextBox 13" id="13"/>
          <p:cNvSpPr txBox="true"/>
          <p:nvPr/>
        </p:nvSpPr>
        <p:spPr>
          <a:xfrm rot="0">
            <a:off x="4677367" y="1502085"/>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稿件格式</a:t>
            </a:r>
          </a:p>
        </p:txBody>
      </p:sp>
      <p:sp>
        <p:nvSpPr>
          <p:cNvPr name="TextBox 14" id="14"/>
          <p:cNvSpPr txBox="true"/>
          <p:nvPr/>
        </p:nvSpPr>
        <p:spPr>
          <a:xfrm rot="0">
            <a:off x="838067" y="4224817"/>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标题与摘要</a:t>
            </a:r>
          </a:p>
        </p:txBody>
      </p:sp>
      <p:sp>
        <p:nvSpPr>
          <p:cNvPr name="TextBox 15" id="15"/>
          <p:cNvSpPr txBox="true"/>
          <p:nvPr/>
        </p:nvSpPr>
        <p:spPr>
          <a:xfrm rot="0">
            <a:off x="4677367" y="4224817"/>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注释</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AutoShape 3" id="3"/>
          <p:cNvSpPr/>
          <p:nvPr/>
        </p:nvSpPr>
        <p:spPr>
          <a:xfrm rot="0">
            <a:off x="1412111" y="1537431"/>
            <a:ext cx="3171463" cy="3783138"/>
          </a:xfrm>
          <a:prstGeom prst="rect">
            <a:avLst/>
          </a:prstGeom>
          <a:noFill/>
          <a:ln/>
        </p:spPr>
        <p:txBody>
          <a:bodyPr anchor="ctr" rtlCol="false" tIns="45720" lIns="91440" bIns="45720" rIns="91440" anchorCtr="false" vert="horz" wrap="square">
            <a:noAutofit/>
          </a:bodyPr>
          <a:lstStyle/>
          <a:p>
            <a:pPr algn="ctr">
              <a:defRPr/>
            </a:pPr>
            <a:r>
              <a:rPr lang="en-US" b="true" sz="16599">
                <a:solidFill>
                  <a:schemeClr val="lt1">
                    <a:alpha val="100000"/>
                  </a:schemeClr>
                </a:solidFill>
                <a:latin typeface="印品灵秀体（非商用）"/>
                <a:ea typeface="印品灵秀体（非商用）"/>
                <a:cs typeface="印品灵秀体（非商用）"/>
              </a:rPr>
              <a:t>04</a:t>
            </a:r>
            <a:endParaRPr lang="en-US" sz="1100"/>
          </a:p>
        </p:txBody>
      </p:sp>
      <p:sp>
        <p:nvSpPr>
          <p:cNvPr name="TextBox 4" id="4"/>
          <p:cNvSpPr txBox="true"/>
          <p:nvPr/>
        </p:nvSpPr>
        <p:spPr>
          <a:xfrm rot="0">
            <a:off x="4776483" y="2767281"/>
            <a:ext cx="5517268" cy="1323439"/>
          </a:xfrm>
          <a:prstGeom prst="rect">
            <a:avLst/>
          </a:prstGeom>
          <a:noFill/>
          <a:ln/>
        </p:spPr>
        <p:txBody>
          <a:bodyPr anchor="t" rtlCol="false" lIns="91440" rIns="91440" tIns="45720" bIns="45720" anchorCtr="false" vert="horz" wrap="square">
            <a:normAutofit/>
          </a:bodyPr>
          <a:lstStyle/>
          <a:p>
            <a:pPr algn="l">
              <a:lnSpc>
                <a:spcPct val="100000"/>
              </a:lnSpc>
            </a:pPr>
            <a:r>
              <a:rPr lang="en-US" sz="7325">
                <a:solidFill>
                  <a:srgbClr val="431515">
                    <a:alpha val="100000"/>
                  </a:srgbClr>
                </a:solidFill>
                <a:latin typeface="印品灵秀体（非商用）"/>
                <a:ea typeface="印品灵秀体（非商用）"/>
                <a:cs typeface="印品灵秀体（非商用）"/>
              </a:rPr>
              <a:t>审稿制度</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13048" r="13048" t="0" b="0"/>
          <a:stretch>
            <a:fillRect/>
          </a:stretch>
        </p:blipFill>
        <p:spPr>
          <a:xfrm rot="0">
            <a:off x="7007707" y="1744635"/>
            <a:ext cx="4750583" cy="4285329"/>
          </a:xfrm>
          <a:prstGeom prst="rect">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审稿制度</a:t>
            </a:r>
          </a:p>
        </p:txBody>
      </p:sp>
      <p:sp>
        <p:nvSpPr>
          <p:cNvPr name="AutoShape 4" id="4"/>
          <p:cNvSpPr/>
          <p:nvPr/>
        </p:nvSpPr>
        <p:spPr>
          <a:xfrm rot="0">
            <a:off x="3729746" y="1769675"/>
            <a:ext cx="3031629" cy="4285329"/>
          </a:xfrm>
          <a:prstGeom prst="roundRect">
            <a:avLst>
              <a:gd fmla="val 0" name="adj"/>
            </a:avLst>
          </a:prstGeom>
          <a:solidFill>
            <a:schemeClr val="lt2">
              <a:alpha val="80000"/>
            </a:schemeClr>
          </a:solidFill>
          <a:ln/>
        </p:spPr>
      </p:sp>
      <p:sp>
        <p:nvSpPr>
          <p:cNvPr name="TextBox 5" id="5"/>
          <p:cNvSpPr txBox="true"/>
          <p:nvPr/>
        </p:nvSpPr>
        <p:spPr>
          <a:xfrm rot="0">
            <a:off x="3923235" y="2035795"/>
            <a:ext cx="2644651" cy="649939"/>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dk1">
                    <a:alpha val="100000"/>
                  </a:schemeClr>
                </a:solidFill>
                <a:latin typeface="Microsoft Yahei"/>
                <a:ea typeface="Microsoft Yahei"/>
                <a:cs typeface="Microsoft Yahei"/>
              </a:rPr>
              <a:t>防抄袭规定</a:t>
            </a:r>
          </a:p>
        </p:txBody>
      </p:sp>
      <p:sp>
        <p:nvSpPr>
          <p:cNvPr name="TextBox 6" id="6"/>
          <p:cNvSpPr txBox="true"/>
          <p:nvPr/>
        </p:nvSpPr>
        <p:spPr>
          <a:xfrm rot="0">
            <a:off x="3923235" y="2757859"/>
            <a:ext cx="2644651" cy="2924764"/>
          </a:xfrm>
          <a:prstGeom prst="rect">
            <a:avLst/>
          </a:prstGeom>
          <a:ln/>
        </p:spPr>
        <p:txBody>
          <a:bodyPr anchor="t" rtlCol="false" lIns="66008" rIns="66008" tIns="33052" bIns="33052" anchorCtr="false" vert="horz" wrap="square">
            <a:noAutofit/>
          </a:bodyPr>
          <a:lstStyle/>
          <a:p>
            <a:pPr algn="ctr">
              <a:lnSpc>
                <a:spcPct val="140000"/>
              </a:lnSpc>
            </a:pPr>
            <a:r>
              <a:rPr lang="en-US" sz="1575">
                <a:solidFill>
                  <a:schemeClr val="dk1">
                    <a:alpha val="100000"/>
                  </a:schemeClr>
                </a:solidFill>
                <a:latin typeface="Microsoft Yahei"/>
                <a:ea typeface="Microsoft Yahei"/>
                <a:cs typeface="Microsoft Yahei"/>
              </a:rPr>
              <a:t>严格执行文献抄袭规定，连续引用超30字需加注参考文献，否则按抄袭处理，取消录用资格。</a:t>
            </a:r>
          </a:p>
        </p:txBody>
      </p:sp>
      <p:sp>
        <p:nvSpPr>
          <p:cNvPr name="AutoShape 7" id="7"/>
          <p:cNvSpPr/>
          <p:nvPr/>
        </p:nvSpPr>
        <p:spPr>
          <a:xfrm rot="0">
            <a:off x="556553" y="1764765"/>
            <a:ext cx="3031629" cy="4285329"/>
          </a:xfrm>
          <a:prstGeom prst="roundRect">
            <a:avLst>
              <a:gd fmla="val 0" name="adj"/>
            </a:avLst>
          </a:prstGeom>
          <a:solidFill>
            <a:schemeClr val="lt2">
              <a:alpha val="80000"/>
            </a:schemeClr>
          </a:solidFill>
          <a:ln/>
        </p:spPr>
      </p:sp>
      <p:sp>
        <p:nvSpPr>
          <p:cNvPr name="TextBox 8" id="8"/>
          <p:cNvSpPr txBox="true"/>
          <p:nvPr/>
        </p:nvSpPr>
        <p:spPr>
          <a:xfrm rot="0">
            <a:off x="750042" y="2035795"/>
            <a:ext cx="2644651" cy="649939"/>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dk1">
                    <a:alpha val="100000"/>
                  </a:schemeClr>
                </a:solidFill>
                <a:latin typeface="Microsoft Yahei"/>
                <a:ea typeface="Microsoft Yahei"/>
                <a:cs typeface="Microsoft Yahei"/>
              </a:rPr>
              <a:t>匿名审稿制</a:t>
            </a:r>
          </a:p>
        </p:txBody>
      </p:sp>
      <p:sp>
        <p:nvSpPr>
          <p:cNvPr name="TextBox 9" id="9"/>
          <p:cNvSpPr txBox="true"/>
          <p:nvPr/>
        </p:nvSpPr>
        <p:spPr>
          <a:xfrm rot="0">
            <a:off x="750042" y="2752949"/>
            <a:ext cx="2644651" cy="2924764"/>
          </a:xfrm>
          <a:prstGeom prst="rect">
            <a:avLst/>
          </a:prstGeom>
          <a:ln/>
        </p:spPr>
        <p:txBody>
          <a:bodyPr anchor="t" rtlCol="false" lIns="66008" rIns="66008" tIns="33052" bIns="33052" anchorCtr="false" vert="horz" wrap="square">
            <a:noAutofit/>
          </a:bodyPr>
          <a:lstStyle/>
          <a:p>
            <a:pPr algn="ctr">
              <a:lnSpc>
                <a:spcPct val="140000"/>
              </a:lnSpc>
            </a:pPr>
            <a:r>
              <a:rPr lang="en-US" sz="1575">
                <a:solidFill>
                  <a:schemeClr val="dk1">
                    <a:alpha val="100000"/>
                  </a:schemeClr>
                </a:solidFill>
                <a:latin typeface="Microsoft Yahei"/>
                <a:ea typeface="Microsoft Yahei"/>
                <a:cs typeface="Microsoft Yahei"/>
              </a:rPr>
              <a:t>采用专家匿名审稿制，确保审稿公正性；一般审稿时间为2个月，未收通知可自处理。</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5556" r="5556"/>
          <a:stretch>
            <a:fillRect/>
          </a:stretch>
        </p:blipFill>
        <p:spPr>
          <a:xfrm rot="0">
            <a:off x="0" y="0"/>
            <a:ext cx="12192000" cy="6858000"/>
          </a:xfrm>
          <a:prstGeom prst="rect">
            <a:avLst/>
          </a:prstGeom>
        </p:spPr>
      </p:pic>
      <p:sp>
        <p:nvSpPr>
          <p:cNvPr name="AutoShape 3" id="3"/>
          <p:cNvSpPr/>
          <p:nvPr/>
        </p:nvSpPr>
        <p:spPr>
          <a:xfrm rot="0">
            <a:off x="1412111" y="1537431"/>
            <a:ext cx="3171463" cy="3783138"/>
          </a:xfrm>
          <a:prstGeom prst="rect">
            <a:avLst/>
          </a:prstGeom>
          <a:noFill/>
          <a:ln/>
        </p:spPr>
        <p:txBody>
          <a:bodyPr anchor="ctr" rtlCol="false" tIns="45720" lIns="91440" bIns="45720" rIns="91440" anchorCtr="false" vert="horz" wrap="square">
            <a:noAutofit/>
          </a:bodyPr>
          <a:lstStyle/>
          <a:p>
            <a:pPr algn="ctr">
              <a:defRPr/>
            </a:pPr>
            <a:r>
              <a:rPr lang="en-US" b="true" sz="16599">
                <a:solidFill>
                  <a:schemeClr val="lt1">
                    <a:alpha val="100000"/>
                  </a:schemeClr>
                </a:solidFill>
                <a:latin typeface="印品灵秀体（非商用）"/>
                <a:ea typeface="印品灵秀体（非商用）"/>
                <a:cs typeface="印品灵秀体（非商用）"/>
              </a:rPr>
              <a:t>05</a:t>
            </a:r>
            <a:endParaRPr lang="en-US" sz="1100"/>
          </a:p>
        </p:txBody>
      </p:sp>
      <p:sp>
        <p:nvSpPr>
          <p:cNvPr name="TextBox 4" id="4"/>
          <p:cNvSpPr txBox="true"/>
          <p:nvPr/>
        </p:nvSpPr>
        <p:spPr>
          <a:xfrm rot="0">
            <a:off x="4776483" y="2767281"/>
            <a:ext cx="5517268" cy="1323439"/>
          </a:xfrm>
          <a:prstGeom prst="rect">
            <a:avLst/>
          </a:prstGeom>
          <a:noFill/>
          <a:ln/>
        </p:spPr>
        <p:txBody>
          <a:bodyPr anchor="t" rtlCol="false" lIns="91440" rIns="91440" tIns="45720" bIns="45720" anchorCtr="false" vert="horz" wrap="square">
            <a:normAutofit/>
          </a:bodyPr>
          <a:lstStyle/>
          <a:p>
            <a:pPr algn="l">
              <a:lnSpc>
                <a:spcPct val="100000"/>
              </a:lnSpc>
            </a:pPr>
            <a:r>
              <a:rPr lang="en-US" sz="7325">
                <a:solidFill>
                  <a:srgbClr val="431515">
                    <a:alpha val="100000"/>
                  </a:srgbClr>
                </a:solidFill>
                <a:latin typeface="印品灵秀体（非商用）"/>
                <a:ea typeface="印品灵秀体（非商用）"/>
                <a:cs typeface="印品灵秀体（非商用）"/>
              </a:rPr>
              <a:t>注意事项</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47" r="-47"/>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l="16667" r="16667"/>
          <a:stretch>
            <a:fillRect/>
          </a:stretch>
        </p:blipFill>
        <p:spPr>
          <a:xfrm rot="0">
            <a:off x="425795" y="2384018"/>
            <a:ext cx="3415971" cy="3415971"/>
          </a:xfrm>
          <a:prstGeom prst="ellipse">
            <a:avLst/>
          </a:prstGeom>
        </p:spPr>
      </p:pic>
      <p:sp>
        <p:nvSpPr>
          <p:cNvPr name="TextBox 3" id="3"/>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注意事项</a:t>
            </a:r>
          </a:p>
        </p:txBody>
      </p:sp>
      <p:sp>
        <p:nvSpPr>
          <p:cNvPr name="AutoShape 4" id="4"/>
          <p:cNvSpPr/>
          <p:nvPr/>
        </p:nvSpPr>
        <p:spPr>
          <a:xfrm rot="0">
            <a:off x="4113475" y="1643082"/>
            <a:ext cx="3657600" cy="2219857"/>
          </a:xfrm>
          <a:prstGeom prst="roundRect">
            <a:avLst>
              <a:gd fmla="val 16667" name="adj"/>
            </a:avLst>
          </a:prstGeom>
          <a:solidFill>
            <a:schemeClr val="lt2">
              <a:alpha val="100000"/>
            </a:schemeClr>
          </a:solidFill>
          <a:ln/>
        </p:spPr>
      </p:sp>
      <p:sp>
        <p:nvSpPr>
          <p:cNvPr name="TextBox 5" id="5"/>
          <p:cNvSpPr txBox="true"/>
          <p:nvPr/>
        </p:nvSpPr>
        <p:spPr>
          <a:xfrm rot="0">
            <a:off x="4312581" y="1893684"/>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遵循学术规范</a:t>
            </a:r>
          </a:p>
        </p:txBody>
      </p:sp>
      <p:sp>
        <p:nvSpPr>
          <p:cNvPr name="TextBox 6" id="6"/>
          <p:cNvSpPr txBox="true"/>
          <p:nvPr/>
        </p:nvSpPr>
        <p:spPr>
          <a:xfrm rot="0">
            <a:off x="4312581" y="2463837"/>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遵守学术规范和道德准则，确保研究过程的原创性和结果的可靠性，是每位作者的基本责任。</a:t>
            </a:r>
          </a:p>
        </p:txBody>
      </p:sp>
      <p:sp>
        <p:nvSpPr>
          <p:cNvPr name="AutoShape 7" id="7"/>
          <p:cNvSpPr/>
          <p:nvPr/>
        </p:nvSpPr>
        <p:spPr>
          <a:xfrm rot="0">
            <a:off x="8070842" y="1650556"/>
            <a:ext cx="3657600" cy="2219857"/>
          </a:xfrm>
          <a:prstGeom prst="roundRect">
            <a:avLst>
              <a:gd fmla="val 16667" name="adj"/>
            </a:avLst>
          </a:prstGeom>
          <a:solidFill>
            <a:schemeClr val="lt2">
              <a:alpha val="100000"/>
            </a:schemeClr>
          </a:solidFill>
          <a:ln/>
        </p:spPr>
      </p:sp>
      <p:sp>
        <p:nvSpPr>
          <p:cNvPr name="TextBox 8" id="8"/>
          <p:cNvSpPr txBox="true"/>
          <p:nvPr/>
        </p:nvSpPr>
        <p:spPr>
          <a:xfrm rot="0">
            <a:off x="8269948" y="1901159"/>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一稿专投</a:t>
            </a:r>
          </a:p>
        </p:txBody>
      </p:sp>
      <p:sp>
        <p:nvSpPr>
          <p:cNvPr name="TextBox 9" id="9"/>
          <p:cNvSpPr txBox="true"/>
          <p:nvPr/>
        </p:nvSpPr>
        <p:spPr>
          <a:xfrm rot="0">
            <a:off x="8269948" y="2471312"/>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稿件应具有较高的学术水平和实用性，需为作者原创或经合法授权的作品，且只能投递一次。</a:t>
            </a:r>
          </a:p>
        </p:txBody>
      </p:sp>
      <p:sp>
        <p:nvSpPr>
          <p:cNvPr name="AutoShape 10" id="10"/>
          <p:cNvSpPr/>
          <p:nvPr/>
        </p:nvSpPr>
        <p:spPr>
          <a:xfrm rot="0">
            <a:off x="4120950" y="4294709"/>
            <a:ext cx="3657600" cy="2219857"/>
          </a:xfrm>
          <a:prstGeom prst="roundRect">
            <a:avLst>
              <a:gd fmla="val 16667" name="adj"/>
            </a:avLst>
          </a:prstGeom>
          <a:solidFill>
            <a:schemeClr val="lt2">
              <a:alpha val="100000"/>
            </a:schemeClr>
          </a:solidFill>
          <a:ln/>
        </p:spPr>
      </p:sp>
      <p:sp>
        <p:nvSpPr>
          <p:cNvPr name="TextBox 11" id="11"/>
          <p:cNvSpPr txBox="true"/>
          <p:nvPr/>
        </p:nvSpPr>
        <p:spPr>
          <a:xfrm rot="0">
            <a:off x="4320056" y="4545312"/>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审稿周期</a:t>
            </a:r>
          </a:p>
        </p:txBody>
      </p:sp>
      <p:sp>
        <p:nvSpPr>
          <p:cNvPr name="TextBox 12" id="12"/>
          <p:cNvSpPr txBox="true"/>
          <p:nvPr/>
        </p:nvSpPr>
        <p:spPr>
          <a:xfrm rot="0">
            <a:off x="4320056" y="5115465"/>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审稿周期为2个月，未收到录用通知的作者可自行处理稿件。期间，请勿将稿件投往其他期刊。</a:t>
            </a:r>
          </a:p>
        </p:txBody>
      </p:sp>
      <p:sp>
        <p:nvSpPr>
          <p:cNvPr name="AutoShape 13" id="13"/>
          <p:cNvSpPr/>
          <p:nvPr/>
        </p:nvSpPr>
        <p:spPr>
          <a:xfrm rot="0">
            <a:off x="8078316" y="4302184"/>
            <a:ext cx="3657600" cy="2219857"/>
          </a:xfrm>
          <a:prstGeom prst="roundRect">
            <a:avLst>
              <a:gd fmla="val 16667" name="adj"/>
            </a:avLst>
          </a:prstGeom>
          <a:solidFill>
            <a:schemeClr val="lt2">
              <a:alpha val="100000"/>
            </a:schemeClr>
          </a:solidFill>
          <a:ln/>
        </p:spPr>
      </p:sp>
      <p:sp>
        <p:nvSpPr>
          <p:cNvPr name="TextBox 14" id="14"/>
          <p:cNvSpPr txBox="true"/>
          <p:nvPr/>
        </p:nvSpPr>
        <p:spPr>
          <a:xfrm rot="0">
            <a:off x="8277423" y="4552787"/>
            <a:ext cx="3251104"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000">
                <a:solidFill>
                  <a:schemeClr val="accent1">
                    <a:alpha val="100000"/>
                  </a:schemeClr>
                </a:solidFill>
                <a:latin typeface="Microsoft Yahei"/>
                <a:ea typeface="Microsoft Yahei"/>
                <a:cs typeface="Microsoft Yahei"/>
              </a:rPr>
              <a:t>抄袭处理</a:t>
            </a:r>
          </a:p>
        </p:txBody>
      </p:sp>
      <p:sp>
        <p:nvSpPr>
          <p:cNvPr name="TextBox 15" id="15"/>
          <p:cNvSpPr txBox="true"/>
          <p:nvPr/>
        </p:nvSpPr>
        <p:spPr>
          <a:xfrm rot="0">
            <a:off x="8277423" y="5122940"/>
            <a:ext cx="3251104" cy="1055857"/>
          </a:xfrm>
          <a:prstGeom prst="rect">
            <a:avLst/>
          </a:prstGeom>
          <a:ln/>
        </p:spPr>
        <p:txBody>
          <a:bodyPr anchor="t" rtlCol="false" lIns="66008" rIns="66008" tIns="33052" bIns="33052"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抄袭行为将受到严厉处理，包括取消录用资格和在一定时间内不接收责任人的稿件。</a:t>
            </a:r>
          </a:p>
        </p:txBody>
      </p:sp>
    </p:spTree>
  </p:cSld>
  <p:clrMapOvr>
    <a:masterClrMapping/>
  </p:clrMapOvr>
</p:sld>
</file>

<file path=ppt/theme/theme1.xml><?xml version="1.0" encoding="utf-8"?>
<a:theme xmlns:a="http://schemas.openxmlformats.org/drawingml/2006/main" name="Office Theme">
  <a:themeElements>
    <a:clrScheme name="Office">
      <a:dk1>
        <a:srgbClr val="2A1803"/>
      </a:dk1>
      <a:lt1>
        <a:srgbClr val="FFFFFF"/>
      </a:lt1>
      <a:dk2>
        <a:srgbClr val="44546A"/>
      </a:dk2>
      <a:lt2>
        <a:srgbClr val="F2F2F2"/>
      </a:lt2>
      <a:accent1>
        <a:srgbClr val="FEB238"/>
      </a:accent1>
      <a:accent2>
        <a:srgbClr val="F69936"/>
      </a:accent2>
      <a:accent3>
        <a:srgbClr val="E69C3A"/>
      </a:accent3>
      <a:accent4>
        <a:srgbClr val="E78F37"/>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