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Relationship Id="rId5" Target="../media/image1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100004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36296" l="-16562" r="-1094" t="-3148"/>
            </a:stretch>
          </a:blipFill>
          <a:ln/>
        </p:spPr>
      </p:sp>
      <p:sp>
        <p:nvSpPr>
          <p:cNvPr name="AutoShape 3" id="100012"/>
          <p:cNvSpPr/>
          <p:nvPr/>
        </p:nvSpPr>
        <p:spPr>
          <a:xfrm rot="0">
            <a:off x="5949950" y="6044231"/>
            <a:ext cx="5568950" cy="276807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1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  <p:sp>
        <p:nvSpPr>
          <p:cNvPr name="AutoShape 4" id="100015"/>
          <p:cNvSpPr/>
          <p:nvPr/>
        </p:nvSpPr>
        <p:spPr>
          <a:xfrm rot="0">
            <a:off x="660400" y="6016762"/>
            <a:ext cx="5568950" cy="294005"/>
          </a:xfrm>
          <a:prstGeom prst="rect">
            <a:avLst/>
          </a:prstGeom>
          <a:noFill/>
          <a:ln/>
        </p:spPr>
        <p:txBody>
          <a:bodyPr anchor="ctr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1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  <p:sp>
        <p:nvSpPr>
          <p:cNvPr name="TextBox 5" id="100017"/>
          <p:cNvSpPr txBox="true"/>
          <p:nvPr/>
        </p:nvSpPr>
        <p:spPr>
          <a:xfrm rot="0">
            <a:off x="660400" y="742769"/>
            <a:ext cx="1099981" cy="258532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999"/>
              </a:spcBef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name="AutoShape 6" id="100010"/>
          <p:cNvSpPr/>
          <p:nvPr/>
        </p:nvSpPr>
        <p:spPr>
          <a:xfrm rot="0">
            <a:off x="10452068" y="2559082"/>
            <a:ext cx="1739932" cy="1739932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7" id="100013"/>
          <p:cNvSpPr/>
          <p:nvPr/>
        </p:nvSpPr>
        <p:spPr>
          <a:xfrm rot="0">
            <a:off x="370142" y="3003709"/>
            <a:ext cx="45720" cy="850678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1291253" y="3054668"/>
            <a:ext cx="8012430" cy="7581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3999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《牙体牙髓牙周病学杂志》来稿须知（官方认证）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3701129"/>
          </a:xfrm>
          <a:prstGeom prst="rect">
            <a:avLst/>
          </a:prstGeom>
          <a:blipFill rotWithShape="false" dpi="0">
            <a:blip r:embed="rId3">
              <a:alphaModFix amt="100000"/>
            </a:blip>
            <a:stretch>
              <a:fillRect b="-189519" l="0" r="-12500" t="-173715"/>
            </a:stretch>
          </a:blipFill>
          <a:ln/>
        </p:spPr>
      </p:sp>
      <p:sp>
        <p:nvSpPr>
          <p:cNvPr name="AutoShape 3" id="3"/>
          <p:cNvSpPr/>
          <p:nvPr/>
        </p:nvSpPr>
        <p:spPr>
          <a:xfrm rot="0">
            <a:off x="11239500" y="590550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4" id="4"/>
          <p:cNvSpPr txBox="true"/>
          <p:nvPr/>
        </p:nvSpPr>
        <p:spPr>
          <a:xfrm rot="0">
            <a:off x="5521895" y="976412"/>
            <a:ext cx="5464151" cy="5483387"/>
          </a:xfrm>
          <a:prstGeom prst="rect">
            <a:avLst/>
          </a:prstGeom>
          <a:ln/>
        </p:spPr>
        <p:txBody>
          <a:bodyPr anchor="ctr" rtlCol="false" lIns="95250" rIns="47625" tIns="95250" bIns="95250" anchorCtr="false" vert="horz" wrap="square">
            <a:normAutofit/>
          </a:bodyPr>
          <a:lstStyle/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《牙体牙髓牙周病学杂志》基本信息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来稿需附作者单位推荐信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稿件要求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9281" y="2019667"/>
            <a:ext cx="3813883" cy="125436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69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50369" y="3274028"/>
            <a:ext cx="2211705" cy="7200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3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68947" l="-69147" r="-6453" t="-39169"/>
            </a:stretch>
          </a:blipFill>
          <a:ln/>
        </p:spPr>
      </p:sp>
      <p:sp>
        <p:nvSpPr>
          <p:cNvPr name="AutoShape 3" id="300010"/>
          <p:cNvSpPr/>
          <p:nvPr/>
        </p:nvSpPr>
        <p:spPr>
          <a:xfrm rot="0">
            <a:off x="0" y="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300011"/>
          <p:cNvSpPr/>
          <p:nvPr/>
        </p:nvSpPr>
        <p:spPr>
          <a:xfrm rot="0">
            <a:off x="11444837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300003"/>
          <p:cNvSpPr txBox="true"/>
          <p:nvPr/>
        </p:nvSpPr>
        <p:spPr>
          <a:xfrm rot="0">
            <a:off x="7226300" y="1518819"/>
            <a:ext cx="3916680" cy="2748915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b="true" sz="16599">
                <a:solidFill>
                  <a:srgbClr val="FFFFFF">
                    <a:alpha val="50980"/>
                    <a:alpha val="51000"/>
                  </a:srgbClr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name="AutoShape 6" id="300004"/>
          <p:cNvSpPr/>
          <p:nvPr/>
        </p:nvSpPr>
        <p:spPr>
          <a:xfrm rot="0">
            <a:off x="5053105" y="2903631"/>
            <a:ext cx="5731164" cy="59093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sz="27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《牙体牙髓牙周病学杂志》基本信息</a:t>
            </a:r>
            <a:endParaRPr lang="en-US" sz="1100"/>
          </a:p>
        </p:txBody>
      </p:sp>
      <p:sp>
        <p:nvSpPr>
          <p:cNvPr name="AutoShape 7" id="300005"/>
          <p:cNvSpPr/>
          <p:nvPr/>
        </p:nvSpPr>
        <p:spPr>
          <a:xfrm rot="0">
            <a:off x="5053105" y="3494563"/>
            <a:ext cx="5731164" cy="293607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6667" r="16667"/>
          <a:stretch>
            <a:fillRect/>
          </a:stretch>
        </p:blipFill>
        <p:spPr>
          <a:xfrm rot="0">
            <a:off x="476023" y="1726817"/>
            <a:ext cx="4434840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邮箱与通信方式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详细通信地址、邮政编码、电话和Email地址，收稿邮箱为ytysyzbx@163.com。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主管与主办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《牙体牙髓牙周病学杂志》是由第四军医大学主管，第四军医大学口腔医学院主办的全国唯一的口腔内科学专科杂志。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出版周期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《牙体牙髓牙周病学杂志》是月刊，创刊于1991年，2008年的影响因子是0.2803，规格为国际通用大16开本。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《牙体牙髓牙周病学杂志》基本信息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68947" l="-69147" r="-6453" t="-39169"/>
            </a:stretch>
          </a:blipFill>
          <a:ln/>
        </p:spPr>
      </p:sp>
      <p:sp>
        <p:nvSpPr>
          <p:cNvPr name="AutoShape 3" id="300010"/>
          <p:cNvSpPr/>
          <p:nvPr/>
        </p:nvSpPr>
        <p:spPr>
          <a:xfrm rot="0">
            <a:off x="0" y="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300011"/>
          <p:cNvSpPr/>
          <p:nvPr/>
        </p:nvSpPr>
        <p:spPr>
          <a:xfrm rot="0">
            <a:off x="11444837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300003"/>
          <p:cNvSpPr txBox="true"/>
          <p:nvPr/>
        </p:nvSpPr>
        <p:spPr>
          <a:xfrm rot="0">
            <a:off x="7226300" y="1518819"/>
            <a:ext cx="3916680" cy="2748915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b="true" sz="16599">
                <a:solidFill>
                  <a:srgbClr val="FFFFFF">
                    <a:alpha val="50980"/>
                    <a:alpha val="51000"/>
                  </a:srgbClr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name="AutoShape 6" id="300004"/>
          <p:cNvSpPr/>
          <p:nvPr/>
        </p:nvSpPr>
        <p:spPr>
          <a:xfrm rot="0">
            <a:off x="5053105" y="2903631"/>
            <a:ext cx="5731164" cy="59093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sz="30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来稿需附作者单位推荐信</a:t>
            </a:r>
            <a:endParaRPr lang="en-US" sz="1100"/>
          </a:p>
        </p:txBody>
      </p:sp>
      <p:sp>
        <p:nvSpPr>
          <p:cNvPr name="AutoShape 7" id="300005"/>
          <p:cNvSpPr/>
          <p:nvPr/>
        </p:nvSpPr>
        <p:spPr>
          <a:xfrm rot="0">
            <a:off x="5053105" y="3494563"/>
            <a:ext cx="5731164" cy="293607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2351" r="12351"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来稿需附作者单位推荐信，注明稿件真实性、非保密、署名无争议等。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推荐信内容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推荐信中需写明详细通信地址、邮政编码、电话和Email地址。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推荐信要求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收稿邮箱为ytysyzbx@163.com，欢迎广大作者积极投稿。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收稿邮箱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来稿需附作者单位推荐信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68947" l="-69147" r="-6453" t="-39169"/>
            </a:stretch>
          </a:blipFill>
          <a:ln/>
        </p:spPr>
      </p:sp>
      <p:sp>
        <p:nvSpPr>
          <p:cNvPr name="AutoShape 3" id="300010"/>
          <p:cNvSpPr/>
          <p:nvPr/>
        </p:nvSpPr>
        <p:spPr>
          <a:xfrm rot="0">
            <a:off x="0" y="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300011"/>
          <p:cNvSpPr/>
          <p:nvPr/>
        </p:nvSpPr>
        <p:spPr>
          <a:xfrm rot="0">
            <a:off x="11444837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300003"/>
          <p:cNvSpPr txBox="true"/>
          <p:nvPr/>
        </p:nvSpPr>
        <p:spPr>
          <a:xfrm rot="0">
            <a:off x="7226300" y="1518819"/>
            <a:ext cx="3916680" cy="2748915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b="true" sz="16599">
                <a:solidFill>
                  <a:srgbClr val="FFFFFF">
                    <a:alpha val="50980"/>
                    <a:alpha val="51000"/>
                  </a:srgbClr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name="AutoShape 6" id="300004"/>
          <p:cNvSpPr/>
          <p:nvPr/>
        </p:nvSpPr>
        <p:spPr>
          <a:xfrm rot="0">
            <a:off x="5053105" y="2903631"/>
            <a:ext cx="5731164" cy="59093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sz="30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稿件要求</a:t>
            </a:r>
            <a:endParaRPr lang="en-US" sz="1100"/>
          </a:p>
        </p:txBody>
      </p:sp>
      <p:sp>
        <p:nvSpPr>
          <p:cNvPr name="AutoShape 7" id="300005"/>
          <p:cNvSpPr/>
          <p:nvPr/>
        </p:nvSpPr>
        <p:spPr>
          <a:xfrm rot="0">
            <a:off x="5053105" y="3494563"/>
            <a:ext cx="5731164" cy="293607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31726" r="31726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稿件内容要求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来稿应具创新性、科学性和实用性，内容真实可靠，数据准确完整，语言流畅易懂。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稿件格式要求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来稿需按照期刊要求的格式进行撰写，包括标题、作者、单位、摘要、关键词等。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稿件要求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68947" l="-69147" r="-6453" t="-39169"/>
            </a:stretch>
          </a:blipFill>
          <a:ln/>
        </p:spPr>
      </p:sp>
      <p:sp>
        <p:nvSpPr>
          <p:cNvPr name="AutoShape 3" id="300010"/>
          <p:cNvSpPr/>
          <p:nvPr/>
        </p:nvSpPr>
        <p:spPr>
          <a:xfrm rot="0">
            <a:off x="0" y="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300011"/>
          <p:cNvSpPr/>
          <p:nvPr/>
        </p:nvSpPr>
        <p:spPr>
          <a:xfrm rot="0">
            <a:off x="11444837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300003"/>
          <p:cNvSpPr txBox="true"/>
          <p:nvPr/>
        </p:nvSpPr>
        <p:spPr>
          <a:xfrm rot="0">
            <a:off x="7226300" y="1518819"/>
            <a:ext cx="3916680" cy="2748915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b="true" sz="16599">
                <a:solidFill>
                  <a:srgbClr val="FFFFFF">
                    <a:alpha val="50980"/>
                    <a:alpha val="51000"/>
                  </a:srgbClr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name="AutoShape 6" id="300004"/>
          <p:cNvSpPr/>
          <p:nvPr/>
        </p:nvSpPr>
        <p:spPr>
          <a:xfrm rot="0">
            <a:off x="5053105" y="2903631"/>
            <a:ext cx="5731164" cy="59093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sz="30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审稿流程</a:t>
            </a:r>
            <a:endParaRPr lang="en-US" sz="1100"/>
          </a:p>
        </p:txBody>
      </p:sp>
      <p:sp>
        <p:nvSpPr>
          <p:cNvPr name="AutoShape 7" id="300005"/>
          <p:cNvSpPr/>
          <p:nvPr/>
        </p:nvSpPr>
        <p:spPr>
          <a:xfrm rot="0">
            <a:off x="5053105" y="3494563"/>
            <a:ext cx="5731164" cy="293607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32551" r="32551" t="0"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33637" r="33637"/>
          <a:stretch>
            <a:fillRect/>
          </a:stretch>
        </p:blipFill>
        <p:spPr>
          <a:xfrm rot="0"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牙体牙髓牙周病学杂志的审稿流程包括初审、复审和终审，其中初审由编辑委员会负责。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稿件审核标准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在初审阶段，编辑委员会将对来稿进行初步审查，评估稿件的质量、学术价值和创新性。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68947" l="-69147" r="-6453" t="-39169"/>
            </a:stretch>
          </a:blipFill>
          <a:ln/>
        </p:spPr>
      </p:sp>
      <p:sp>
        <p:nvSpPr>
          <p:cNvPr name="AutoShape 3" id="300010"/>
          <p:cNvSpPr/>
          <p:nvPr/>
        </p:nvSpPr>
        <p:spPr>
          <a:xfrm rot="0">
            <a:off x="0" y="0"/>
            <a:ext cx="952500" cy="9525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300011"/>
          <p:cNvSpPr/>
          <p:nvPr/>
        </p:nvSpPr>
        <p:spPr>
          <a:xfrm rot="0">
            <a:off x="11444837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300003"/>
          <p:cNvSpPr txBox="true"/>
          <p:nvPr/>
        </p:nvSpPr>
        <p:spPr>
          <a:xfrm rot="0">
            <a:off x="7226300" y="1518819"/>
            <a:ext cx="3916680" cy="2748915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b="true" sz="16599">
                <a:solidFill>
                  <a:srgbClr val="FFFFFF">
                    <a:alpha val="50980"/>
                    <a:alpha val="51000"/>
                  </a:srgbClr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name="AutoShape 6" id="300004"/>
          <p:cNvSpPr/>
          <p:nvPr/>
        </p:nvSpPr>
        <p:spPr>
          <a:xfrm rot="0">
            <a:off x="5053105" y="2903631"/>
            <a:ext cx="5731164" cy="59093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sz="30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注意事项</a:t>
            </a:r>
            <a:endParaRPr lang="en-US" sz="1100"/>
          </a:p>
        </p:txBody>
      </p:sp>
      <p:sp>
        <p:nvSpPr>
          <p:cNvPr name="AutoShape 7" id="300005"/>
          <p:cNvSpPr/>
          <p:nvPr/>
        </p:nvSpPr>
        <p:spPr>
          <a:xfrm rot="0">
            <a:off x="5053105" y="3494563"/>
            <a:ext cx="5731164" cy="293607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r">
              <a:lnSpc>
                <a:spcPct val="120000"/>
              </a:lnSpc>
              <a:spcBef>
                <a:spcPts val="999"/>
              </a:spcBef>
              <a:defRPr/>
            </a:pPr>
            <a:r>
              <a:rPr lang="en-US" sz="1200">
                <a:solidFill>
                  <a:schemeClr val="lt1">
                    <a:alpha val="100000"/>
                  </a:schemeClr>
                </a:solidFill>
                <a:latin typeface="Arial"/>
                <a:ea typeface="Arial"/>
                <a:cs typeface="Arial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署名争议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作者应确保稿件署名无争议，即所有作者都同意署名，以避免后续出现不必要的纠纷。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一稿两投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作者需确保稿件未在其他地方发表或同时提交给多个期刊，以避免学术不端行为。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保密要求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若稿件涉及保密信息，需明确说明并妥善处理，以确保信息的安全性和保密性。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30000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blipFill rotWithShape="true" dpi="0">
            <a:blip r:embed="rId3">
              <a:alphaModFix amt="30000"/>
            </a:blip>
            <a:stretch>
              <a:fillRect b="-31412" l="0" r="-16190" t="-6295"/>
            </a:stretch>
          </a:blipFill>
          <a:ln/>
        </p:spPr>
      </p:sp>
      <p:sp>
        <p:nvSpPr>
          <p:cNvPr name="AutoShape 3" id="2300004"/>
          <p:cNvSpPr/>
          <p:nvPr/>
        </p:nvSpPr>
        <p:spPr>
          <a:xfrm rot="0" flipH="true">
            <a:off x="10820400" y="0"/>
            <a:ext cx="1371600" cy="137160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AutoShape 4" id="2300006"/>
          <p:cNvSpPr/>
          <p:nvPr/>
        </p:nvSpPr>
        <p:spPr>
          <a:xfrm rot="0">
            <a:off x="370176" y="3003675"/>
            <a:ext cx="45719" cy="850650"/>
          </a:xfrm>
          <a:prstGeom prst="rect">
            <a:avLst/>
          </a:prstGeom>
          <a:solidFill>
            <a:srgbClr val="E94E01">
              <a:alpha val="100000"/>
            </a:srgbClr>
          </a:solidFill>
          <a:ln/>
        </p:spPr>
      </p:sp>
      <p:sp>
        <p:nvSpPr>
          <p:cNvPr name="TextBox 5" id="2300009"/>
          <p:cNvSpPr txBox="true"/>
          <p:nvPr/>
        </p:nvSpPr>
        <p:spPr>
          <a:xfrm rot="0">
            <a:off x="0" y="5"/>
            <a:ext cx="604867" cy="13398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sz="135">
                <a:solidFill>
                  <a:schemeClr val="lt1">
                    <a:alpha val="0"/>
                  </a:schemeClr>
                </a:solidFill>
                <a:latin typeface="微软雅黑"/>
                <a:ea typeface="微软雅黑"/>
                <a:cs typeface="微软雅黑"/>
              </a:rPr>
              <a:t>     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10972" y="2210761"/>
            <a:ext cx="3154680" cy="24536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480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 you for watching.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FFFFFF"/>
      </a:dk1>
      <a:lt1>
        <a:srgbClr val="2A2626"/>
      </a:lt1>
      <a:dk2>
        <a:srgbClr val="EEE6E3"/>
      </a:dk2>
      <a:lt2>
        <a:srgbClr val="605858"/>
      </a:lt2>
      <a:accent1>
        <a:srgbClr val="E94E01"/>
      </a:accent1>
      <a:accent2>
        <a:srgbClr val="E94E01"/>
      </a:accent2>
      <a:accent3>
        <a:srgbClr val="E94E01"/>
      </a:accent3>
      <a:accent4>
        <a:srgbClr val="E94E01"/>
      </a:accent4>
      <a:accent5>
        <a:srgbClr val="AB5E37"/>
      </a:accent5>
      <a:accent6>
        <a:srgbClr val="8B3307"/>
      </a:accent6>
      <a:hlink>
        <a:srgbClr val="F84D4D"/>
      </a:hlink>
      <a:folHlink>
        <a:srgbClr val="97979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