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399341" y="788618"/>
            <a:ext cx="1393317" cy="996791"/>
            <a:chOff x="5399341" y="788618"/>
            <a:chExt cx="1393317" cy="996791"/>
          </a:xfrm>
        </p:grpSpPr>
        <p:sp>
          <p:nvSpPr>
            <p:cNvPr name="Freeform 3" id="3"/>
            <p:cNvSpPr/>
            <p:nvPr/>
          </p:nvSpPr>
          <p:spPr>
            <a:xfrm rot="0">
              <a:off x="5399341" y="788618"/>
              <a:ext cx="1393317" cy="996791"/>
            </a:xfrm>
            <a:custGeom>
              <a:avLst/>
              <a:gdLst/>
              <a:ahLst/>
              <a:cxnLst/>
              <a:rect r="r" b="b" t="t" l="l"/>
              <a:pathLst>
                <a:path h="21600" w="21600">
                  <a:moveTo>
                    <a:pt x="21600" y="7243"/>
                  </a:moveTo>
                  <a:lnTo>
                    <a:pt x="10709" y="0"/>
                  </a:lnTo>
                  <a:lnTo>
                    <a:pt x="0" y="7423"/>
                  </a:lnTo>
                  <a:lnTo>
                    <a:pt x="4822" y="10765"/>
                  </a:lnTo>
                  <a:lnTo>
                    <a:pt x="4822" y="18595"/>
                  </a:lnTo>
                  <a:lnTo>
                    <a:pt x="5062" y="18853"/>
                  </a:lnTo>
                  <a:cubicBezTo>
                    <a:pt x="5162" y="18960"/>
                    <a:pt x="7552" y="21484"/>
                    <a:pt x="10775" y="21597"/>
                  </a:cubicBezTo>
                  <a:cubicBezTo>
                    <a:pt x="10843" y="21599"/>
                    <a:pt x="10911" y="21600"/>
                    <a:pt x="10979" y="21600"/>
                  </a:cubicBezTo>
                  <a:cubicBezTo>
                    <a:pt x="14134" y="21600"/>
                    <a:pt x="16170" y="19022"/>
                    <a:pt x="16257" y="18909"/>
                  </a:cubicBezTo>
                  <a:lnTo>
                    <a:pt x="16454" y="18655"/>
                  </a:lnTo>
                  <a:lnTo>
                    <a:pt x="16454" y="10840"/>
                  </a:lnTo>
                  <a:lnTo>
                    <a:pt x="21600" y="7243"/>
                  </a:lnTo>
                  <a:close/>
                </a:path>
                <a:path h="21600" w="21600">
                  <a:moveTo>
                    <a:pt x="10720" y="1902"/>
                  </a:moveTo>
                  <a:lnTo>
                    <a:pt x="18808" y="7282"/>
                  </a:lnTo>
                  <a:lnTo>
                    <a:pt x="10713" y="12939"/>
                  </a:lnTo>
                  <a:lnTo>
                    <a:pt x="2756" y="7423"/>
                  </a:lnTo>
                  <a:lnTo>
                    <a:pt x="10720" y="1902"/>
                  </a:lnTo>
                  <a:close/>
                </a:path>
                <a:path h="21600" w="21600">
                  <a:moveTo>
                    <a:pt x="15230" y="17877"/>
                  </a:moveTo>
                  <a:cubicBezTo>
                    <a:pt x="14687" y="18459"/>
                    <a:pt x="13035" y="19957"/>
                    <a:pt x="10807" y="19885"/>
                  </a:cubicBezTo>
                  <a:cubicBezTo>
                    <a:pt x="8535" y="19806"/>
                    <a:pt x="6686" y="18311"/>
                    <a:pt x="6046" y="17725"/>
                  </a:cubicBezTo>
                  <a:lnTo>
                    <a:pt x="6046" y="11614"/>
                  </a:lnTo>
                  <a:lnTo>
                    <a:pt x="10716" y="14851"/>
                  </a:lnTo>
                  <a:lnTo>
                    <a:pt x="15230" y="11696"/>
                  </a:lnTo>
                  <a:lnTo>
                    <a:pt x="15230" y="17877"/>
                  </a:lnTo>
                </a:path>
              </a:pathLst>
            </a:custGeom>
            <a:solidFill>
              <a:srgbClr val="2F5D62">
                <a:alpha val="100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0">
              <a:off x="5448776" y="980928"/>
              <a:ext cx="991743" cy="656177"/>
            </a:xfrm>
            <a:custGeom>
              <a:avLst/>
              <a:gdLst/>
              <a:ahLst/>
              <a:cxnLst/>
              <a:rect r="r" b="b" t="t" l="l"/>
              <a:pathLst>
                <a:path h="21600" w="21600">
                  <a:moveTo>
                    <a:pt x="0" y="11688"/>
                  </a:moveTo>
                  <a:lnTo>
                    <a:pt x="1720" y="11688"/>
                  </a:lnTo>
                  <a:lnTo>
                    <a:pt x="1720" y="21600"/>
                  </a:lnTo>
                  <a:lnTo>
                    <a:pt x="0" y="21600"/>
                  </a:lnTo>
                  <a:lnTo>
                    <a:pt x="0" y="11688"/>
                  </a:lnTo>
                  <a:close/>
                </a:path>
                <a:path h="21600" w="21600">
                  <a:moveTo>
                    <a:pt x="19715" y="3250"/>
                  </a:moveTo>
                  <a:lnTo>
                    <a:pt x="15307" y="0"/>
                  </a:lnTo>
                  <a:lnTo>
                    <a:pt x="14931" y="1168"/>
                  </a:lnTo>
                  <a:lnTo>
                    <a:pt x="19339" y="4418"/>
                  </a:lnTo>
                  <a:close/>
                </a:path>
                <a:path h="21600" w="21600">
                  <a:moveTo>
                    <a:pt x="20740" y="4064"/>
                  </a:moveTo>
                  <a:lnTo>
                    <a:pt x="21600" y="4714"/>
                  </a:lnTo>
                  <a:lnTo>
                    <a:pt x="21215" y="5877"/>
                  </a:lnTo>
                  <a:lnTo>
                    <a:pt x="20355" y="5227"/>
                  </a:lnTo>
                  <a:lnTo>
                    <a:pt x="20740" y="4064"/>
                  </a:lnTo>
                </a:path>
              </a:pathLst>
            </a:custGeom>
            <a:solidFill>
              <a:srgbClr val="2F5D62">
                <a:alpha val="100000"/>
              </a:srgbClr>
            </a:solidFill>
            <a:ln/>
          </p:spPr>
        </p:sp>
      </p:grpSp>
      <p:sp>
        <p:nvSpPr>
          <p:cNvPr name="TextBox 5" id="5"/>
          <p:cNvSpPr txBox="true"/>
          <p:nvPr/>
        </p:nvSpPr>
        <p:spPr>
          <a:xfrm rot="0">
            <a:off x="2036035" y="1961768"/>
            <a:ext cx="8119929" cy="2627671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《同济大学学报医学版》投稿须知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744867" y="4955458"/>
            <a:ext cx="3135630" cy="51686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354744" y="4955458"/>
            <a:ext cx="3135630" cy="51686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2025-03-06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41268" y="1002853"/>
            <a:ext cx="1945005" cy="116615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55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89164" y="2029524"/>
            <a:ext cx="3649213" cy="55738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77000"/>
              </a:lnSpc>
              <a:spcBef>
                <a:spcPct val="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007728" y="3002542"/>
            <a:ext cx="7905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703053" y="3050167"/>
            <a:ext cx="5724525" cy="3524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007728" y="2145292"/>
            <a:ext cx="7905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03053" y="2183392"/>
            <a:ext cx="5724525" cy="3524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期刊简介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007728" y="3918847"/>
            <a:ext cx="7905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03053" y="3955042"/>
            <a:ext cx="5724525" cy="3524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007728" y="4802940"/>
            <a:ext cx="7905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703053" y="4840867"/>
            <a:ext cx="5724525" cy="3524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008823" y="5685595"/>
            <a:ext cx="7905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04148" y="5723522"/>
            <a:ext cx="5724525" cy="3524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联系方式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429225" y="2285831"/>
            <a:ext cx="2079712" cy="703487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422464" y="3125809"/>
            <a:ext cx="7347073" cy="158778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4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期刊简介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349513" y="2285831"/>
            <a:ext cx="2079712" cy="703487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主要栏目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期刊的主要栏目包括专家笔谈、基础研究、临床研究等，旨在发表高质量的医学研究成果。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综合性医学学术期刊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《同济大学学报医学版》是一本综合性医学学术期刊，主要聚焦于基础医学与临床医学研究。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公开发行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期刊在国内外公开发行，并被纳入中国科技论文统计源期刊（中国核心期刊），具有一定的学术影响力。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期刊简介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429225" y="2285831"/>
            <a:ext cx="2079712" cy="703487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422464" y="3125809"/>
            <a:ext cx="7347073" cy="158778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4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349513" y="2285831"/>
            <a:ext cx="2079712" cy="703487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4219" r="24219"/>
          <a:stretch>
            <a:fillRect/>
          </a:stretch>
        </p:blipFill>
        <p:spPr>
          <a:xfrm rot="0">
            <a:off x="7804006" y="1329783"/>
            <a:ext cx="3831202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稿件内容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要求具有创新性、实用性，且未在国内外公开发表过，字数控制在5000字以内。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投稿方式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作者可通过官方网站在线投稿，或发邮件至tjdxxbyxb@163.com进行投稿。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429225" y="2285831"/>
            <a:ext cx="2079712" cy="703487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422464" y="3125809"/>
            <a:ext cx="7347073" cy="158778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4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349513" y="2285831"/>
            <a:ext cx="2079712" cy="703487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提交稿件后，进行格式、内容等初步审查，符合要求的进入下一步。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初审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由专家对稿件进行学术质量和创新性的评估，提出审稿意见。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复审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根据初审和复审意见，决定稿件是否录用或需进一步修改后录用。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编辑部决策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429225" y="2285831"/>
            <a:ext cx="2079712" cy="703487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422464" y="3125809"/>
            <a:ext cx="7347073" cy="158778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4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349513" y="2285831"/>
            <a:ext cx="2079712" cy="703487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6032113" y="5184323"/>
            <a:ext cx="2429542" cy="1127284"/>
          </a:xfrm>
          <a:custGeom>
            <a:avLst/>
            <a:gdLst/>
            <a:ahLst/>
            <a:cxnLst/>
            <a:rect r="r" b="b" t="t" l="l"/>
            <a:pathLst>
              <a:path h="135" w="292">
                <a:moveTo>
                  <a:pt x="130" y="19"/>
                </a:moveTo>
                <a:cubicBezTo>
                  <a:pt x="75" y="38"/>
                  <a:pt x="31" y="73"/>
                  <a:pt x="0" y="118"/>
                </a:cubicBezTo>
                <a:cubicBezTo>
                  <a:pt x="52" y="134"/>
                  <a:pt x="108" y="135"/>
                  <a:pt x="163" y="116"/>
                </a:cubicBezTo>
                <a:cubicBezTo>
                  <a:pt x="218" y="97"/>
                  <a:pt x="262" y="61"/>
                  <a:pt x="292" y="17"/>
                </a:cubicBezTo>
                <a:cubicBezTo>
                  <a:pt x="241" y="0"/>
                  <a:pt x="184" y="0"/>
                  <a:pt x="130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3" id="3"/>
          <p:cNvSpPr/>
          <p:nvPr/>
        </p:nvSpPr>
        <p:spPr>
          <a:xfrm rot="0">
            <a:off x="6032113" y="4073042"/>
            <a:ext cx="1515142" cy="2095595"/>
          </a:xfrm>
          <a:custGeom>
            <a:avLst/>
            <a:gdLst/>
            <a:ahLst/>
            <a:cxnLst/>
            <a:rect r="r" b="b" t="t" l="l"/>
            <a:pathLst>
              <a:path h="251" w="182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0">
            <a:off x="3612763" y="5184323"/>
            <a:ext cx="2419350" cy="1127284"/>
          </a:xfrm>
          <a:custGeom>
            <a:avLst/>
            <a:gdLst/>
            <a:ahLst/>
            <a:cxnLst/>
            <a:rect r="r" b="b" t="t" l="l"/>
            <a:pathLst>
              <a:path h="135" w="291">
                <a:moveTo>
                  <a:pt x="162" y="19"/>
                </a:moveTo>
                <a:cubicBezTo>
                  <a:pt x="217" y="38"/>
                  <a:pt x="261" y="73"/>
                  <a:pt x="291" y="118"/>
                </a:cubicBezTo>
                <a:cubicBezTo>
                  <a:pt x="240" y="134"/>
                  <a:pt x="184" y="135"/>
                  <a:pt x="129" y="116"/>
                </a:cubicBezTo>
                <a:cubicBezTo>
                  <a:pt x="74" y="97"/>
                  <a:pt x="30" y="61"/>
                  <a:pt x="0" y="17"/>
                </a:cubicBezTo>
                <a:cubicBezTo>
                  <a:pt x="51" y="0"/>
                  <a:pt x="108" y="0"/>
                  <a:pt x="162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0">
            <a:off x="4527163" y="4073042"/>
            <a:ext cx="1513713" cy="2095595"/>
          </a:xfrm>
          <a:custGeom>
            <a:avLst/>
            <a:gdLst/>
            <a:ahLst/>
            <a:cxnLst/>
            <a:rect r="r" b="b" t="t" l="l"/>
            <a:pathLst>
              <a:path h="251" w="182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0">
            <a:off x="5609203" y="3588886"/>
            <a:ext cx="856012" cy="2579751"/>
          </a:xfrm>
          <a:custGeom>
            <a:avLst/>
            <a:gdLst/>
            <a:ahLst/>
            <a:cxnLst/>
            <a:rect r="r" b="b" t="t" l="l"/>
            <a:pathLst>
              <a:path h="309" w="103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463378" y="4535812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稿件准备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9597" y="5004954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在提交稿件前，作者需确保稿件符合期刊的投稿要求，自留底稿，因为一旦稿件被接受，作者将不再享有修改权。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88216" y="2422580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学术不端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74435" y="2891723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一旦发现学术不端行为，如抄袭、剽窃等，将立即退稿，并通报作者所在单位。情节严重者，将建议学术期刊委员会共同抵制。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540944" y="1591726"/>
            <a:ext cx="3020092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论文质量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64095" y="2060868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若论文质量未达到发表标准，即使经过修改，也可能不被接受。作者应认真对待审稿意见，确保论文质量符合要求。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261908" y="2422580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通讯地址变更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248127" y="2891723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作者在投稿后如需变更通讯地址，须及时以书面形式告知编辑委员会，避免因地址变更导致联系中断。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14029" y="4535812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联系方式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00248" y="5004954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作者可在文章首页下方或文后附录中提供联系信息，以便读者联系和咨询。提供准确、及时的联系信息有助于促进学术交流。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794737" y="526600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527163" y="439679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607298" y="4073042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697625" y="439679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495431" y="526600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429225" y="2285831"/>
            <a:ext cx="2079712" cy="703487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422464" y="3125809"/>
            <a:ext cx="7347073" cy="158778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4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联系方式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349513" y="2285831"/>
            <a:ext cx="2079712" cy="703487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15557" y="1293101"/>
            <a:ext cx="3938035" cy="5250714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4232060" y="1718638"/>
            <a:ext cx="7211308" cy="4522346"/>
          </a:xfrm>
          <a:prstGeom prst="roundRect">
            <a:avLst>
              <a:gd fmla="val 4504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81000" dist="0">
              <a:srgbClr val="000000">
                <a:alpha val="7000"/>
              </a:srgbClr>
            </a:outerShdw>
          </a:effectLst>
        </p:spPr>
      </p:sp>
      <p:sp>
        <p:nvSpPr>
          <p:cNvPr name="TextBox 4" id="4"/>
          <p:cNvSpPr txBox="true"/>
          <p:nvPr/>
        </p:nvSpPr>
        <p:spPr>
          <a:xfrm rot="0">
            <a:off x="4599214" y="2711090"/>
            <a:ext cx="6477000" cy="125774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tjdxxbyxb@163.com（官方邮箱，用于接收投稿和咨询）。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99214" y="2143575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邮箱联系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99214" y="4589063"/>
            <a:ext cx="6477000" cy="1271524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上海市杨浦区赤峰路62号同济大学医学院，200092（实际地址，可邮寄稿件和资料）。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99214" y="4153214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地址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联系方式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01782" y="2704072"/>
            <a:ext cx="6988435" cy="1649151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96000"/>
              </a:lnSpc>
            </a:pPr>
            <a:r>
              <a:rPr lang="en-US" b="true" sz="96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534135" y="4291542"/>
            <a:ext cx="3123730" cy="71617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b="true" sz="3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5399341" y="1709928"/>
            <a:ext cx="1393317" cy="996791"/>
            <a:chOff x="5399341" y="1709928"/>
            <a:chExt cx="1393317" cy="996791"/>
          </a:xfrm>
        </p:grpSpPr>
        <p:sp>
          <p:nvSpPr>
            <p:cNvPr name="Freeform 5" id="5"/>
            <p:cNvSpPr/>
            <p:nvPr/>
          </p:nvSpPr>
          <p:spPr>
            <a:xfrm rot="0">
              <a:off x="5399341" y="1709928"/>
              <a:ext cx="1393317" cy="996791"/>
            </a:xfrm>
            <a:custGeom>
              <a:avLst/>
              <a:gdLst/>
              <a:ahLst/>
              <a:cxnLst/>
              <a:rect r="r" b="b" t="t" l="l"/>
              <a:pathLst>
                <a:path h="21600" w="21600">
                  <a:moveTo>
                    <a:pt x="21600" y="7243"/>
                  </a:moveTo>
                  <a:lnTo>
                    <a:pt x="10709" y="0"/>
                  </a:lnTo>
                  <a:lnTo>
                    <a:pt x="0" y="7423"/>
                  </a:lnTo>
                  <a:lnTo>
                    <a:pt x="4822" y="10765"/>
                  </a:lnTo>
                  <a:lnTo>
                    <a:pt x="4822" y="18595"/>
                  </a:lnTo>
                  <a:lnTo>
                    <a:pt x="5062" y="18853"/>
                  </a:lnTo>
                  <a:cubicBezTo>
                    <a:pt x="5162" y="18960"/>
                    <a:pt x="7552" y="21484"/>
                    <a:pt x="10775" y="21597"/>
                  </a:cubicBezTo>
                  <a:cubicBezTo>
                    <a:pt x="10843" y="21599"/>
                    <a:pt x="10911" y="21600"/>
                    <a:pt x="10979" y="21600"/>
                  </a:cubicBezTo>
                  <a:cubicBezTo>
                    <a:pt x="14134" y="21600"/>
                    <a:pt x="16170" y="19022"/>
                    <a:pt x="16257" y="18909"/>
                  </a:cubicBezTo>
                  <a:lnTo>
                    <a:pt x="16454" y="18655"/>
                  </a:lnTo>
                  <a:lnTo>
                    <a:pt x="16454" y="10840"/>
                  </a:lnTo>
                  <a:lnTo>
                    <a:pt x="21600" y="7243"/>
                  </a:lnTo>
                  <a:close/>
                </a:path>
                <a:path h="21600" w="21600">
                  <a:moveTo>
                    <a:pt x="10720" y="1902"/>
                  </a:moveTo>
                  <a:lnTo>
                    <a:pt x="18808" y="7282"/>
                  </a:lnTo>
                  <a:lnTo>
                    <a:pt x="10713" y="12939"/>
                  </a:lnTo>
                  <a:lnTo>
                    <a:pt x="2756" y="7423"/>
                  </a:lnTo>
                  <a:lnTo>
                    <a:pt x="10720" y="1902"/>
                  </a:lnTo>
                  <a:close/>
                </a:path>
                <a:path h="21600" w="21600">
                  <a:moveTo>
                    <a:pt x="15230" y="17877"/>
                  </a:moveTo>
                  <a:cubicBezTo>
                    <a:pt x="14687" y="18459"/>
                    <a:pt x="13035" y="19957"/>
                    <a:pt x="10807" y="19885"/>
                  </a:cubicBezTo>
                  <a:cubicBezTo>
                    <a:pt x="8535" y="19806"/>
                    <a:pt x="6686" y="18311"/>
                    <a:pt x="6046" y="17725"/>
                  </a:cubicBezTo>
                  <a:lnTo>
                    <a:pt x="6046" y="11614"/>
                  </a:lnTo>
                  <a:lnTo>
                    <a:pt x="10716" y="14851"/>
                  </a:lnTo>
                  <a:lnTo>
                    <a:pt x="15230" y="11696"/>
                  </a:lnTo>
                  <a:lnTo>
                    <a:pt x="15230" y="17877"/>
                  </a:lnTo>
                </a:path>
              </a:pathLst>
            </a:custGeom>
            <a:solidFill>
              <a:srgbClr val="2F5D62">
                <a:alpha val="100000"/>
              </a:srgbClr>
            </a:solidFill>
            <a:ln/>
          </p:spPr>
        </p:sp>
        <p:sp>
          <p:nvSpPr>
            <p:cNvPr name="Freeform 6" id="6"/>
            <p:cNvSpPr/>
            <p:nvPr/>
          </p:nvSpPr>
          <p:spPr>
            <a:xfrm rot="0">
              <a:off x="5448776" y="1902238"/>
              <a:ext cx="991743" cy="656177"/>
            </a:xfrm>
            <a:custGeom>
              <a:avLst/>
              <a:gdLst/>
              <a:ahLst/>
              <a:cxnLst/>
              <a:rect r="r" b="b" t="t" l="l"/>
              <a:pathLst>
                <a:path h="21600" w="21600">
                  <a:moveTo>
                    <a:pt x="0" y="11688"/>
                  </a:moveTo>
                  <a:lnTo>
                    <a:pt x="1720" y="11688"/>
                  </a:lnTo>
                  <a:lnTo>
                    <a:pt x="1720" y="21600"/>
                  </a:lnTo>
                  <a:lnTo>
                    <a:pt x="0" y="21600"/>
                  </a:lnTo>
                  <a:lnTo>
                    <a:pt x="0" y="11688"/>
                  </a:lnTo>
                  <a:close/>
                </a:path>
                <a:path h="21600" w="21600">
                  <a:moveTo>
                    <a:pt x="19715" y="3250"/>
                  </a:moveTo>
                  <a:lnTo>
                    <a:pt x="15307" y="0"/>
                  </a:lnTo>
                  <a:lnTo>
                    <a:pt x="14931" y="1168"/>
                  </a:lnTo>
                  <a:lnTo>
                    <a:pt x="19339" y="4418"/>
                  </a:lnTo>
                  <a:close/>
                </a:path>
                <a:path h="21600" w="21600">
                  <a:moveTo>
                    <a:pt x="20740" y="4064"/>
                  </a:moveTo>
                  <a:lnTo>
                    <a:pt x="21600" y="4714"/>
                  </a:lnTo>
                  <a:lnTo>
                    <a:pt x="21215" y="5877"/>
                  </a:lnTo>
                  <a:lnTo>
                    <a:pt x="20355" y="5227"/>
                  </a:lnTo>
                  <a:lnTo>
                    <a:pt x="20740" y="4064"/>
                  </a:lnTo>
                </a:path>
              </a:pathLst>
            </a:custGeom>
            <a:solidFill>
              <a:srgbClr val="2F5D62">
                <a:alpha val="100000"/>
              </a:srgbClr>
            </a:solidFill>
            <a:ln/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EFF3F2"/>
      </a:lt1>
      <a:dk2>
        <a:srgbClr val="2E5D62"/>
      </a:dk2>
      <a:lt2>
        <a:srgbClr val="CEDEDC"/>
      </a:lt2>
      <a:accent1>
        <a:srgbClr val="2F5D62"/>
      </a:accent1>
      <a:accent2>
        <a:srgbClr val="2F5D62"/>
      </a:accent2>
      <a:accent3>
        <a:srgbClr val="3A6C71"/>
      </a:accent3>
      <a:accent4>
        <a:srgbClr val="48797E"/>
      </a:accent4>
      <a:accent5>
        <a:srgbClr val="5E8B90"/>
      </a:accent5>
      <a:accent6>
        <a:srgbClr val="6294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