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5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6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7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8.jpeg" Type="http://schemas.openxmlformats.org/officeDocument/2006/relationships/image"/><Relationship Id="rId4" Target="../media/image9.jpeg" Type="http://schemas.openxmlformats.org/officeDocument/2006/relationships/image"/><Relationship Id="rId5" Target="../media/image10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1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2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3.jpe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633841" y="1525651"/>
            <a:ext cx="5943600" cy="2085975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rmAutofit/>
          </a:bodyPr>
          <a:lstStyle/>
          <a:p>
            <a:pPr>
              <a:lnSpc>
                <a:spcPct val="114999"/>
              </a:lnSpc>
            </a:pPr>
            <a:r>
              <a:rPr lang="en-US" b="true" sz="4500">
                <a:solidFill>
                  <a:srgbClr val="1338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《武警指挥学院学报》投稿须知（官方认证）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652891" y="4885552"/>
            <a:ext cx="2800350" cy="504825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2025">
                <a:solidFill>
                  <a:srgbClr val="020A4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汇报人：文小库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652891" y="5416866"/>
            <a:ext cx="3371850" cy="504825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2025">
                <a:solidFill>
                  <a:srgbClr val="020A4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2025-03-06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0" y="0"/>
            <a:ext cx="12192000" cy="6858000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9776770" y="663596"/>
            <a:ext cx="2197085" cy="766889"/>
          </a:xfrm>
          <a:prstGeom prst="rect">
            <a:avLst/>
          </a:prstGeom>
          <a:ln/>
        </p:spPr>
        <p:txBody>
          <a:bodyPr anchor="b" rtlCol="false" lIns="114300" rIns="114300" tIns="57150" bIns="57150" anchorCtr="false" vert="horz"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sz="1200">
                <a:solidFill>
                  <a:srgbClr val="23232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7492225" y="198162"/>
            <a:ext cx="4405428" cy="977265"/>
          </a:xfrm>
          <a:prstGeom prst="rect">
            <a:avLst/>
          </a:prstGeom>
          <a:ln/>
        </p:spPr>
        <p:txBody>
          <a:bodyPr anchor="b" rtlCol="false" lIns="91440" rIns="91440" tIns="45720" bIns="45720" anchorCtr="false" vert="horz" wrap="square">
            <a:normAutofit/>
          </a:bodyPr>
          <a:lstStyle/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b="true" sz="5250">
                <a:solidFill>
                  <a:srgbClr val="1338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5858879" y="1932835"/>
            <a:ext cx="571500" cy="4572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6554204" y="1998091"/>
            <a:ext cx="4210541" cy="326688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100">
                <a:solidFill>
                  <a:srgbClr val="23232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投稿要求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858879" y="2753970"/>
            <a:ext cx="571500" cy="4572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554204" y="2819226"/>
            <a:ext cx="4210541" cy="326688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100">
                <a:solidFill>
                  <a:srgbClr val="23232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第一作者要求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858879" y="3575104"/>
            <a:ext cx="571500" cy="4572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554204" y="3640361"/>
            <a:ext cx="4210541" cy="326688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100">
                <a:solidFill>
                  <a:srgbClr val="23232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投稿邮箱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868404" y="4396239"/>
            <a:ext cx="561975" cy="4572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554204" y="4461495"/>
            <a:ext cx="4210541" cy="326688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100">
                <a:solidFill>
                  <a:srgbClr val="23232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审稿流程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5858879" y="5215449"/>
            <a:ext cx="571500" cy="4572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554204" y="5280705"/>
            <a:ext cx="4210541" cy="326688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100">
                <a:solidFill>
                  <a:srgbClr val="23232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356704" y="2388266"/>
            <a:ext cx="5981700" cy="1371600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b="true" sz="6600">
                <a:solidFill>
                  <a:srgbClr val="1338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853596" y="4258462"/>
            <a:ext cx="10484808" cy="1798058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rmAutofit/>
          </a:bodyPr>
          <a:lstStyle/>
          <a:p>
            <a:pPr algn="r">
              <a:lnSpc>
                <a:spcPct val="120000"/>
              </a:lnSpc>
            </a:pPr>
            <a:r>
              <a:rPr lang="en-US" b="true" sz="4050">
                <a:solidFill>
                  <a:srgbClr val="020A4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投稿要求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 rot="0">
            <a:off x="6203747" y="1487175"/>
            <a:ext cx="5238701" cy="4637054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1482606" y="1947878"/>
            <a:ext cx="4238625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投稿论文必须为原创作品，不得抄袭或剽窃他人研究成果，确保学术诚信。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482606" y="1370655"/>
            <a:ext cx="4219575" cy="738707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论文原创性要求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482606" y="3712973"/>
            <a:ext cx="4238625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投稿论文需遵循期刊的格式要求，包括字体、字号、行距、参考文献等。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482606" y="3116450"/>
            <a:ext cx="4219575" cy="736876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论文格式与要求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482606" y="5377103"/>
            <a:ext cx="4238625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投稿论文的内容必须具有一定的学术价值和实用性，能够推动相关领域的学术研究和发展。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482606" y="4799881"/>
            <a:ext cx="4219575" cy="749453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论文内容要求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投稿要求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42238" y="1676264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42238" y="3414840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42238" y="5136121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name="AutoShape 13" id="13"/>
          <p:cNvSpPr/>
          <p:nvPr/>
        </p:nvSpPr>
        <p:spPr>
          <a:xfrm rot="0">
            <a:off x="647738" y="1597932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AutoShape 14" id="14"/>
          <p:cNvSpPr/>
          <p:nvPr/>
        </p:nvSpPr>
        <p:spPr>
          <a:xfrm rot="0">
            <a:off x="647738" y="3327861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AutoShape 15" id="15"/>
          <p:cNvSpPr/>
          <p:nvPr/>
        </p:nvSpPr>
        <p:spPr>
          <a:xfrm rot="0">
            <a:off x="647738" y="5057789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356704" y="2388266"/>
            <a:ext cx="5981700" cy="1371600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b="true" sz="6600">
                <a:solidFill>
                  <a:srgbClr val="1338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853596" y="4258462"/>
            <a:ext cx="10484808" cy="1798058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rmAutofit/>
          </a:bodyPr>
          <a:lstStyle/>
          <a:p>
            <a:pPr algn="r">
              <a:lnSpc>
                <a:spcPct val="120000"/>
              </a:lnSpc>
            </a:pPr>
            <a:r>
              <a:rPr lang="en-US" b="true" sz="4050">
                <a:solidFill>
                  <a:srgbClr val="020A4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第一作者要求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751642" y="4006380"/>
            <a:ext cx="7813795" cy="1827334"/>
          </a:xfrm>
          <a:prstGeom prst="roundRect">
            <a:avLst>
              <a:gd fmla="val 16667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3" id="3"/>
          <p:cNvSpPr/>
          <p:nvPr/>
        </p:nvSpPr>
        <p:spPr>
          <a:xfrm rot="0">
            <a:off x="751642" y="1920540"/>
            <a:ext cx="7813795" cy="1827334"/>
          </a:xfrm>
          <a:prstGeom prst="roundRect">
            <a:avLst>
              <a:gd fmla="val 16667" name="adj"/>
            </a:avLst>
          </a:prstGeom>
          <a:solidFill>
            <a:schemeClr val="lt2">
              <a:alpha val="80000"/>
            </a:schemeClr>
          </a:solidFill>
          <a:ln/>
        </p:spPr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>
            <a:alphaModFix amt="100000"/>
          </a:blip>
          <a:srcRect l="25000" r="25000"/>
          <a:stretch>
            <a:fillRect/>
          </a:stretch>
        </p:blipFill>
        <p:spPr>
          <a:xfrm rot="0">
            <a:off x="7804006" y="1329783"/>
            <a:ext cx="3831201" cy="5108268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1030579" y="2089154"/>
            <a:ext cx="6238875" cy="637972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鼓励学术交流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30579" y="2610429"/>
            <a:ext cx="6238875" cy="950067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为扩大交流范围，鼓励高水平作者在本刊展示学术成果，提高学术影响力。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30579" y="4183053"/>
            <a:ext cx="6238875" cy="637972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保证质量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30579" y="4712439"/>
            <a:ext cx="6238875" cy="936429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第一作者在本刊发文的时间间隔一般不少于两年，以确保文章的质量和水平。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扩大交流范围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 l="16667" r="16667" t="0"/>
          <a:stretch>
            <a:fillRect/>
          </a:stretch>
        </p:blipFill>
        <p:spPr>
          <a:xfrm rot="0">
            <a:off x="552651" y="1629738"/>
            <a:ext cx="4219249" cy="4219249"/>
          </a:xfrm>
          <a:prstGeom prst="ellipse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5316538" y="1567945"/>
            <a:ext cx="6096000" cy="400050"/>
          </a:xfrm>
          <a:prstGeom prst="rect">
            <a:avLst/>
          </a:prstGeom>
          <a:ln/>
        </p:spPr>
        <p:txBody>
          <a:bodyPr anchor="b" rtlCol="false" lIns="114300" rIns="114300" tIns="57150" bIns="57150" anchorCtr="false" vert="horz" wrap="square">
            <a:noAutofit/>
          </a:bodyPr>
          <a:lstStyle/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展示机会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5316538" y="2054291"/>
            <a:ext cx="6096000" cy="852311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给予更多高水平作者展示学术成果的机会，是本刊的重要任务之一。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5344099" y="3218179"/>
            <a:ext cx="6096000" cy="400050"/>
          </a:xfrm>
          <a:prstGeom prst="rect">
            <a:avLst/>
          </a:prstGeom>
          <a:ln/>
        </p:spPr>
        <p:txBody>
          <a:bodyPr anchor="b" rtlCol="false" lIns="114300" rIns="114300" tIns="57150" bIns="57150" anchorCtr="false" vert="horz" wrap="square">
            <a:noAutofit/>
          </a:bodyPr>
          <a:lstStyle/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学术影响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344099" y="3704525"/>
            <a:ext cx="6096000" cy="852311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第一作者文章产生良好学术影响，发表后两年内被其他高水平刊物引用超过3次。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371661" y="4868412"/>
            <a:ext cx="6096000" cy="400050"/>
          </a:xfrm>
          <a:prstGeom prst="rect">
            <a:avLst/>
          </a:prstGeom>
          <a:ln/>
        </p:spPr>
        <p:txBody>
          <a:bodyPr anchor="b" rtlCol="false" lIns="114300" rIns="114300" tIns="57150" bIns="57150" anchorCtr="false" vert="horz" wrap="square">
            <a:noAutofit/>
          </a:bodyPr>
          <a:lstStyle/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优先发表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371661" y="5354759"/>
            <a:ext cx="6096000" cy="852311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作者（提供引用刊物名称和出版年、期）新投本刊论文不受发表时间间隔限制且安排优先发表。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高水平作者展示机会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8282340" y="2341090"/>
            <a:ext cx="3487460" cy="3588254"/>
          </a:xfrm>
          <a:prstGeom prst="roundRect">
            <a:avLst>
              <a:gd fmla="val 6840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3" id="3"/>
          <p:cNvSpPr/>
          <p:nvPr/>
        </p:nvSpPr>
        <p:spPr>
          <a:xfrm rot="0">
            <a:off x="4377090" y="2341090"/>
            <a:ext cx="3487460" cy="3588254"/>
          </a:xfrm>
          <a:prstGeom prst="roundRect">
            <a:avLst>
              <a:gd fmla="val 6840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4" id="4"/>
          <p:cNvSpPr/>
          <p:nvPr/>
        </p:nvSpPr>
        <p:spPr>
          <a:xfrm rot="0">
            <a:off x="471840" y="2341090"/>
            <a:ext cx="3487460" cy="3588254"/>
          </a:xfrm>
          <a:prstGeom prst="roundRect">
            <a:avLst>
              <a:gd fmla="val 6840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TextBox 5" id="5"/>
          <p:cNvSpPr txBox="true"/>
          <p:nvPr/>
        </p:nvSpPr>
        <p:spPr>
          <a:xfrm rot="0">
            <a:off x="882070" y="3930616"/>
            <a:ext cx="2667000" cy="1452770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为了激励更多优秀作者参与本刊的学术交流，我们将为优秀作者提供优先发表的机会。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82070" y="3181752"/>
            <a:ext cx="2667000" cy="527118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优先发表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优先发表</a:t>
            </a:r>
          </a:p>
        </p:txBody>
      </p:sp>
      <p:pic>
        <p:nvPicPr>
          <p:cNvPr name="Picture 8" id="8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2414694" y="1693793"/>
            <a:ext cx="1294595" cy="1294595"/>
          </a:xfrm>
          <a:prstGeom prst="roundRect">
            <a:avLst/>
          </a:prstGeom>
        </p:spPr>
      </p:pic>
      <p:sp>
        <p:nvSpPr>
          <p:cNvPr name="TextBox 9" id="9"/>
          <p:cNvSpPr txBox="true"/>
          <p:nvPr/>
        </p:nvSpPr>
        <p:spPr>
          <a:xfrm rot="0">
            <a:off x="4787321" y="3945231"/>
            <a:ext cx="2667000" cy="1452770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作者文章产生良好学术影响，发表后两年内被其他高水平刊物引用超过3次。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787321" y="3196367"/>
            <a:ext cx="2667000" cy="527118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发表文章</a:t>
            </a:r>
          </a:p>
        </p:txBody>
      </p:sp>
      <p:pic>
        <p:nvPicPr>
          <p:cNvPr name="Picture 11" id="11"/>
          <p:cNvPicPr>
            <a:picLocks noChangeAspect="true"/>
          </p:cNvPicPr>
          <p:nvPr/>
        </p:nvPicPr>
        <p:blipFill>
          <a:blip r:embed="rId4"/>
          <a:srcRect l="16667" r="16667"/>
          <a:stretch>
            <a:fillRect/>
          </a:stretch>
        </p:blipFill>
        <p:spPr>
          <a:xfrm rot="0">
            <a:off x="6319944" y="1708408"/>
            <a:ext cx="1294595" cy="1294595"/>
          </a:xfrm>
          <a:prstGeom prst="roundRect">
            <a:avLst/>
          </a:prstGeom>
        </p:spPr>
      </p:pic>
      <p:sp>
        <p:nvSpPr>
          <p:cNvPr name="TextBox 12" id="12"/>
          <p:cNvSpPr txBox="true"/>
          <p:nvPr/>
        </p:nvSpPr>
        <p:spPr>
          <a:xfrm rot="0">
            <a:off x="8692571" y="3939687"/>
            <a:ext cx="2667000" cy="1452770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提供引用刊物名称和出版年、期，新投本刊论文不受发表时间间隔限制且安排优先发表。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692571" y="3190824"/>
            <a:ext cx="2667000" cy="527118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展示机会</a:t>
            </a:r>
          </a:p>
        </p:txBody>
      </p:sp>
      <p:pic>
        <p:nvPicPr>
          <p:cNvPr name="Picture 14" id="14"/>
          <p:cNvPicPr>
            <a:picLocks noChangeAspect="true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0">
            <a:off x="10225194" y="1702864"/>
            <a:ext cx="1294595" cy="1294595"/>
          </a:xfrm>
          <a:prstGeom prst="round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356704" y="2388266"/>
            <a:ext cx="5981700" cy="1371600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b="true" sz="6600">
                <a:solidFill>
                  <a:srgbClr val="1338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853596" y="4258462"/>
            <a:ext cx="10484808" cy="1798058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rmAutofit/>
          </a:bodyPr>
          <a:lstStyle/>
          <a:p>
            <a:pPr algn="r">
              <a:lnSpc>
                <a:spcPct val="120000"/>
              </a:lnSpc>
            </a:pPr>
            <a:r>
              <a:rPr lang="en-US" b="true" sz="4050">
                <a:solidFill>
                  <a:srgbClr val="020A4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投稿邮箱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 rot="0">
            <a:off x="615557" y="1293101"/>
            <a:ext cx="3938035" cy="5250714"/>
          </a:xfrm>
          <a:prstGeom prst="rect">
            <a:avLst/>
          </a:prstGeom>
        </p:spPr>
      </p:pic>
      <p:sp>
        <p:nvSpPr>
          <p:cNvPr name="AutoShape 3" id="3"/>
          <p:cNvSpPr/>
          <p:nvPr/>
        </p:nvSpPr>
        <p:spPr>
          <a:xfrm rot="0">
            <a:off x="4232060" y="1718638"/>
            <a:ext cx="7211308" cy="4522346"/>
          </a:xfrm>
          <a:prstGeom prst="roundRect">
            <a:avLst>
              <a:gd fmla="val 4504" name="adj"/>
            </a:avLst>
          </a:prstGeom>
          <a:solidFill>
            <a:srgbClr val="FFFFFF">
              <a:alpha val="100000"/>
            </a:srgbClr>
          </a:solidFill>
          <a:ln/>
          <a:effectLst>
            <a:outerShdw dir="0" blurRad="381000" dist="0">
              <a:srgbClr val="000000">
                <a:alpha val="7000"/>
              </a:srgbClr>
            </a:outerShdw>
          </a:effectLst>
        </p:spPr>
      </p:sp>
      <p:sp>
        <p:nvSpPr>
          <p:cNvPr name="TextBox 4" id="4"/>
          <p:cNvSpPr txBox="true"/>
          <p:nvPr/>
        </p:nvSpPr>
        <p:spPr>
          <a:xfrm rot="0">
            <a:off x="4599214" y="2711090"/>
            <a:ext cx="6477000" cy="1257743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作者可以通过邮箱地址wjzhxyxb@163.com向《武警指挥学院学报》投稿。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599214" y="2143575"/>
            <a:ext cx="6477000" cy="645267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投稿邮箱地址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599214" y="4589063"/>
            <a:ext cx="6477000" cy="1271524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请在投稿邮件的主题中注明“投稿”字样，以便我们及时识别并处理您的稿件。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599214" y="4153214"/>
            <a:ext cx="6477000" cy="645267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投稿邮件主题注明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投稿邮箱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356704" y="2388266"/>
            <a:ext cx="5981700" cy="1371600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b="true" sz="6600">
                <a:solidFill>
                  <a:srgbClr val="1338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853596" y="4258462"/>
            <a:ext cx="10484808" cy="1798058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rmAutofit/>
          </a:bodyPr>
          <a:lstStyle/>
          <a:p>
            <a:pPr algn="r">
              <a:lnSpc>
                <a:spcPct val="120000"/>
              </a:lnSpc>
            </a:pPr>
            <a:r>
              <a:rPr lang="en-US" b="true" sz="4050">
                <a:solidFill>
                  <a:srgbClr val="020A4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审稿流程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>
            <a:alphaModFix amt="100000"/>
          </a:blip>
          <a:srcRect l="4575" r="4575" t="0"/>
          <a:stretch>
            <a:fillRect/>
          </a:stretch>
        </p:blipFill>
        <p:spPr>
          <a:xfrm rot="0">
            <a:off x="6203747" y="1487175"/>
            <a:ext cx="5238701" cy="4637054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1482606" y="1947878"/>
            <a:ext cx="4238625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投稿后，经过初步审核、专家外审、编辑处理、终审等流程，确保论文质量和学术水平。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482606" y="1370655"/>
            <a:ext cx="4219575" cy="738707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论文审稿流程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482606" y="3712973"/>
            <a:ext cx="4238625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审稿流程通常需要一定周期，具体时间与稿件数量、专家评审速度等因素有关。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482606" y="3116450"/>
            <a:ext cx="4219575" cy="736876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审稿周期说明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482606" y="5377103"/>
            <a:ext cx="4238625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作者可以通过投稿系统或其他指定方式查询审稿进展，了解当前审稿状态和预计发表时间。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482606" y="4799881"/>
            <a:ext cx="4219575" cy="749453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进展查询方式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审稿流程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42238" y="1676264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42238" y="3414840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42238" y="5136121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name="AutoShape 13" id="13"/>
          <p:cNvSpPr/>
          <p:nvPr/>
        </p:nvSpPr>
        <p:spPr>
          <a:xfrm rot="0">
            <a:off x="647738" y="1597932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AutoShape 14" id="14"/>
          <p:cNvSpPr/>
          <p:nvPr/>
        </p:nvSpPr>
        <p:spPr>
          <a:xfrm rot="0">
            <a:off x="647738" y="3327861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AutoShape 15" id="15"/>
          <p:cNvSpPr/>
          <p:nvPr/>
        </p:nvSpPr>
        <p:spPr>
          <a:xfrm rot="0">
            <a:off x="647738" y="5057789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356704" y="2388266"/>
            <a:ext cx="5981700" cy="1371600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b="true" sz="6600">
                <a:solidFill>
                  <a:srgbClr val="1338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853596" y="4258462"/>
            <a:ext cx="10484808" cy="1798058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rmAutofit/>
          </a:bodyPr>
          <a:lstStyle/>
          <a:p>
            <a:pPr algn="r">
              <a:lnSpc>
                <a:spcPct val="120000"/>
              </a:lnSpc>
            </a:pPr>
            <a:r>
              <a:rPr lang="en-US" b="true" sz="4050">
                <a:solidFill>
                  <a:srgbClr val="020A4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751642" y="4006380"/>
            <a:ext cx="7813795" cy="1827334"/>
          </a:xfrm>
          <a:prstGeom prst="roundRect">
            <a:avLst>
              <a:gd fmla="val 16667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3" id="3"/>
          <p:cNvSpPr/>
          <p:nvPr/>
        </p:nvSpPr>
        <p:spPr>
          <a:xfrm rot="0">
            <a:off x="751642" y="1920540"/>
            <a:ext cx="7813795" cy="1827334"/>
          </a:xfrm>
          <a:prstGeom prst="roundRect">
            <a:avLst>
              <a:gd fmla="val 16667" name="adj"/>
            </a:avLst>
          </a:prstGeom>
          <a:solidFill>
            <a:schemeClr val="lt2">
              <a:alpha val="80000"/>
            </a:schemeClr>
          </a:solidFill>
          <a:ln/>
        </p:spPr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>
            <a:alphaModFix amt="100000"/>
          </a:blip>
          <a:srcRect l="24781" r="24781"/>
          <a:stretch>
            <a:fillRect/>
          </a:stretch>
        </p:blipFill>
        <p:spPr>
          <a:xfrm rot="0">
            <a:off x="7804006" y="1329783"/>
            <a:ext cx="3831201" cy="5108268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1030579" y="2089154"/>
            <a:ext cx="6238875" cy="637972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遵循学术规范和标准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30579" y="2610429"/>
            <a:ext cx="6238875" cy="950067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在撰写论文时，作者应遵循学术规范和道德准则，确保研究的原创性、客观性和可靠性。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30579" y="4183053"/>
            <a:ext cx="6238875" cy="637972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审稿周期较长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30579" y="4712439"/>
            <a:ext cx="6238875" cy="936429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由于需要经历多个环节，审稿周期可能较长。请作者耐心等待审稿结果，并及时关注邮箱中的通知。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98539" y="1671764"/>
            <a:ext cx="7924800" cy="2162175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b="true" sz="10725">
                <a:solidFill>
                  <a:srgbClr val="1338FD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THANKS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598539" y="3724145"/>
            <a:ext cx="4943475" cy="628650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700">
                <a:solidFill>
                  <a:srgbClr val="020A49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感谢观看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20A49"/>
      </a:dk1>
      <a:lt1>
        <a:srgbClr val="FBFEFF"/>
      </a:lt1>
      <a:dk2>
        <a:srgbClr val="020A49"/>
      </a:dk2>
      <a:lt2>
        <a:srgbClr val="CADDF0"/>
      </a:lt2>
      <a:accent1>
        <a:srgbClr val="1338FD"/>
      </a:accent1>
      <a:accent2>
        <a:srgbClr val="1338FD"/>
      </a:accent2>
      <a:accent3>
        <a:srgbClr val="1B96DB"/>
      </a:accent3>
      <a:accent4>
        <a:srgbClr val="32C5DA"/>
      </a:accent4>
      <a:accent5>
        <a:srgbClr val="1CCDF0"/>
      </a:accent5>
      <a:accent6>
        <a:srgbClr val="338DE7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