
<file path=[Content_Types].xml><?xml version="1.0" encoding="utf-8"?>
<Types xmlns="http://schemas.openxmlformats.org/package/2006/content-types">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5.jpeg" Type="http://schemas.openxmlformats.org/officeDocument/2006/relationships/image"/><Relationship Id="rId4" Target="../media/image6.jpeg" Type="http://schemas.openxmlformats.org/officeDocument/2006/relationships/image"/><Relationship Id="rId5" Target="../media/image7.jpeg" Type="http://schemas.openxmlformats.org/officeDocument/2006/relationships/image"/><Relationship Id="rId6" Target="../media/image8.jpe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9.jpe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10.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11.jpeg" Type="http://schemas.openxmlformats.org/officeDocument/2006/relationships/image"/><Relationship Id="rId4" Target="../media/image12.jpeg" Type="http://schemas.openxmlformats.org/officeDocument/2006/relationships/image"/><Relationship Id="rId5" Target="../media/image13.jpeg" Type="http://schemas.openxmlformats.org/officeDocument/2006/relationships/image"/><Relationship Id="rId6" Target="mailto:zjbgcxyxb@163.com" TargetMode="External" Type="http://schemas.openxmlformats.org/officeDocument/2006/relationships/hyperlink"/></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4.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0" t="0" l="0" r="0"/>
          </a:stretch>
        </a:blipFill>
      </p:bgPr>
    </p:bg>
    <p:spTree>
      <p:nvGrpSpPr>
        <p:cNvPr id="1" name=""/>
        <p:cNvGrpSpPr/>
        <p:nvPr/>
      </p:nvGrpSpPr>
      <p:grpSpPr>
        <a:xfrm>
          <a:off x="0" y="0"/>
          <a:ext cx="0" cy="0"/>
          <a:chOff x="0" y="0"/>
          <a:chExt cx="0" cy="0"/>
        </a:xfrm>
      </p:grpSpPr>
      <p:sp>
        <p:nvSpPr>
          <p:cNvPr name="TextBox 2" id="2"/>
          <p:cNvSpPr txBox="true"/>
          <p:nvPr/>
        </p:nvSpPr>
        <p:spPr>
          <a:xfrm rot="0">
            <a:off x="633841" y="1525651"/>
            <a:ext cx="5943600" cy="2085975"/>
          </a:xfrm>
          <a:prstGeom prst="rect">
            <a:avLst/>
          </a:prstGeom>
          <a:ln/>
        </p:spPr>
        <p:txBody>
          <a:bodyPr anchor="ctr" rtlCol="false" lIns="114300" rIns="114300" tIns="57150" bIns="57150" anchorCtr="false" vert="horz" wrap="square">
            <a:normAutofit/>
          </a:bodyPr>
          <a:lstStyle/>
          <a:p>
            <a:pPr>
              <a:lnSpc>
                <a:spcPct val="114999"/>
              </a:lnSpc>
            </a:pPr>
            <a:r>
              <a:rPr lang="en-US" b="true" sz="4050">
                <a:solidFill>
                  <a:srgbClr val="1338FD">
                    <a:alpha val="100000"/>
                  </a:srgbClr>
                </a:solidFill>
                <a:latin typeface="Microsoft Yahei"/>
                <a:ea typeface="Microsoft Yahei"/>
                <a:cs typeface="Microsoft Yahei"/>
              </a:rPr>
              <a:t>《装甲兵工程学院学报》投稿须知（官方认证）</a:t>
            </a:r>
          </a:p>
        </p:txBody>
      </p:sp>
      <p:sp>
        <p:nvSpPr>
          <p:cNvPr name="TextBox 3" id="3"/>
          <p:cNvSpPr txBox="true"/>
          <p:nvPr/>
        </p:nvSpPr>
        <p:spPr>
          <a:xfrm rot="0">
            <a:off x="652891" y="4885552"/>
            <a:ext cx="2800350" cy="504825"/>
          </a:xfrm>
          <a:prstGeom prst="rect">
            <a:avLst/>
          </a:prstGeom>
          <a:ln/>
        </p:spPr>
        <p:txBody>
          <a:bodyPr anchor="ctr" rtlCol="false" lIns="114300" rIns="114300" tIns="57150" bIns="57150" anchorCtr="false" vert="horz" wrap="square">
            <a:normAutofit/>
          </a:bodyPr>
          <a:lstStyle/>
          <a:p>
            <a:pPr>
              <a:lnSpc>
                <a:spcPct val="120000"/>
              </a:lnSpc>
            </a:pPr>
            <a:r>
              <a:rPr lang="en-US" sz="2025">
                <a:solidFill>
                  <a:srgbClr val="020A49">
                    <a:alpha val="100000"/>
                  </a:srgbClr>
                </a:solidFill>
                <a:latin typeface="Microsoft Yahei"/>
                <a:ea typeface="Microsoft Yahei"/>
                <a:cs typeface="Microsoft Yahei"/>
              </a:rPr>
              <a:t>汇报人：文小库</a:t>
            </a:r>
          </a:p>
        </p:txBody>
      </p:sp>
      <p:sp>
        <p:nvSpPr>
          <p:cNvPr name="TextBox 4" id="4"/>
          <p:cNvSpPr txBox="true"/>
          <p:nvPr/>
        </p:nvSpPr>
        <p:spPr>
          <a:xfrm rot="0">
            <a:off x="652891" y="5416866"/>
            <a:ext cx="3371850" cy="504825"/>
          </a:xfrm>
          <a:prstGeom prst="rect">
            <a:avLst/>
          </a:prstGeom>
          <a:ln/>
        </p:spPr>
        <p:txBody>
          <a:bodyPr anchor="ctr" rtlCol="false" lIns="114300" rIns="114300" tIns="57150" bIns="57150" anchorCtr="false" vert="horz" wrap="square">
            <a:normAutofit/>
          </a:bodyPr>
          <a:lstStyle/>
          <a:p>
            <a:pPr>
              <a:lnSpc>
                <a:spcPct val="120000"/>
              </a:lnSpc>
            </a:pPr>
            <a:r>
              <a:rPr lang="en-US" sz="2025">
                <a:solidFill>
                  <a:srgbClr val="020A49">
                    <a:alpha val="100000"/>
                  </a:srgbClr>
                </a:solidFill>
                <a:latin typeface="Microsoft Yahei"/>
                <a:ea typeface="Microsoft Yahei"/>
                <a:cs typeface="Microsoft Yahei"/>
              </a:rPr>
              <a:t>2025-03-17</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0" t="0" l="0" r="0"/>
          </a:stretch>
        </a:blip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3"/>
          <a:srcRect/>
          <a:stretch>
            <a:fillRect/>
          </a:stretch>
        </p:blipFill>
        <p:spPr>
          <a:xfrm rot="0">
            <a:off x="0" y="0"/>
            <a:ext cx="12192000" cy="6858000"/>
          </a:xfrm>
          <a:prstGeom prst="rect">
            <a:avLst/>
          </a:prstGeom>
        </p:spPr>
      </p:pic>
      <p:sp>
        <p:nvSpPr>
          <p:cNvPr name="TextBox 3" id="3"/>
          <p:cNvSpPr txBox="true"/>
          <p:nvPr/>
        </p:nvSpPr>
        <p:spPr>
          <a:xfrm rot="0">
            <a:off x="9776770" y="663596"/>
            <a:ext cx="2197085" cy="766889"/>
          </a:xfrm>
          <a:prstGeom prst="rect">
            <a:avLst/>
          </a:prstGeom>
          <a:ln/>
        </p:spPr>
        <p:txBody>
          <a:bodyPr anchor="b" rtlCol="false" lIns="114300" rIns="114300" tIns="57150" bIns="57150" anchorCtr="false" vert="horz" wrap="square">
            <a:normAutofit/>
          </a:bodyPr>
          <a:lstStyle/>
          <a:p>
            <a:pPr algn="ctr">
              <a:lnSpc>
                <a:spcPct val="120000"/>
              </a:lnSpc>
            </a:pPr>
            <a:r>
              <a:rPr lang="en-US" sz="1200">
                <a:solidFill>
                  <a:srgbClr val="232323">
                    <a:alpha val="100000"/>
                  </a:srgbClr>
                </a:solidFill>
                <a:latin typeface="Microsoft Yahei"/>
                <a:ea typeface="Microsoft Yahei"/>
                <a:cs typeface="Microsoft Yahei"/>
              </a:rPr>
              <a:t>CATALOGUE</a:t>
            </a:r>
          </a:p>
        </p:txBody>
      </p:sp>
      <p:sp>
        <p:nvSpPr>
          <p:cNvPr name="TextBox 4" id="4"/>
          <p:cNvSpPr txBox="true"/>
          <p:nvPr/>
        </p:nvSpPr>
        <p:spPr>
          <a:xfrm rot="0">
            <a:off x="7492225" y="198162"/>
            <a:ext cx="4405428" cy="977265"/>
          </a:xfrm>
          <a:prstGeom prst="rect">
            <a:avLst/>
          </a:prstGeom>
          <a:ln/>
        </p:spPr>
        <p:txBody>
          <a:bodyPr anchor="b" rtlCol="false" lIns="91440" rIns="91440" tIns="45720" bIns="45720" anchorCtr="false" vert="horz" wrap="square">
            <a:normAutofit/>
          </a:bodyPr>
          <a:lstStyle/>
          <a:p>
            <a:pPr algn="r">
              <a:lnSpc>
                <a:spcPct val="100000"/>
              </a:lnSpc>
              <a:spcBef>
                <a:spcPts val="375"/>
              </a:spcBef>
            </a:pPr>
            <a:r>
              <a:rPr lang="en-US" b="true" sz="5250">
                <a:solidFill>
                  <a:srgbClr val="1338FD">
                    <a:alpha val="100000"/>
                  </a:srgbClr>
                </a:solidFill>
                <a:latin typeface="Microsoft Yahei"/>
                <a:ea typeface="Microsoft Yahei"/>
                <a:cs typeface="Microsoft Yahei"/>
              </a:rPr>
              <a:t>目 录</a:t>
            </a:r>
          </a:p>
        </p:txBody>
      </p:sp>
      <p:sp>
        <p:nvSpPr>
          <p:cNvPr name="TextBox 5" id="5"/>
          <p:cNvSpPr txBox="true"/>
          <p:nvPr/>
        </p:nvSpPr>
        <p:spPr>
          <a:xfrm rot="0">
            <a:off x="5858879" y="1932835"/>
            <a:ext cx="571500" cy="457200"/>
          </a:xfrm>
          <a:prstGeom prst="rect">
            <a:avLst/>
          </a:prstGeom>
          <a:ln/>
        </p:spPr>
        <p:txBody>
          <a:bodyPr anchor="t" rtlCol="false" lIns="0" rIns="0" tIns="0" bIns="0" anchorCtr="false" vert="horz" wrap="square">
            <a:spAutoFit/>
          </a:bodyPr>
          <a:lstStyle/>
          <a:p>
            <a:pPr>
              <a:lnSpc>
                <a:spcPct val="100000"/>
              </a:lnSpc>
              <a:spcBef>
                <a:spcPts val="375"/>
              </a:spcBef>
            </a:pPr>
            <a:r>
              <a:rPr lang="en-US" sz="2700">
                <a:solidFill>
                  <a:schemeClr val="accent1">
                    <a:alpha val="100000"/>
                  </a:schemeClr>
                </a:solidFill>
                <a:latin typeface="Microsoft Yahei"/>
                <a:ea typeface="Microsoft Yahei"/>
                <a:cs typeface="Microsoft Yahei"/>
              </a:rPr>
              <a:t>01</a:t>
            </a:r>
          </a:p>
        </p:txBody>
      </p:sp>
      <p:sp>
        <p:nvSpPr>
          <p:cNvPr name="TextBox 6" id="6"/>
          <p:cNvSpPr txBox="true"/>
          <p:nvPr/>
        </p:nvSpPr>
        <p:spPr>
          <a:xfrm rot="0">
            <a:off x="6554204" y="1998091"/>
            <a:ext cx="4210541" cy="326688"/>
          </a:xfrm>
          <a:prstGeom prst="rect">
            <a:avLst/>
          </a:prstGeom>
          <a:ln/>
        </p:spPr>
        <p:txBody>
          <a:bodyPr anchor="t" rtlCol="false" lIns="0" rIns="0" tIns="0" bIns="0" anchorCtr="false" vert="horz" wrap="square">
            <a:spAutoFit/>
          </a:bodyPr>
          <a:lstStyle/>
          <a:p>
            <a:pPr>
              <a:lnSpc>
                <a:spcPct val="100000"/>
              </a:lnSpc>
              <a:spcBef>
                <a:spcPts val="375"/>
              </a:spcBef>
            </a:pPr>
            <a:r>
              <a:rPr lang="en-US" sz="2100">
                <a:solidFill>
                  <a:srgbClr val="232323">
                    <a:alpha val="100000"/>
                  </a:srgbClr>
                </a:solidFill>
                <a:latin typeface="Microsoft Yahei"/>
                <a:ea typeface="Microsoft Yahei"/>
                <a:cs typeface="Microsoft Yahei"/>
              </a:rPr>
              <a:t>杂志简介</a:t>
            </a:r>
          </a:p>
        </p:txBody>
      </p:sp>
      <p:sp>
        <p:nvSpPr>
          <p:cNvPr name="TextBox 7" id="7"/>
          <p:cNvSpPr txBox="true"/>
          <p:nvPr/>
        </p:nvSpPr>
        <p:spPr>
          <a:xfrm rot="0">
            <a:off x="5858879" y="2753970"/>
            <a:ext cx="571500" cy="457200"/>
          </a:xfrm>
          <a:prstGeom prst="rect">
            <a:avLst/>
          </a:prstGeom>
          <a:ln/>
        </p:spPr>
        <p:txBody>
          <a:bodyPr anchor="t" rtlCol="false" lIns="0" rIns="0" tIns="0" bIns="0" anchorCtr="false" vert="horz" wrap="square">
            <a:spAutoFit/>
          </a:bodyPr>
          <a:lstStyle/>
          <a:p>
            <a:pPr>
              <a:lnSpc>
                <a:spcPct val="100000"/>
              </a:lnSpc>
              <a:spcBef>
                <a:spcPts val="375"/>
              </a:spcBef>
            </a:pPr>
            <a:r>
              <a:rPr lang="en-US" sz="2700">
                <a:solidFill>
                  <a:schemeClr val="accent1">
                    <a:alpha val="100000"/>
                  </a:schemeClr>
                </a:solidFill>
                <a:latin typeface="Microsoft Yahei"/>
                <a:ea typeface="Microsoft Yahei"/>
                <a:cs typeface="Microsoft Yahei"/>
              </a:rPr>
              <a:t>02</a:t>
            </a:r>
          </a:p>
        </p:txBody>
      </p:sp>
      <p:sp>
        <p:nvSpPr>
          <p:cNvPr name="TextBox 8" id="8"/>
          <p:cNvSpPr txBox="true"/>
          <p:nvPr/>
        </p:nvSpPr>
        <p:spPr>
          <a:xfrm rot="0">
            <a:off x="6554204" y="2819226"/>
            <a:ext cx="4210541" cy="326688"/>
          </a:xfrm>
          <a:prstGeom prst="rect">
            <a:avLst/>
          </a:prstGeom>
          <a:ln/>
        </p:spPr>
        <p:txBody>
          <a:bodyPr anchor="t" rtlCol="false" lIns="0" rIns="0" tIns="0" bIns="0" anchorCtr="false" vert="horz" wrap="square">
            <a:spAutoFit/>
          </a:bodyPr>
          <a:lstStyle/>
          <a:p>
            <a:pPr>
              <a:lnSpc>
                <a:spcPct val="100000"/>
              </a:lnSpc>
              <a:spcBef>
                <a:spcPts val="375"/>
              </a:spcBef>
            </a:pPr>
            <a:r>
              <a:rPr lang="en-US" sz="2100">
                <a:solidFill>
                  <a:srgbClr val="232323">
                    <a:alpha val="100000"/>
                  </a:srgbClr>
                </a:solidFill>
                <a:latin typeface="Microsoft Yahei"/>
                <a:ea typeface="Microsoft Yahei"/>
                <a:cs typeface="Microsoft Yahei"/>
              </a:rPr>
              <a:t>投稿要求</a:t>
            </a:r>
          </a:p>
        </p:txBody>
      </p:sp>
      <p:sp>
        <p:nvSpPr>
          <p:cNvPr name="TextBox 9" id="9"/>
          <p:cNvSpPr txBox="true"/>
          <p:nvPr/>
        </p:nvSpPr>
        <p:spPr>
          <a:xfrm rot="0">
            <a:off x="5858879" y="3575104"/>
            <a:ext cx="571500" cy="457200"/>
          </a:xfrm>
          <a:prstGeom prst="rect">
            <a:avLst/>
          </a:prstGeom>
          <a:ln/>
        </p:spPr>
        <p:txBody>
          <a:bodyPr anchor="t" rtlCol="false" lIns="0" rIns="0" tIns="0" bIns="0" anchorCtr="false" vert="horz" wrap="square">
            <a:spAutoFit/>
          </a:bodyPr>
          <a:lstStyle/>
          <a:p>
            <a:pPr>
              <a:lnSpc>
                <a:spcPct val="100000"/>
              </a:lnSpc>
              <a:spcBef>
                <a:spcPts val="375"/>
              </a:spcBef>
            </a:pPr>
            <a:r>
              <a:rPr lang="en-US" sz="2700">
                <a:solidFill>
                  <a:schemeClr val="accent1">
                    <a:alpha val="100000"/>
                  </a:schemeClr>
                </a:solidFill>
                <a:latin typeface="Microsoft Yahei"/>
                <a:ea typeface="Microsoft Yahei"/>
                <a:cs typeface="Microsoft Yahei"/>
              </a:rPr>
              <a:t>03</a:t>
            </a:r>
          </a:p>
        </p:txBody>
      </p:sp>
      <p:sp>
        <p:nvSpPr>
          <p:cNvPr name="TextBox 10" id="10"/>
          <p:cNvSpPr txBox="true"/>
          <p:nvPr/>
        </p:nvSpPr>
        <p:spPr>
          <a:xfrm rot="0">
            <a:off x="6554204" y="3640361"/>
            <a:ext cx="4210541" cy="326688"/>
          </a:xfrm>
          <a:prstGeom prst="rect">
            <a:avLst/>
          </a:prstGeom>
          <a:ln/>
        </p:spPr>
        <p:txBody>
          <a:bodyPr anchor="t" rtlCol="false" lIns="0" rIns="0" tIns="0" bIns="0" anchorCtr="false" vert="horz" wrap="square">
            <a:spAutoFit/>
          </a:bodyPr>
          <a:lstStyle/>
          <a:p>
            <a:pPr>
              <a:lnSpc>
                <a:spcPct val="100000"/>
              </a:lnSpc>
              <a:spcBef>
                <a:spcPts val="375"/>
              </a:spcBef>
            </a:pPr>
            <a:r>
              <a:rPr lang="en-US" sz="2100">
                <a:solidFill>
                  <a:srgbClr val="232323">
                    <a:alpha val="100000"/>
                  </a:srgbClr>
                </a:solidFill>
                <a:latin typeface="Microsoft Yahei"/>
                <a:ea typeface="Microsoft Yahei"/>
                <a:cs typeface="Microsoft Yahei"/>
              </a:rPr>
              <a:t>投稿流程</a:t>
            </a:r>
          </a:p>
        </p:txBody>
      </p:sp>
      <p:sp>
        <p:nvSpPr>
          <p:cNvPr name="TextBox 11" id="11"/>
          <p:cNvSpPr txBox="true"/>
          <p:nvPr/>
        </p:nvSpPr>
        <p:spPr>
          <a:xfrm rot="0">
            <a:off x="5868404" y="4396239"/>
            <a:ext cx="561975" cy="457200"/>
          </a:xfrm>
          <a:prstGeom prst="rect">
            <a:avLst/>
          </a:prstGeom>
          <a:ln/>
        </p:spPr>
        <p:txBody>
          <a:bodyPr anchor="t" rtlCol="false" lIns="0" rIns="0" tIns="0" bIns="0" anchorCtr="false" vert="horz" wrap="square">
            <a:spAutoFit/>
          </a:bodyPr>
          <a:lstStyle/>
          <a:p>
            <a:pPr>
              <a:lnSpc>
                <a:spcPct val="100000"/>
              </a:lnSpc>
              <a:spcBef>
                <a:spcPts val="375"/>
              </a:spcBef>
            </a:pPr>
            <a:r>
              <a:rPr lang="en-US" sz="2700">
                <a:solidFill>
                  <a:schemeClr val="accent1">
                    <a:alpha val="100000"/>
                  </a:schemeClr>
                </a:solidFill>
                <a:latin typeface="Microsoft Yahei"/>
                <a:ea typeface="Microsoft Yahei"/>
                <a:cs typeface="Microsoft Yahei"/>
              </a:rPr>
              <a:t>04</a:t>
            </a:r>
          </a:p>
        </p:txBody>
      </p:sp>
      <p:sp>
        <p:nvSpPr>
          <p:cNvPr name="TextBox 12" id="12"/>
          <p:cNvSpPr txBox="true"/>
          <p:nvPr/>
        </p:nvSpPr>
        <p:spPr>
          <a:xfrm rot="0">
            <a:off x="6554204" y="4461495"/>
            <a:ext cx="4210541" cy="326688"/>
          </a:xfrm>
          <a:prstGeom prst="rect">
            <a:avLst/>
          </a:prstGeom>
          <a:ln/>
        </p:spPr>
        <p:txBody>
          <a:bodyPr anchor="t" rtlCol="false" lIns="0" rIns="0" tIns="0" bIns="0" anchorCtr="false" vert="horz" wrap="square">
            <a:spAutoFit/>
          </a:bodyPr>
          <a:lstStyle/>
          <a:p>
            <a:pPr>
              <a:lnSpc>
                <a:spcPct val="100000"/>
              </a:lnSpc>
              <a:spcBef>
                <a:spcPts val="375"/>
              </a:spcBef>
            </a:pPr>
            <a:r>
              <a:rPr lang="en-US" sz="2100">
                <a:solidFill>
                  <a:srgbClr val="232323">
                    <a:alpha val="100000"/>
                  </a:srgbClr>
                </a:solidFill>
                <a:latin typeface="Microsoft Yahei"/>
                <a:ea typeface="Microsoft Yahei"/>
                <a:cs typeface="Microsoft Yahei"/>
              </a:rPr>
              <a:t>注意事项</a:t>
            </a:r>
          </a:p>
        </p:txBody>
      </p:sp>
      <p:sp>
        <p:nvSpPr>
          <p:cNvPr name="TextBox 13" id="13"/>
          <p:cNvSpPr txBox="true"/>
          <p:nvPr/>
        </p:nvSpPr>
        <p:spPr>
          <a:xfrm rot="0">
            <a:off x="5858879" y="5215449"/>
            <a:ext cx="571500" cy="457200"/>
          </a:xfrm>
          <a:prstGeom prst="rect">
            <a:avLst/>
          </a:prstGeom>
          <a:ln/>
        </p:spPr>
        <p:txBody>
          <a:bodyPr anchor="t" rtlCol="false" lIns="0" rIns="0" tIns="0" bIns="0" anchorCtr="false" vert="horz" wrap="square">
            <a:spAutoFit/>
          </a:bodyPr>
          <a:lstStyle/>
          <a:p>
            <a:pPr>
              <a:lnSpc>
                <a:spcPct val="100000"/>
              </a:lnSpc>
              <a:spcBef>
                <a:spcPts val="375"/>
              </a:spcBef>
            </a:pPr>
            <a:r>
              <a:rPr lang="en-US" sz="2700">
                <a:solidFill>
                  <a:schemeClr val="accent1">
                    <a:alpha val="100000"/>
                  </a:schemeClr>
                </a:solidFill>
                <a:latin typeface="Microsoft Yahei"/>
                <a:ea typeface="Microsoft Yahei"/>
                <a:cs typeface="Microsoft Yahei"/>
              </a:rPr>
              <a:t>05</a:t>
            </a:r>
          </a:p>
        </p:txBody>
      </p:sp>
      <p:sp>
        <p:nvSpPr>
          <p:cNvPr name="TextBox 14" id="14"/>
          <p:cNvSpPr txBox="true"/>
          <p:nvPr/>
        </p:nvSpPr>
        <p:spPr>
          <a:xfrm rot="0">
            <a:off x="6554204" y="5280705"/>
            <a:ext cx="4210541" cy="326688"/>
          </a:xfrm>
          <a:prstGeom prst="rect">
            <a:avLst/>
          </a:prstGeom>
          <a:ln/>
        </p:spPr>
        <p:txBody>
          <a:bodyPr anchor="t" rtlCol="false" lIns="0" rIns="0" tIns="0" bIns="0" anchorCtr="false" vert="horz" wrap="square">
            <a:spAutoFit/>
          </a:bodyPr>
          <a:lstStyle/>
          <a:p>
            <a:pPr>
              <a:lnSpc>
                <a:spcPct val="100000"/>
              </a:lnSpc>
              <a:spcBef>
                <a:spcPts val="375"/>
              </a:spcBef>
            </a:pPr>
            <a:r>
              <a:rPr lang="en-US" sz="2100">
                <a:solidFill>
                  <a:srgbClr val="232323">
                    <a:alpha val="100000"/>
                  </a:srgbClr>
                </a:solidFill>
                <a:latin typeface="Microsoft Yahei"/>
                <a:ea typeface="Microsoft Yahei"/>
                <a:cs typeface="Microsoft Yahei"/>
              </a:rPr>
              <a:t>总结</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0" t="0" l="0" r="0"/>
          </a:stretch>
        </a:blipFill>
      </p:bgPr>
    </p:bg>
    <p:spTree>
      <p:nvGrpSpPr>
        <p:cNvPr id="1" name=""/>
        <p:cNvGrpSpPr/>
        <p:nvPr/>
      </p:nvGrpSpPr>
      <p:grpSpPr>
        <a:xfrm>
          <a:off x="0" y="0"/>
          <a:ext cx="0" cy="0"/>
          <a:chOff x="0" y="0"/>
          <a:chExt cx="0" cy="0"/>
        </a:xfrm>
      </p:grpSpPr>
      <p:sp>
        <p:nvSpPr>
          <p:cNvPr name="TextBox 2" id="2"/>
          <p:cNvSpPr txBox="true"/>
          <p:nvPr/>
        </p:nvSpPr>
        <p:spPr>
          <a:xfrm rot="0">
            <a:off x="5356704" y="2388266"/>
            <a:ext cx="5981700" cy="1371600"/>
          </a:xfrm>
          <a:prstGeom prst="rect">
            <a:avLst/>
          </a:prstGeom>
          <a:ln/>
        </p:spPr>
        <p:txBody>
          <a:bodyPr anchor="t" rtlCol="false" lIns="114300" rIns="114300" tIns="57150" bIns="57150" anchorCtr="false" vert="horz" wrap="square">
            <a:spAutoFit/>
          </a:bodyPr>
          <a:lstStyle/>
          <a:p>
            <a:pPr algn="r">
              <a:lnSpc>
                <a:spcPct val="120000"/>
              </a:lnSpc>
            </a:pPr>
            <a:r>
              <a:rPr lang="en-US" b="true" sz="6600">
                <a:solidFill>
                  <a:srgbClr val="1338FD">
                    <a:alpha val="100000"/>
                  </a:srgbClr>
                </a:solidFill>
                <a:latin typeface="Microsoft Yahei"/>
                <a:ea typeface="Microsoft Yahei"/>
                <a:cs typeface="Microsoft Yahei"/>
              </a:rPr>
              <a:t>01</a:t>
            </a:r>
          </a:p>
        </p:txBody>
      </p:sp>
      <p:sp>
        <p:nvSpPr>
          <p:cNvPr name="TextBox 3" id="3"/>
          <p:cNvSpPr txBox="true"/>
          <p:nvPr/>
        </p:nvSpPr>
        <p:spPr>
          <a:xfrm rot="0">
            <a:off x="853596" y="4258462"/>
            <a:ext cx="10484808" cy="1798058"/>
          </a:xfrm>
          <a:prstGeom prst="rect">
            <a:avLst/>
          </a:prstGeom>
          <a:ln/>
        </p:spPr>
        <p:txBody>
          <a:bodyPr anchor="t" rtlCol="false" lIns="114300" rIns="114300" tIns="57150" bIns="57150" anchorCtr="false" vert="horz" wrap="square">
            <a:normAutofit/>
          </a:bodyPr>
          <a:lstStyle/>
          <a:p>
            <a:pPr algn="r">
              <a:lnSpc>
                <a:spcPct val="120000"/>
              </a:lnSpc>
            </a:pPr>
            <a:r>
              <a:rPr lang="en-US" b="true" sz="4050">
                <a:solidFill>
                  <a:srgbClr val="020A49">
                    <a:alpha val="100000"/>
                  </a:srgbClr>
                </a:solidFill>
                <a:latin typeface="Microsoft Yahei"/>
                <a:ea typeface="Microsoft Yahei"/>
                <a:cs typeface="Microsoft Yahei"/>
              </a:rPr>
              <a:t>杂志简介</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0" t="0" l="0" r="0"/>
          </a:stretch>
        </a:blipFill>
      </p:bgPr>
    </p:bg>
    <p:spTree>
      <p:nvGrpSpPr>
        <p:cNvPr id="1" name=""/>
        <p:cNvGrpSpPr/>
        <p:nvPr/>
      </p:nvGrpSpPr>
      <p:grpSpPr>
        <a:xfrm>
          <a:off x="0" y="0"/>
          <a:ext cx="0" cy="0"/>
          <a:chOff x="0" y="0"/>
          <a:chExt cx="0" cy="0"/>
        </a:xfrm>
      </p:grpSpPr>
      <p:sp>
        <p:nvSpPr>
          <p:cNvPr name="Freeform 2" id="2"/>
          <p:cNvSpPr/>
          <p:nvPr/>
        </p:nvSpPr>
        <p:spPr>
          <a:xfrm rot="0">
            <a:off x="6032113" y="5184323"/>
            <a:ext cx="2429542" cy="1127284"/>
          </a:xfrm>
          <a:custGeom>
            <a:avLst/>
            <a:gdLst/>
            <a:ahLst/>
            <a:cxnLst/>
            <a:rect r="r" b="b" t="t" l="l"/>
            <a:pathLst>
              <a:path h="135" w="292">
                <a:moveTo>
                  <a:pt x="130" y="19"/>
                </a:moveTo>
                <a:cubicBezTo>
                  <a:pt x="75" y="38"/>
                  <a:pt x="31" y="73"/>
                  <a:pt x="0" y="118"/>
                </a:cubicBezTo>
                <a:cubicBezTo>
                  <a:pt x="52" y="134"/>
                  <a:pt x="108" y="135"/>
                  <a:pt x="163" y="116"/>
                </a:cubicBezTo>
                <a:cubicBezTo>
                  <a:pt x="218" y="97"/>
                  <a:pt x="262" y="61"/>
                  <a:pt x="292" y="17"/>
                </a:cubicBezTo>
                <a:cubicBezTo>
                  <a:pt x="241" y="0"/>
                  <a:pt x="184" y="0"/>
                  <a:pt x="130" y="19"/>
                </a:cubicBezTo>
              </a:path>
            </a:pathLst>
          </a:custGeom>
          <a:solidFill>
            <a:schemeClr val="accent1">
              <a:alpha val="100000"/>
            </a:schemeClr>
          </a:solidFill>
          <a:ln/>
        </p:spPr>
      </p:sp>
      <p:sp>
        <p:nvSpPr>
          <p:cNvPr name="Freeform 3" id="3"/>
          <p:cNvSpPr/>
          <p:nvPr/>
        </p:nvSpPr>
        <p:spPr>
          <a:xfrm rot="0">
            <a:off x="6032113" y="4073042"/>
            <a:ext cx="1515142" cy="2095595"/>
          </a:xfrm>
          <a:custGeom>
            <a:avLst/>
            <a:gdLst/>
            <a:ahLst/>
            <a:cxnLst/>
            <a:rect r="r" b="b" t="t" l="l"/>
            <a:pathLst>
              <a:path h="251" w="182">
                <a:moveTo>
                  <a:pt x="49" y="96"/>
                </a:moveTo>
                <a:cubicBezTo>
                  <a:pt x="15" y="143"/>
                  <a:pt x="0" y="197"/>
                  <a:pt x="1" y="251"/>
                </a:cubicBezTo>
                <a:cubicBezTo>
                  <a:pt x="52" y="235"/>
                  <a:pt x="99" y="203"/>
                  <a:pt x="132" y="156"/>
                </a:cubicBezTo>
                <a:cubicBezTo>
                  <a:pt x="166" y="109"/>
                  <a:pt x="182" y="54"/>
                  <a:pt x="181" y="0"/>
                </a:cubicBezTo>
                <a:cubicBezTo>
                  <a:pt x="130" y="16"/>
                  <a:pt x="83" y="49"/>
                  <a:pt x="49" y="96"/>
                </a:cubicBezTo>
              </a:path>
            </a:pathLst>
          </a:custGeom>
          <a:solidFill>
            <a:schemeClr val="accent1">
              <a:alpha val="60000"/>
            </a:schemeClr>
          </a:solidFill>
          <a:ln/>
        </p:spPr>
      </p:sp>
      <p:sp>
        <p:nvSpPr>
          <p:cNvPr name="Freeform 4" id="4"/>
          <p:cNvSpPr/>
          <p:nvPr/>
        </p:nvSpPr>
        <p:spPr>
          <a:xfrm rot="0">
            <a:off x="3612763" y="5184323"/>
            <a:ext cx="2419350" cy="1127284"/>
          </a:xfrm>
          <a:custGeom>
            <a:avLst/>
            <a:gdLst/>
            <a:ahLst/>
            <a:cxnLst/>
            <a:rect r="r" b="b" t="t" l="l"/>
            <a:pathLst>
              <a:path h="135" w="291">
                <a:moveTo>
                  <a:pt x="162" y="19"/>
                </a:moveTo>
                <a:cubicBezTo>
                  <a:pt x="217" y="38"/>
                  <a:pt x="261" y="73"/>
                  <a:pt x="291" y="118"/>
                </a:cubicBezTo>
                <a:cubicBezTo>
                  <a:pt x="240" y="134"/>
                  <a:pt x="184" y="135"/>
                  <a:pt x="129" y="116"/>
                </a:cubicBezTo>
                <a:cubicBezTo>
                  <a:pt x="74" y="97"/>
                  <a:pt x="30" y="61"/>
                  <a:pt x="0" y="17"/>
                </a:cubicBezTo>
                <a:cubicBezTo>
                  <a:pt x="51" y="0"/>
                  <a:pt x="108" y="0"/>
                  <a:pt x="162" y="19"/>
                </a:cubicBezTo>
              </a:path>
            </a:pathLst>
          </a:custGeom>
          <a:solidFill>
            <a:schemeClr val="accent1">
              <a:alpha val="100000"/>
            </a:schemeClr>
          </a:solidFill>
          <a:ln/>
        </p:spPr>
      </p:sp>
      <p:sp>
        <p:nvSpPr>
          <p:cNvPr name="Freeform 5" id="5"/>
          <p:cNvSpPr/>
          <p:nvPr/>
        </p:nvSpPr>
        <p:spPr>
          <a:xfrm rot="0">
            <a:off x="4527163" y="4073042"/>
            <a:ext cx="1513713" cy="2095595"/>
          </a:xfrm>
          <a:custGeom>
            <a:avLst/>
            <a:gdLst/>
            <a:ahLst/>
            <a:cxnLst/>
            <a:rect r="r" b="b" t="t" l="l"/>
            <a:pathLst>
              <a:path h="251" w="182">
                <a:moveTo>
                  <a:pt x="133" y="96"/>
                </a:moveTo>
                <a:cubicBezTo>
                  <a:pt x="167" y="143"/>
                  <a:pt x="182" y="197"/>
                  <a:pt x="181" y="251"/>
                </a:cubicBezTo>
                <a:cubicBezTo>
                  <a:pt x="130" y="235"/>
                  <a:pt x="83" y="203"/>
                  <a:pt x="50" y="156"/>
                </a:cubicBezTo>
                <a:cubicBezTo>
                  <a:pt x="16" y="109"/>
                  <a:pt x="0" y="54"/>
                  <a:pt x="1" y="0"/>
                </a:cubicBezTo>
                <a:cubicBezTo>
                  <a:pt x="52" y="16"/>
                  <a:pt x="99" y="49"/>
                  <a:pt x="133" y="96"/>
                </a:cubicBezTo>
              </a:path>
            </a:pathLst>
          </a:custGeom>
          <a:solidFill>
            <a:schemeClr val="accent1">
              <a:alpha val="60000"/>
            </a:schemeClr>
          </a:solidFill>
          <a:ln/>
        </p:spPr>
      </p:sp>
      <p:sp>
        <p:nvSpPr>
          <p:cNvPr name="Freeform 6" id="6"/>
          <p:cNvSpPr/>
          <p:nvPr/>
        </p:nvSpPr>
        <p:spPr>
          <a:xfrm rot="0">
            <a:off x="5609203" y="3588886"/>
            <a:ext cx="856012" cy="2579751"/>
          </a:xfrm>
          <a:custGeom>
            <a:avLst/>
            <a:gdLst/>
            <a:ahLst/>
            <a:cxnLst/>
            <a:rect r="r" b="b" t="t" l="l"/>
            <a:pathLst>
              <a:path h="309" w="103">
                <a:moveTo>
                  <a:pt x="0" y="154"/>
                </a:moveTo>
                <a:cubicBezTo>
                  <a:pt x="0" y="212"/>
                  <a:pt x="19" y="266"/>
                  <a:pt x="51" y="309"/>
                </a:cubicBezTo>
                <a:cubicBezTo>
                  <a:pt x="84" y="266"/>
                  <a:pt x="103" y="212"/>
                  <a:pt x="103" y="154"/>
                </a:cubicBezTo>
                <a:cubicBezTo>
                  <a:pt x="103" y="97"/>
                  <a:pt x="84" y="43"/>
                  <a:pt x="51" y="0"/>
                </a:cubicBezTo>
                <a:cubicBezTo>
                  <a:pt x="19" y="43"/>
                  <a:pt x="0" y="97"/>
                  <a:pt x="0" y="154"/>
                </a:cubicBezTo>
              </a:path>
            </a:pathLst>
          </a:custGeom>
          <a:solidFill>
            <a:schemeClr val="accent1">
              <a:alpha val="100000"/>
            </a:schemeClr>
          </a:solidFill>
          <a:ln/>
        </p:spPr>
      </p:sp>
      <p:sp>
        <p:nvSpPr>
          <p:cNvPr name="TextBox 7" id="7"/>
          <p:cNvSpPr txBox="true"/>
          <p:nvPr/>
        </p:nvSpPr>
        <p:spPr>
          <a:xfrm rot="0">
            <a:off x="463378" y="4535812"/>
            <a:ext cx="2931336" cy="490334"/>
          </a:xfrm>
          <a:prstGeom prst="rect">
            <a:avLst/>
          </a:prstGeom>
          <a:ln/>
        </p:spPr>
        <p:txBody>
          <a:bodyPr anchor="ctr" rtlCol="false" lIns="66008" rIns="66008" tIns="33052" bIns="33052" anchorCtr="false" vert="horz" wrap="square">
            <a:noAutofit/>
          </a:bodyPr>
          <a:lstStyle/>
          <a:p>
            <a:pPr algn="ctr">
              <a:lnSpc>
                <a:spcPct val="120000"/>
              </a:lnSpc>
            </a:pPr>
            <a:r>
              <a:rPr lang="en-US" b="true" sz="2100">
                <a:solidFill>
                  <a:schemeClr val="accent1">
                    <a:alpha val="100000"/>
                  </a:schemeClr>
                </a:solidFill>
                <a:latin typeface="Microsoft Yahei"/>
                <a:ea typeface="Microsoft Yahei"/>
                <a:cs typeface="Microsoft Yahei"/>
              </a:rPr>
              <a:t>杂志的批准与认证</a:t>
            </a:r>
          </a:p>
        </p:txBody>
      </p:sp>
      <p:sp>
        <p:nvSpPr>
          <p:cNvPr name="TextBox 8" id="8"/>
          <p:cNvSpPr txBox="true"/>
          <p:nvPr/>
        </p:nvSpPr>
        <p:spPr>
          <a:xfrm rot="0">
            <a:off x="449597" y="5004954"/>
            <a:ext cx="2931336" cy="1398504"/>
          </a:xfrm>
          <a:prstGeom prst="rect">
            <a:avLst/>
          </a:prstGeom>
          <a:ln/>
        </p:spPr>
        <p:txBody>
          <a:bodyPr anchor="t" rtlCol="false" lIns="66008" rIns="66008" tIns="33052" bIns="33052" anchorCtr="false" vert="horz" wrap="square">
            <a:noAutofit/>
          </a:bodyPr>
          <a:lstStyle/>
          <a:p>
            <a:pPr algn="ctr">
              <a:lnSpc>
                <a:spcPct val="140000"/>
              </a:lnSpc>
            </a:pPr>
            <a:r>
              <a:rPr lang="en-US" sz="1400">
                <a:solidFill>
                  <a:schemeClr val="dk1">
                    <a:alpha val="100000"/>
                  </a:schemeClr>
                </a:solidFill>
                <a:latin typeface="Microsoft Yahei"/>
                <a:ea typeface="Microsoft Yahei"/>
                <a:cs typeface="Microsoft Yahei"/>
              </a:rPr>
              <a:t>装甲兵工程学院学报杂志是由中华人民共和国新闻出版总署正式批准公开发行的优秀期刊。</a:t>
            </a:r>
          </a:p>
        </p:txBody>
      </p:sp>
      <p:sp>
        <p:nvSpPr>
          <p:cNvPr name="TextBox 9" id="9"/>
          <p:cNvSpPr txBox="true"/>
          <p:nvPr/>
        </p:nvSpPr>
        <p:spPr>
          <a:xfrm rot="0">
            <a:off x="1288216" y="2422580"/>
            <a:ext cx="2931336" cy="490334"/>
          </a:xfrm>
          <a:prstGeom prst="rect">
            <a:avLst/>
          </a:prstGeom>
          <a:ln/>
        </p:spPr>
        <p:txBody>
          <a:bodyPr anchor="ctr" rtlCol="false" lIns="66008" rIns="66008" tIns="33052" bIns="33052" anchorCtr="false" vert="horz" wrap="square">
            <a:noAutofit/>
          </a:bodyPr>
          <a:lstStyle/>
          <a:p>
            <a:pPr algn="ctr">
              <a:lnSpc>
                <a:spcPct val="120000"/>
              </a:lnSpc>
            </a:pPr>
            <a:r>
              <a:rPr lang="en-US" b="true" sz="2400">
                <a:solidFill>
                  <a:schemeClr val="accent1">
                    <a:alpha val="100000"/>
                  </a:schemeClr>
                </a:solidFill>
                <a:latin typeface="Microsoft Yahei"/>
                <a:ea typeface="Microsoft Yahei"/>
                <a:cs typeface="Microsoft Yahei"/>
              </a:rPr>
              <a:t>双刊号与归属</a:t>
            </a:r>
          </a:p>
        </p:txBody>
      </p:sp>
      <p:sp>
        <p:nvSpPr>
          <p:cNvPr name="TextBox 10" id="10"/>
          <p:cNvSpPr txBox="true"/>
          <p:nvPr/>
        </p:nvSpPr>
        <p:spPr>
          <a:xfrm rot="0">
            <a:off x="1274435" y="2891723"/>
            <a:ext cx="2931336" cy="1398504"/>
          </a:xfrm>
          <a:prstGeom prst="rect">
            <a:avLst/>
          </a:prstGeom>
          <a:ln/>
        </p:spPr>
        <p:txBody>
          <a:bodyPr anchor="t" rtlCol="false" lIns="66008" rIns="66008" tIns="33052" bIns="33052" anchorCtr="false" vert="horz" wrap="square">
            <a:noAutofit/>
          </a:bodyPr>
          <a:lstStyle/>
          <a:p>
            <a:pPr algn="ctr">
              <a:lnSpc>
                <a:spcPct val="140000"/>
              </a:lnSpc>
            </a:pPr>
            <a:r>
              <a:rPr lang="en-US" sz="1400">
                <a:solidFill>
                  <a:schemeClr val="dk1">
                    <a:alpha val="100000"/>
                  </a:schemeClr>
                </a:solidFill>
                <a:latin typeface="Microsoft Yahei"/>
                <a:ea typeface="Microsoft Yahei"/>
                <a:cs typeface="Microsoft Yahei"/>
              </a:rPr>
              <a:t>该杂志具有正规的双刊号，国内统一刊号为CN11-3984/E，国际刊号为ISSN1672-1497。</a:t>
            </a:r>
          </a:p>
        </p:txBody>
      </p:sp>
      <p:sp>
        <p:nvSpPr>
          <p:cNvPr name="TextBox 11" id="11"/>
          <p:cNvSpPr txBox="true"/>
          <p:nvPr/>
        </p:nvSpPr>
        <p:spPr>
          <a:xfrm rot="0">
            <a:off x="4540944" y="1591726"/>
            <a:ext cx="3020092" cy="490334"/>
          </a:xfrm>
          <a:prstGeom prst="rect">
            <a:avLst/>
          </a:prstGeom>
          <a:ln/>
        </p:spPr>
        <p:txBody>
          <a:bodyPr anchor="ctr" rtlCol="false" lIns="66008" rIns="66008" tIns="33052" bIns="33052" anchorCtr="false" vert="horz" wrap="square">
            <a:noAutofit/>
          </a:bodyPr>
          <a:lstStyle/>
          <a:p>
            <a:pPr algn="ctr">
              <a:lnSpc>
                <a:spcPct val="120000"/>
              </a:lnSpc>
            </a:pPr>
            <a:r>
              <a:rPr lang="en-US" b="true" sz="2100">
                <a:solidFill>
                  <a:schemeClr val="accent1">
                    <a:alpha val="100000"/>
                  </a:schemeClr>
                </a:solidFill>
                <a:latin typeface="Microsoft Yahei"/>
                <a:ea typeface="Microsoft Yahei"/>
                <a:cs typeface="Microsoft Yahei"/>
              </a:rPr>
              <a:t>主管与主办单位</a:t>
            </a:r>
          </a:p>
        </p:txBody>
      </p:sp>
      <p:sp>
        <p:nvSpPr>
          <p:cNvPr name="TextBox 12" id="12"/>
          <p:cNvSpPr txBox="true"/>
          <p:nvPr/>
        </p:nvSpPr>
        <p:spPr>
          <a:xfrm rot="0">
            <a:off x="4564095" y="2060868"/>
            <a:ext cx="2931336" cy="1398504"/>
          </a:xfrm>
          <a:prstGeom prst="rect">
            <a:avLst/>
          </a:prstGeom>
          <a:ln/>
        </p:spPr>
        <p:txBody>
          <a:bodyPr anchor="t" rtlCol="false" lIns="66008" rIns="66008" tIns="33052" bIns="33052" anchorCtr="false" vert="horz" wrap="square">
            <a:noAutofit/>
          </a:bodyPr>
          <a:lstStyle/>
          <a:p>
            <a:pPr algn="ctr">
              <a:lnSpc>
                <a:spcPct val="140000"/>
              </a:lnSpc>
            </a:pPr>
            <a:r>
              <a:rPr lang="en-US" sz="1400">
                <a:solidFill>
                  <a:schemeClr val="dk1">
                    <a:alpha val="100000"/>
                  </a:schemeClr>
                </a:solidFill>
                <a:latin typeface="Microsoft Yahei"/>
                <a:ea typeface="Microsoft Yahei"/>
                <a:cs typeface="Microsoft Yahei"/>
              </a:rPr>
              <a:t>装甲兵工程学院学报杂志社由装甲兵工程学院主管、装甲兵工程学院科研部主办。</a:t>
            </a:r>
          </a:p>
        </p:txBody>
      </p:sp>
      <p:sp>
        <p:nvSpPr>
          <p:cNvPr name="TextBox 13" id="13"/>
          <p:cNvSpPr txBox="true"/>
          <p:nvPr/>
        </p:nvSpPr>
        <p:spPr>
          <a:xfrm rot="0">
            <a:off x="8261908" y="2422580"/>
            <a:ext cx="2931336" cy="490334"/>
          </a:xfrm>
          <a:prstGeom prst="rect">
            <a:avLst/>
          </a:prstGeom>
          <a:ln/>
        </p:spPr>
        <p:txBody>
          <a:bodyPr anchor="ctr" rtlCol="false" lIns="66008" rIns="66008" tIns="33052" bIns="33052" anchorCtr="false" vert="horz" wrap="square">
            <a:noAutofit/>
          </a:bodyPr>
          <a:lstStyle/>
          <a:p>
            <a:pPr algn="ctr">
              <a:lnSpc>
                <a:spcPct val="120000"/>
              </a:lnSpc>
            </a:pPr>
            <a:r>
              <a:rPr lang="en-US" b="true" sz="2100">
                <a:solidFill>
                  <a:schemeClr val="accent1">
                    <a:alpha val="100000"/>
                  </a:schemeClr>
                </a:solidFill>
                <a:latin typeface="Microsoft Yahei"/>
                <a:ea typeface="Microsoft Yahei"/>
                <a:cs typeface="Microsoft Yahei"/>
              </a:rPr>
              <a:t>级别与地位</a:t>
            </a:r>
          </a:p>
        </p:txBody>
      </p:sp>
      <p:sp>
        <p:nvSpPr>
          <p:cNvPr name="TextBox 14" id="14"/>
          <p:cNvSpPr txBox="true"/>
          <p:nvPr/>
        </p:nvSpPr>
        <p:spPr>
          <a:xfrm rot="0">
            <a:off x="8248127" y="2891723"/>
            <a:ext cx="2931336" cy="1398504"/>
          </a:xfrm>
          <a:prstGeom prst="rect">
            <a:avLst/>
          </a:prstGeom>
          <a:ln/>
        </p:spPr>
        <p:txBody>
          <a:bodyPr anchor="t" rtlCol="false" lIns="66008" rIns="66008" tIns="33052" bIns="33052" anchorCtr="false" vert="horz" wrap="square">
            <a:noAutofit/>
          </a:bodyPr>
          <a:lstStyle/>
          <a:p>
            <a:pPr algn="ctr">
              <a:lnSpc>
                <a:spcPct val="140000"/>
              </a:lnSpc>
            </a:pPr>
            <a:r>
              <a:rPr lang="en-US" sz="1400">
                <a:solidFill>
                  <a:schemeClr val="dk1">
                    <a:alpha val="100000"/>
                  </a:schemeClr>
                </a:solidFill>
                <a:latin typeface="Microsoft Yahei"/>
                <a:ea typeface="Microsoft Yahei"/>
                <a:cs typeface="Microsoft Yahei"/>
              </a:rPr>
              <a:t>自创刊以来，该杂志在业内赢得了广泛的认可和赞誉，被公认为具有重大影响力的杂志之一。</a:t>
            </a:r>
          </a:p>
        </p:txBody>
      </p:sp>
      <p:sp>
        <p:nvSpPr>
          <p:cNvPr name="TextBox 15" id="15"/>
          <p:cNvSpPr txBox="true"/>
          <p:nvPr/>
        </p:nvSpPr>
        <p:spPr>
          <a:xfrm rot="0">
            <a:off x="8814029" y="4535812"/>
            <a:ext cx="2931336" cy="490334"/>
          </a:xfrm>
          <a:prstGeom prst="rect">
            <a:avLst/>
          </a:prstGeom>
          <a:ln/>
        </p:spPr>
        <p:txBody>
          <a:bodyPr anchor="ctr" rtlCol="false" lIns="66008" rIns="66008" tIns="33052" bIns="33052" anchorCtr="false" vert="horz" wrap="square">
            <a:noAutofit/>
          </a:bodyPr>
          <a:lstStyle/>
          <a:p>
            <a:pPr algn="ctr">
              <a:lnSpc>
                <a:spcPct val="120000"/>
              </a:lnSpc>
            </a:pPr>
            <a:r>
              <a:rPr lang="en-US" b="true" sz="2100">
                <a:solidFill>
                  <a:schemeClr val="accent1">
                    <a:alpha val="100000"/>
                  </a:schemeClr>
                </a:solidFill>
                <a:latin typeface="Microsoft Yahei"/>
                <a:ea typeface="Microsoft Yahei"/>
                <a:cs typeface="Microsoft Yahei"/>
              </a:rPr>
              <a:t>奖项与收录</a:t>
            </a:r>
          </a:p>
        </p:txBody>
      </p:sp>
      <p:sp>
        <p:nvSpPr>
          <p:cNvPr name="TextBox 16" id="16"/>
          <p:cNvSpPr txBox="true"/>
          <p:nvPr/>
        </p:nvSpPr>
        <p:spPr>
          <a:xfrm rot="0">
            <a:off x="8800248" y="5004954"/>
            <a:ext cx="2931336" cy="1398504"/>
          </a:xfrm>
          <a:prstGeom prst="rect">
            <a:avLst/>
          </a:prstGeom>
          <a:ln/>
        </p:spPr>
        <p:txBody>
          <a:bodyPr anchor="t" rtlCol="false" lIns="66008" rIns="66008" tIns="33052" bIns="33052" anchorCtr="false" vert="horz" wrap="square">
            <a:noAutofit/>
          </a:bodyPr>
          <a:lstStyle/>
          <a:p>
            <a:pPr algn="ctr">
              <a:lnSpc>
                <a:spcPct val="140000"/>
              </a:lnSpc>
            </a:pPr>
            <a:r>
              <a:rPr lang="en-US" sz="1400">
                <a:solidFill>
                  <a:schemeClr val="dk1">
                    <a:alpha val="100000"/>
                  </a:schemeClr>
                </a:solidFill>
                <a:latin typeface="Microsoft Yahei"/>
                <a:ea typeface="Microsoft Yahei"/>
                <a:cs typeface="Microsoft Yahei"/>
              </a:rPr>
              <a:t>装甲兵工程学院学报杂志社曾荣获中国优秀期刊奖，并被中国期刊网数据库全文收录。</a:t>
            </a:r>
          </a:p>
        </p:txBody>
      </p:sp>
      <p:sp>
        <p:nvSpPr>
          <p:cNvPr name="TextBox 17" id="17"/>
          <p:cNvSpPr txBox="true"/>
          <p:nvPr/>
        </p:nvSpPr>
        <p:spPr>
          <a:xfrm rot="0">
            <a:off x="476023" y="265328"/>
            <a:ext cx="11239500" cy="914400"/>
          </a:xfrm>
          <a:prstGeom prst="rect">
            <a:avLst/>
          </a:prstGeom>
          <a:ln/>
        </p:spPr>
        <p:txBody>
          <a:bodyPr anchor="ctr" rtlCol="false" lIns="123825" rIns="57150" tIns="123825" bIns="123825" anchorCtr="false" vert="horz" wrap="square">
            <a:noAutofit/>
          </a:bodyPr>
          <a:lstStyle/>
          <a:p>
            <a:pPr>
              <a:lnSpc>
                <a:spcPct val="140000"/>
              </a:lnSpc>
            </a:pPr>
            <a:r>
              <a:rPr lang="en-US" b="true" sz="3000">
                <a:solidFill>
                  <a:schemeClr val="dk2">
                    <a:alpha val="100000"/>
                  </a:schemeClr>
                </a:solidFill>
                <a:latin typeface="Microsoft Yahei"/>
                <a:ea typeface="Microsoft Yahei"/>
                <a:cs typeface="Microsoft Yahei"/>
              </a:rPr>
              <a:t>杂志简介</a:t>
            </a:r>
          </a:p>
        </p:txBody>
      </p:sp>
      <p:sp>
        <p:nvSpPr>
          <p:cNvPr name="TextBox 18" id="18"/>
          <p:cNvSpPr txBox="true"/>
          <p:nvPr/>
        </p:nvSpPr>
        <p:spPr>
          <a:xfrm rot="0">
            <a:off x="3794737" y="5266000"/>
            <a:ext cx="849630" cy="481965"/>
          </a:xfrm>
          <a:prstGeom prst="rect">
            <a:avLst/>
          </a:prstGeom>
          <a:ln/>
        </p:spPr>
        <p:txBody>
          <a:bodyPr anchor="ctr" rtlCol="false" lIns="91440" rIns="91440" tIns="45720" bIns="45720" anchorCtr="false" vert="horz" wrap="square">
            <a:spAutoFit/>
          </a:bodyPr>
          <a:lstStyle/>
          <a:p>
            <a:pPr algn="ctr">
              <a:lnSpc>
                <a:spcPct val="100000"/>
              </a:lnSpc>
              <a:spcBef>
                <a:spcPts val="375"/>
              </a:spcBef>
            </a:pPr>
            <a:r>
              <a:rPr lang="en-US" sz="2400">
                <a:solidFill>
                  <a:srgbClr val="FFFFFF">
                    <a:alpha val="100000"/>
                  </a:srgbClr>
                </a:solidFill>
                <a:latin typeface="Microsoft Yahei"/>
                <a:ea typeface="Microsoft Yahei"/>
                <a:cs typeface="Microsoft Yahei"/>
              </a:rPr>
              <a:t>01</a:t>
            </a:r>
          </a:p>
        </p:txBody>
      </p:sp>
      <p:sp>
        <p:nvSpPr>
          <p:cNvPr name="TextBox 19" id="19"/>
          <p:cNvSpPr txBox="true"/>
          <p:nvPr/>
        </p:nvSpPr>
        <p:spPr>
          <a:xfrm rot="0">
            <a:off x="4527163" y="4396796"/>
            <a:ext cx="849630" cy="481965"/>
          </a:xfrm>
          <a:prstGeom prst="rect">
            <a:avLst/>
          </a:prstGeom>
          <a:ln/>
        </p:spPr>
        <p:txBody>
          <a:bodyPr anchor="ctr" rtlCol="false" lIns="91440" rIns="91440" tIns="45720" bIns="45720" anchorCtr="false" vert="horz" wrap="square">
            <a:spAutoFit/>
          </a:bodyPr>
          <a:lstStyle/>
          <a:p>
            <a:pPr algn="ctr">
              <a:lnSpc>
                <a:spcPct val="100000"/>
              </a:lnSpc>
              <a:spcBef>
                <a:spcPts val="375"/>
              </a:spcBef>
            </a:pPr>
            <a:r>
              <a:rPr lang="en-US" sz="2400">
                <a:solidFill>
                  <a:srgbClr val="FFFFFF">
                    <a:alpha val="100000"/>
                  </a:srgbClr>
                </a:solidFill>
                <a:latin typeface="Microsoft Yahei"/>
                <a:ea typeface="Microsoft Yahei"/>
                <a:cs typeface="Microsoft Yahei"/>
              </a:rPr>
              <a:t>02</a:t>
            </a:r>
          </a:p>
        </p:txBody>
      </p:sp>
      <p:sp>
        <p:nvSpPr>
          <p:cNvPr name="TextBox 20" id="20"/>
          <p:cNvSpPr txBox="true"/>
          <p:nvPr/>
        </p:nvSpPr>
        <p:spPr>
          <a:xfrm rot="0">
            <a:off x="5607298" y="4073042"/>
            <a:ext cx="849630" cy="481965"/>
          </a:xfrm>
          <a:prstGeom prst="rect">
            <a:avLst/>
          </a:prstGeom>
          <a:ln/>
        </p:spPr>
        <p:txBody>
          <a:bodyPr anchor="ctr" rtlCol="false" lIns="91440" rIns="91440" tIns="45720" bIns="45720" anchorCtr="false" vert="horz" wrap="square">
            <a:spAutoFit/>
          </a:bodyPr>
          <a:lstStyle/>
          <a:p>
            <a:pPr algn="ctr">
              <a:lnSpc>
                <a:spcPct val="100000"/>
              </a:lnSpc>
              <a:spcBef>
                <a:spcPts val="375"/>
              </a:spcBef>
            </a:pPr>
            <a:r>
              <a:rPr lang="en-US" sz="2400">
                <a:solidFill>
                  <a:srgbClr val="FFFFFF">
                    <a:alpha val="100000"/>
                  </a:srgbClr>
                </a:solidFill>
                <a:latin typeface="Microsoft Yahei"/>
                <a:ea typeface="Microsoft Yahei"/>
                <a:cs typeface="Microsoft Yahei"/>
              </a:rPr>
              <a:t>03</a:t>
            </a:r>
          </a:p>
        </p:txBody>
      </p:sp>
      <p:sp>
        <p:nvSpPr>
          <p:cNvPr name="TextBox 21" id="21"/>
          <p:cNvSpPr txBox="true"/>
          <p:nvPr/>
        </p:nvSpPr>
        <p:spPr>
          <a:xfrm rot="0">
            <a:off x="6697625" y="4396796"/>
            <a:ext cx="849630" cy="481965"/>
          </a:xfrm>
          <a:prstGeom prst="rect">
            <a:avLst/>
          </a:prstGeom>
          <a:ln/>
        </p:spPr>
        <p:txBody>
          <a:bodyPr anchor="ctr" rtlCol="false" lIns="91440" rIns="91440" tIns="45720" bIns="45720" anchorCtr="false" vert="horz" wrap="square">
            <a:spAutoFit/>
          </a:bodyPr>
          <a:lstStyle/>
          <a:p>
            <a:pPr algn="ctr">
              <a:lnSpc>
                <a:spcPct val="100000"/>
              </a:lnSpc>
              <a:spcBef>
                <a:spcPts val="375"/>
              </a:spcBef>
            </a:pPr>
            <a:r>
              <a:rPr lang="en-US" sz="2400">
                <a:solidFill>
                  <a:srgbClr val="FFFFFF">
                    <a:alpha val="100000"/>
                  </a:srgbClr>
                </a:solidFill>
                <a:latin typeface="Microsoft Yahei"/>
                <a:ea typeface="Microsoft Yahei"/>
                <a:cs typeface="Microsoft Yahei"/>
              </a:rPr>
              <a:t>04</a:t>
            </a:r>
          </a:p>
        </p:txBody>
      </p:sp>
      <p:sp>
        <p:nvSpPr>
          <p:cNvPr name="TextBox 22" id="22"/>
          <p:cNvSpPr txBox="true"/>
          <p:nvPr/>
        </p:nvSpPr>
        <p:spPr>
          <a:xfrm rot="0">
            <a:off x="7495431" y="5266000"/>
            <a:ext cx="849630" cy="481965"/>
          </a:xfrm>
          <a:prstGeom prst="rect">
            <a:avLst/>
          </a:prstGeom>
          <a:ln/>
        </p:spPr>
        <p:txBody>
          <a:bodyPr anchor="ctr" rtlCol="false" lIns="91440" rIns="91440" tIns="45720" bIns="45720" anchorCtr="false" vert="horz" wrap="square">
            <a:spAutoFit/>
          </a:bodyPr>
          <a:lstStyle/>
          <a:p>
            <a:pPr algn="ctr">
              <a:lnSpc>
                <a:spcPct val="100000"/>
              </a:lnSpc>
              <a:spcBef>
                <a:spcPts val="375"/>
              </a:spcBef>
            </a:pPr>
            <a:r>
              <a:rPr lang="en-US" sz="2400">
                <a:solidFill>
                  <a:srgbClr val="FFFFFF">
                    <a:alpha val="100000"/>
                  </a:srgbClr>
                </a:solidFill>
                <a:latin typeface="Microsoft Yahei"/>
                <a:ea typeface="Microsoft Yahei"/>
                <a:cs typeface="Microsoft Yahei"/>
              </a:rPr>
              <a:t>05</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0" t="0" l="0" r="0"/>
          </a:stretch>
        </a:blipFill>
      </p:bgPr>
    </p:bg>
    <p:spTree>
      <p:nvGrpSpPr>
        <p:cNvPr id="1" name=""/>
        <p:cNvGrpSpPr/>
        <p:nvPr/>
      </p:nvGrpSpPr>
      <p:grpSpPr>
        <a:xfrm>
          <a:off x="0" y="0"/>
          <a:ext cx="0" cy="0"/>
          <a:chOff x="0" y="0"/>
          <a:chExt cx="0" cy="0"/>
        </a:xfrm>
      </p:grpSpPr>
      <p:sp>
        <p:nvSpPr>
          <p:cNvPr name="TextBox 2" id="2"/>
          <p:cNvSpPr txBox="true"/>
          <p:nvPr/>
        </p:nvSpPr>
        <p:spPr>
          <a:xfrm rot="0">
            <a:off x="5356704" y="2388266"/>
            <a:ext cx="5981700" cy="1371600"/>
          </a:xfrm>
          <a:prstGeom prst="rect">
            <a:avLst/>
          </a:prstGeom>
          <a:ln/>
        </p:spPr>
        <p:txBody>
          <a:bodyPr anchor="t" rtlCol="false" lIns="114300" rIns="114300" tIns="57150" bIns="57150" anchorCtr="false" vert="horz" wrap="square">
            <a:spAutoFit/>
          </a:bodyPr>
          <a:lstStyle/>
          <a:p>
            <a:pPr algn="r">
              <a:lnSpc>
                <a:spcPct val="120000"/>
              </a:lnSpc>
            </a:pPr>
            <a:r>
              <a:rPr lang="en-US" b="true" sz="6600">
                <a:solidFill>
                  <a:srgbClr val="1338FD">
                    <a:alpha val="100000"/>
                  </a:srgbClr>
                </a:solidFill>
                <a:latin typeface="Microsoft Yahei"/>
                <a:ea typeface="Microsoft Yahei"/>
                <a:cs typeface="Microsoft Yahei"/>
              </a:rPr>
              <a:t>02</a:t>
            </a:r>
          </a:p>
        </p:txBody>
      </p:sp>
      <p:sp>
        <p:nvSpPr>
          <p:cNvPr name="TextBox 3" id="3"/>
          <p:cNvSpPr txBox="true"/>
          <p:nvPr/>
        </p:nvSpPr>
        <p:spPr>
          <a:xfrm rot="0">
            <a:off x="853596" y="4258462"/>
            <a:ext cx="10484808" cy="1798058"/>
          </a:xfrm>
          <a:prstGeom prst="rect">
            <a:avLst/>
          </a:prstGeom>
          <a:ln/>
        </p:spPr>
        <p:txBody>
          <a:bodyPr anchor="t" rtlCol="false" lIns="114300" rIns="114300" tIns="57150" bIns="57150" anchorCtr="false" vert="horz" wrap="square">
            <a:normAutofit/>
          </a:bodyPr>
          <a:lstStyle/>
          <a:p>
            <a:pPr algn="r">
              <a:lnSpc>
                <a:spcPct val="120000"/>
              </a:lnSpc>
            </a:pPr>
            <a:r>
              <a:rPr lang="en-US" b="true" sz="4050">
                <a:solidFill>
                  <a:srgbClr val="020A49">
                    <a:alpha val="100000"/>
                  </a:srgbClr>
                </a:solidFill>
                <a:latin typeface="Microsoft Yahei"/>
                <a:ea typeface="Microsoft Yahei"/>
                <a:cs typeface="Microsoft Yahei"/>
              </a:rPr>
              <a:t>投稿要求</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0" t="0" l="0" r="0"/>
          </a:stretch>
        </a:blip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3"/>
          <a:srcRect l="4693" r="4693" t="0" b="0"/>
          <a:stretch>
            <a:fillRect/>
          </a:stretch>
        </p:blipFill>
        <p:spPr>
          <a:xfrm rot="0">
            <a:off x="685732" y="4432100"/>
            <a:ext cx="2667000" cy="1962150"/>
          </a:xfrm>
          <a:prstGeom prst="rect">
            <a:avLst/>
          </a:prstGeom>
        </p:spPr>
      </p:pic>
      <p:pic>
        <p:nvPicPr>
          <p:cNvPr name="Picture 3" id="3"/>
          <p:cNvPicPr>
            <a:picLocks noChangeAspect="true"/>
          </p:cNvPicPr>
          <p:nvPr/>
        </p:nvPicPr>
        <p:blipFill>
          <a:blip r:embed="rId4"/>
          <a:srcRect t="21307" b="21307"/>
          <a:stretch>
            <a:fillRect/>
          </a:stretch>
        </p:blipFill>
        <p:spPr>
          <a:xfrm rot="0">
            <a:off x="685732" y="1696920"/>
            <a:ext cx="2667000" cy="1962150"/>
          </a:xfrm>
          <a:prstGeom prst="rect">
            <a:avLst/>
          </a:prstGeom>
        </p:spPr>
      </p:pic>
      <p:pic>
        <p:nvPicPr>
          <p:cNvPr name="Picture 4" id="4"/>
          <p:cNvPicPr>
            <a:picLocks noChangeAspect="true"/>
          </p:cNvPicPr>
          <p:nvPr/>
        </p:nvPicPr>
        <p:blipFill>
          <a:blip r:embed="rId5"/>
          <a:srcRect/>
          <a:stretch>
            <a:fillRect/>
          </a:stretch>
        </p:blipFill>
        <p:spPr>
          <a:xfrm rot="0">
            <a:off x="6474634" y="4424919"/>
            <a:ext cx="2667000" cy="1962150"/>
          </a:xfrm>
          <a:prstGeom prst="rect">
            <a:avLst/>
          </a:prstGeom>
        </p:spPr>
      </p:pic>
      <p:pic>
        <p:nvPicPr>
          <p:cNvPr name="Picture 5" id="5"/>
          <p:cNvPicPr>
            <a:picLocks noChangeAspect="true"/>
          </p:cNvPicPr>
          <p:nvPr/>
        </p:nvPicPr>
        <p:blipFill>
          <a:blip r:embed="rId6"/>
          <a:srcRect/>
          <a:stretch>
            <a:fillRect/>
          </a:stretch>
        </p:blipFill>
        <p:spPr>
          <a:xfrm rot="0">
            <a:off x="6474634" y="1696920"/>
            <a:ext cx="2667000" cy="1962150"/>
          </a:xfrm>
          <a:prstGeom prst="rect">
            <a:avLst/>
          </a:prstGeom>
        </p:spPr>
      </p:pic>
      <p:sp>
        <p:nvSpPr>
          <p:cNvPr name="TextBox 6" id="6"/>
          <p:cNvSpPr txBox="true"/>
          <p:nvPr/>
        </p:nvSpPr>
        <p:spPr>
          <a:xfrm rot="0">
            <a:off x="476023" y="265328"/>
            <a:ext cx="11239500" cy="914400"/>
          </a:xfrm>
          <a:prstGeom prst="rect">
            <a:avLst/>
          </a:prstGeom>
          <a:ln/>
        </p:spPr>
        <p:txBody>
          <a:bodyPr anchor="ctr" rtlCol="false" lIns="123825" rIns="57150" tIns="123825" bIns="123825" anchorCtr="false" vert="horz" wrap="square">
            <a:noAutofit/>
          </a:bodyPr>
          <a:lstStyle/>
          <a:p>
            <a:pPr>
              <a:lnSpc>
                <a:spcPct val="140000"/>
              </a:lnSpc>
            </a:pPr>
            <a:r>
              <a:rPr lang="en-US" b="true" sz="3000">
                <a:solidFill>
                  <a:schemeClr val="dk2">
                    <a:alpha val="100000"/>
                  </a:schemeClr>
                </a:solidFill>
                <a:latin typeface="Microsoft Yahei"/>
                <a:ea typeface="Microsoft Yahei"/>
                <a:cs typeface="Microsoft Yahei"/>
              </a:rPr>
              <a:t>投稿要求</a:t>
            </a:r>
          </a:p>
        </p:txBody>
      </p:sp>
      <p:sp>
        <p:nvSpPr>
          <p:cNvPr name="TextBox 7" id="7"/>
          <p:cNvSpPr txBox="true"/>
          <p:nvPr/>
        </p:nvSpPr>
        <p:spPr>
          <a:xfrm rot="0">
            <a:off x="3470998" y="2046213"/>
            <a:ext cx="2426717" cy="490334"/>
          </a:xfrm>
          <a:prstGeom prst="rect">
            <a:avLst/>
          </a:prstGeom>
          <a:ln/>
        </p:spPr>
        <p:txBody>
          <a:bodyPr anchor="ctr" rtlCol="false" lIns="66008" rIns="66008" tIns="33052" bIns="33052" anchorCtr="false" vert="horz" wrap="square">
            <a:noAutofit/>
          </a:bodyPr>
          <a:lstStyle/>
          <a:p>
            <a:pPr algn="l">
              <a:lnSpc>
                <a:spcPct val="120000"/>
              </a:lnSpc>
            </a:pPr>
            <a:r>
              <a:rPr lang="en-US" b="true" sz="2000">
                <a:solidFill>
                  <a:schemeClr val="accent1">
                    <a:alpha val="100000"/>
                  </a:schemeClr>
                </a:solidFill>
                <a:latin typeface="Microsoft Yahei"/>
                <a:ea typeface="Microsoft Yahei"/>
                <a:cs typeface="Microsoft Yahei"/>
              </a:rPr>
              <a:t>原创性</a:t>
            </a:r>
          </a:p>
        </p:txBody>
      </p:sp>
      <p:sp>
        <p:nvSpPr>
          <p:cNvPr name="TextBox 8" id="8"/>
          <p:cNvSpPr txBox="true"/>
          <p:nvPr/>
        </p:nvSpPr>
        <p:spPr>
          <a:xfrm rot="0">
            <a:off x="3470998" y="2461748"/>
            <a:ext cx="2267763" cy="1197322"/>
          </a:xfrm>
          <a:prstGeom prst="rect">
            <a:avLst/>
          </a:prstGeom>
          <a:ln/>
        </p:spPr>
        <p:txBody>
          <a:bodyPr anchor="ctr" rtlCol="false" lIns="66008" rIns="66008" tIns="33052" bIns="33052" anchorCtr="false" vert="horz" wrap="square">
            <a:noAutofit/>
          </a:bodyPr>
          <a:lstStyle/>
          <a:p>
            <a:pPr algn="l">
              <a:lnSpc>
                <a:spcPct val="140000"/>
              </a:lnSpc>
            </a:pPr>
            <a:r>
              <a:rPr lang="en-US" sz="1500">
                <a:solidFill>
                  <a:schemeClr val="dk1">
                    <a:alpha val="100000"/>
                  </a:schemeClr>
                </a:solidFill>
                <a:latin typeface="Microsoft Yahei"/>
                <a:ea typeface="Microsoft Yahei"/>
                <a:cs typeface="Microsoft Yahei"/>
              </a:rPr>
              <a:t>来稿须为未公开发表的原创作品，严禁抄袭或一稿多投，文责自负。</a:t>
            </a:r>
          </a:p>
        </p:txBody>
      </p:sp>
      <p:sp>
        <p:nvSpPr>
          <p:cNvPr name="TextBox 9" id="9"/>
          <p:cNvSpPr txBox="true"/>
          <p:nvPr/>
        </p:nvSpPr>
        <p:spPr>
          <a:xfrm rot="0">
            <a:off x="9284637" y="2046213"/>
            <a:ext cx="2426717" cy="490334"/>
          </a:xfrm>
          <a:prstGeom prst="rect">
            <a:avLst/>
          </a:prstGeom>
          <a:ln/>
        </p:spPr>
        <p:txBody>
          <a:bodyPr anchor="ctr" rtlCol="false" lIns="66008" rIns="66008" tIns="33052" bIns="33052" anchorCtr="false" vert="horz" wrap="square">
            <a:noAutofit/>
          </a:bodyPr>
          <a:lstStyle/>
          <a:p>
            <a:pPr algn="l">
              <a:lnSpc>
                <a:spcPct val="120000"/>
              </a:lnSpc>
            </a:pPr>
            <a:r>
              <a:rPr lang="en-US" b="true" sz="2000">
                <a:solidFill>
                  <a:schemeClr val="accent1">
                    <a:alpha val="100000"/>
                  </a:schemeClr>
                </a:solidFill>
                <a:latin typeface="Microsoft Yahei"/>
                <a:ea typeface="Microsoft Yahei"/>
                <a:cs typeface="Microsoft Yahei"/>
              </a:rPr>
              <a:t>格式规范</a:t>
            </a:r>
          </a:p>
        </p:txBody>
      </p:sp>
      <p:sp>
        <p:nvSpPr>
          <p:cNvPr name="TextBox 10" id="10"/>
          <p:cNvSpPr txBox="true"/>
          <p:nvPr/>
        </p:nvSpPr>
        <p:spPr>
          <a:xfrm rot="0">
            <a:off x="9284637" y="2461748"/>
            <a:ext cx="2267763" cy="1197322"/>
          </a:xfrm>
          <a:prstGeom prst="rect">
            <a:avLst/>
          </a:prstGeom>
          <a:ln/>
        </p:spPr>
        <p:txBody>
          <a:bodyPr anchor="ctr" rtlCol="false" lIns="66008" rIns="66008" tIns="33052" bIns="33052" anchorCtr="false" vert="horz" wrap="square">
            <a:noAutofit/>
          </a:bodyPr>
          <a:lstStyle/>
          <a:p>
            <a:pPr algn="l">
              <a:lnSpc>
                <a:spcPct val="140000"/>
              </a:lnSpc>
            </a:pPr>
            <a:r>
              <a:rPr lang="en-US" sz="1500">
                <a:solidFill>
                  <a:schemeClr val="dk1">
                    <a:alpha val="100000"/>
                  </a:schemeClr>
                </a:solidFill>
                <a:latin typeface="Microsoft Yahei"/>
                <a:ea typeface="Microsoft Yahei"/>
                <a:cs typeface="Microsoft Yahei"/>
              </a:rPr>
              <a:t>来稿请按杂志社要求的格式进行排版，包括字体、字号、行距等。</a:t>
            </a:r>
          </a:p>
        </p:txBody>
      </p:sp>
      <p:sp>
        <p:nvSpPr>
          <p:cNvPr name="TextBox 11" id="11"/>
          <p:cNvSpPr txBox="true"/>
          <p:nvPr/>
        </p:nvSpPr>
        <p:spPr>
          <a:xfrm rot="0">
            <a:off x="3546529" y="4783754"/>
            <a:ext cx="2426717" cy="490334"/>
          </a:xfrm>
          <a:prstGeom prst="rect">
            <a:avLst/>
          </a:prstGeom>
          <a:ln/>
        </p:spPr>
        <p:txBody>
          <a:bodyPr anchor="ctr" rtlCol="false" lIns="66008" rIns="66008" tIns="33052" bIns="33052" anchorCtr="false" vert="horz" wrap="square">
            <a:noAutofit/>
          </a:bodyPr>
          <a:lstStyle/>
          <a:p>
            <a:pPr algn="l">
              <a:lnSpc>
                <a:spcPct val="120000"/>
              </a:lnSpc>
            </a:pPr>
            <a:r>
              <a:rPr lang="en-US" b="true" sz="2000">
                <a:solidFill>
                  <a:schemeClr val="accent1">
                    <a:alpha val="100000"/>
                  </a:schemeClr>
                </a:solidFill>
                <a:latin typeface="Microsoft Yahei"/>
                <a:ea typeface="Microsoft Yahei"/>
                <a:cs typeface="Microsoft Yahei"/>
              </a:rPr>
              <a:t>语言表述</a:t>
            </a:r>
          </a:p>
        </p:txBody>
      </p:sp>
      <p:sp>
        <p:nvSpPr>
          <p:cNvPr name="TextBox 12" id="12"/>
          <p:cNvSpPr txBox="true"/>
          <p:nvPr/>
        </p:nvSpPr>
        <p:spPr>
          <a:xfrm rot="0">
            <a:off x="3546529" y="5196928"/>
            <a:ext cx="2267763" cy="1197322"/>
          </a:xfrm>
          <a:prstGeom prst="rect">
            <a:avLst/>
          </a:prstGeom>
          <a:ln/>
        </p:spPr>
        <p:txBody>
          <a:bodyPr anchor="ctr" rtlCol="false" lIns="66008" rIns="66008" tIns="33052" bIns="33052" anchorCtr="false" vert="horz" wrap="square">
            <a:noAutofit/>
          </a:bodyPr>
          <a:lstStyle/>
          <a:p>
            <a:pPr algn="l">
              <a:lnSpc>
                <a:spcPct val="140000"/>
              </a:lnSpc>
            </a:pPr>
            <a:r>
              <a:rPr lang="en-US" sz="1500">
                <a:solidFill>
                  <a:schemeClr val="dk1">
                    <a:alpha val="100000"/>
                  </a:schemeClr>
                </a:solidFill>
                <a:latin typeface="Microsoft Yahei"/>
                <a:ea typeface="Microsoft Yahei"/>
                <a:cs typeface="Microsoft Yahei"/>
              </a:rPr>
              <a:t>来稿语言表述要清晰、准确、简洁，避免使用歧义或模糊的词汇。</a:t>
            </a:r>
          </a:p>
        </p:txBody>
      </p:sp>
      <p:sp>
        <p:nvSpPr>
          <p:cNvPr name="TextBox 13" id="13"/>
          <p:cNvSpPr txBox="true"/>
          <p:nvPr/>
        </p:nvSpPr>
        <p:spPr>
          <a:xfrm rot="0">
            <a:off x="9360169" y="4783754"/>
            <a:ext cx="2426717" cy="490334"/>
          </a:xfrm>
          <a:prstGeom prst="rect">
            <a:avLst/>
          </a:prstGeom>
          <a:ln/>
        </p:spPr>
        <p:txBody>
          <a:bodyPr anchor="ctr" rtlCol="false" lIns="66008" rIns="66008" tIns="33052" bIns="33052" anchorCtr="false" vert="horz" wrap="square">
            <a:noAutofit/>
          </a:bodyPr>
          <a:lstStyle/>
          <a:p>
            <a:pPr algn="l">
              <a:lnSpc>
                <a:spcPct val="120000"/>
              </a:lnSpc>
            </a:pPr>
            <a:r>
              <a:rPr lang="en-US" b="true" sz="2000">
                <a:solidFill>
                  <a:schemeClr val="accent1">
                    <a:alpha val="100000"/>
                  </a:schemeClr>
                </a:solidFill>
                <a:latin typeface="Microsoft Yahei"/>
                <a:ea typeface="Microsoft Yahei"/>
                <a:cs typeface="Microsoft Yahei"/>
              </a:rPr>
              <a:t>篇幅要求</a:t>
            </a:r>
          </a:p>
        </p:txBody>
      </p:sp>
      <p:sp>
        <p:nvSpPr>
          <p:cNvPr name="TextBox 14" id="14"/>
          <p:cNvSpPr txBox="true"/>
          <p:nvPr/>
        </p:nvSpPr>
        <p:spPr>
          <a:xfrm rot="0">
            <a:off x="9360169" y="5196928"/>
            <a:ext cx="2267763" cy="1197322"/>
          </a:xfrm>
          <a:prstGeom prst="rect">
            <a:avLst/>
          </a:prstGeom>
          <a:ln/>
        </p:spPr>
        <p:txBody>
          <a:bodyPr anchor="ctr" rtlCol="false" lIns="66008" rIns="66008" tIns="33052" bIns="33052" anchorCtr="false" vert="horz" wrap="square">
            <a:noAutofit/>
          </a:bodyPr>
          <a:lstStyle/>
          <a:p>
            <a:pPr algn="l">
              <a:lnSpc>
                <a:spcPct val="140000"/>
              </a:lnSpc>
            </a:pPr>
            <a:r>
              <a:rPr lang="en-US" sz="1500">
                <a:solidFill>
                  <a:schemeClr val="dk1">
                    <a:alpha val="100000"/>
                  </a:schemeClr>
                </a:solidFill>
                <a:latin typeface="Microsoft Yahei"/>
                <a:ea typeface="Microsoft Yahei"/>
                <a:cs typeface="Microsoft Yahei"/>
              </a:rPr>
              <a:t>来稿篇幅要符合杂志社的要求，过短或过长的文章可能不予考虑。</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0" t="0" l="0" r="0"/>
          </a:stretch>
        </a:blipFill>
      </p:bgPr>
    </p:bg>
    <p:spTree>
      <p:nvGrpSpPr>
        <p:cNvPr id="1" name=""/>
        <p:cNvGrpSpPr/>
        <p:nvPr/>
      </p:nvGrpSpPr>
      <p:grpSpPr>
        <a:xfrm>
          <a:off x="0" y="0"/>
          <a:ext cx="0" cy="0"/>
          <a:chOff x="0" y="0"/>
          <a:chExt cx="0" cy="0"/>
        </a:xfrm>
      </p:grpSpPr>
      <p:sp>
        <p:nvSpPr>
          <p:cNvPr name="TextBox 2" id="2"/>
          <p:cNvSpPr txBox="true"/>
          <p:nvPr/>
        </p:nvSpPr>
        <p:spPr>
          <a:xfrm rot="0">
            <a:off x="5356704" y="2388266"/>
            <a:ext cx="5981700" cy="1371600"/>
          </a:xfrm>
          <a:prstGeom prst="rect">
            <a:avLst/>
          </a:prstGeom>
          <a:ln/>
        </p:spPr>
        <p:txBody>
          <a:bodyPr anchor="t" rtlCol="false" lIns="114300" rIns="114300" tIns="57150" bIns="57150" anchorCtr="false" vert="horz" wrap="square">
            <a:spAutoFit/>
          </a:bodyPr>
          <a:lstStyle/>
          <a:p>
            <a:pPr algn="r">
              <a:lnSpc>
                <a:spcPct val="120000"/>
              </a:lnSpc>
            </a:pPr>
            <a:r>
              <a:rPr lang="en-US" b="true" sz="6600">
                <a:solidFill>
                  <a:srgbClr val="1338FD">
                    <a:alpha val="100000"/>
                  </a:srgbClr>
                </a:solidFill>
                <a:latin typeface="Microsoft Yahei"/>
                <a:ea typeface="Microsoft Yahei"/>
                <a:cs typeface="Microsoft Yahei"/>
              </a:rPr>
              <a:t>03</a:t>
            </a:r>
          </a:p>
        </p:txBody>
      </p:sp>
      <p:sp>
        <p:nvSpPr>
          <p:cNvPr name="TextBox 3" id="3"/>
          <p:cNvSpPr txBox="true"/>
          <p:nvPr/>
        </p:nvSpPr>
        <p:spPr>
          <a:xfrm rot="0">
            <a:off x="853596" y="4258462"/>
            <a:ext cx="10484808" cy="1798058"/>
          </a:xfrm>
          <a:prstGeom prst="rect">
            <a:avLst/>
          </a:prstGeom>
          <a:ln/>
        </p:spPr>
        <p:txBody>
          <a:bodyPr anchor="t" rtlCol="false" lIns="114300" rIns="114300" tIns="57150" bIns="57150" anchorCtr="false" vert="horz" wrap="square">
            <a:normAutofit/>
          </a:bodyPr>
          <a:lstStyle/>
          <a:p>
            <a:pPr algn="r">
              <a:lnSpc>
                <a:spcPct val="120000"/>
              </a:lnSpc>
            </a:pPr>
            <a:r>
              <a:rPr lang="en-US" b="true" sz="4050">
                <a:solidFill>
                  <a:srgbClr val="020A49">
                    <a:alpha val="100000"/>
                  </a:srgbClr>
                </a:solidFill>
                <a:latin typeface="Microsoft Yahei"/>
                <a:ea typeface="Microsoft Yahei"/>
                <a:cs typeface="Microsoft Yahei"/>
              </a:rPr>
              <a:t>投稿流程</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0" t="0" l="0" r="0"/>
          </a:stretch>
        </a:blip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3">
            <a:alphaModFix amt="100000"/>
          </a:blip>
          <a:srcRect l="10459" r="10459"/>
          <a:stretch>
            <a:fillRect/>
          </a:stretch>
        </p:blipFill>
        <p:spPr>
          <a:xfrm rot="0">
            <a:off x="6203747" y="1487175"/>
            <a:ext cx="5238701" cy="4637054"/>
          </a:xfrm>
          <a:prstGeom prst="rect">
            <a:avLst/>
          </a:prstGeom>
        </p:spPr>
      </p:pic>
      <p:sp>
        <p:nvSpPr>
          <p:cNvPr name="TextBox 3" id="3"/>
          <p:cNvSpPr txBox="true"/>
          <p:nvPr/>
        </p:nvSpPr>
        <p:spPr>
          <a:xfrm rot="0">
            <a:off x="1482606" y="1947878"/>
            <a:ext cx="4238625" cy="914400"/>
          </a:xfrm>
          <a:prstGeom prst="rect">
            <a:avLst/>
          </a:prstGeom>
          <a:ln/>
        </p:spPr>
        <p:txBody>
          <a:bodyPr anchor="t" rtlCol="false" lIns="123825" rIns="57150" tIns="123825" bIns="123825" anchorCtr="false" vert="horz" wrap="square">
            <a:noAutofit/>
          </a:bodyPr>
          <a:lstStyle/>
          <a:p>
            <a:pPr>
              <a:lnSpc>
                <a:spcPct val="140000"/>
              </a:lnSpc>
            </a:pPr>
            <a:r>
              <a:rPr lang="en-US" sz="1500">
                <a:solidFill>
                  <a:schemeClr val="dk1">
                    <a:alpha val="100000"/>
                  </a:schemeClr>
                </a:solidFill>
                <a:latin typeface="Microsoft Yahei"/>
                <a:ea typeface="Microsoft Yahei"/>
                <a:cs typeface="Microsoft Yahei"/>
              </a:rPr>
              <a:t>投稿者需在杂志社官网完成注册，填写真实信息，以无障碍登录。</a:t>
            </a:r>
          </a:p>
        </p:txBody>
      </p:sp>
      <p:sp>
        <p:nvSpPr>
          <p:cNvPr name="TextBox 4" id="4"/>
          <p:cNvSpPr txBox="true"/>
          <p:nvPr/>
        </p:nvSpPr>
        <p:spPr>
          <a:xfrm rot="0">
            <a:off x="1482606" y="1370655"/>
            <a:ext cx="4219575" cy="738707"/>
          </a:xfrm>
          <a:prstGeom prst="rect">
            <a:avLst/>
          </a:prstGeom>
          <a:ln/>
        </p:spPr>
        <p:txBody>
          <a:bodyPr anchor="ctr" rtlCol="false" lIns="123825" rIns="57150" tIns="123825" bIns="123825" anchorCtr="false" vert="horz" wrap="square">
            <a:noAutofit/>
          </a:bodyPr>
          <a:lstStyle/>
          <a:p>
            <a:pPr>
              <a:lnSpc>
                <a:spcPct val="150000"/>
              </a:lnSpc>
            </a:pPr>
            <a:r>
              <a:rPr lang="en-US" b="true" sz="2400">
                <a:solidFill>
                  <a:schemeClr val="accent1">
                    <a:alpha val="100000"/>
                  </a:schemeClr>
                </a:solidFill>
                <a:latin typeface="Microsoft Yahei"/>
                <a:ea typeface="Microsoft Yahei"/>
                <a:cs typeface="Microsoft Yahei"/>
              </a:rPr>
              <a:t>注册与登录</a:t>
            </a:r>
          </a:p>
        </p:txBody>
      </p:sp>
      <p:sp>
        <p:nvSpPr>
          <p:cNvPr name="TextBox 5" id="5"/>
          <p:cNvSpPr txBox="true"/>
          <p:nvPr/>
        </p:nvSpPr>
        <p:spPr>
          <a:xfrm rot="0">
            <a:off x="1482606" y="3712973"/>
            <a:ext cx="4238625" cy="914400"/>
          </a:xfrm>
          <a:prstGeom prst="rect">
            <a:avLst/>
          </a:prstGeom>
          <a:ln/>
        </p:spPr>
        <p:txBody>
          <a:bodyPr anchor="t" rtlCol="false" lIns="123825" rIns="57150" tIns="123825" bIns="123825" anchorCtr="false" vert="horz" wrap="square">
            <a:noAutofit/>
          </a:bodyPr>
          <a:lstStyle/>
          <a:p>
            <a:pPr>
              <a:lnSpc>
                <a:spcPct val="140000"/>
              </a:lnSpc>
            </a:pPr>
            <a:r>
              <a:rPr lang="en-US" sz="1500">
                <a:solidFill>
                  <a:schemeClr val="dk1">
                    <a:alpha val="100000"/>
                  </a:schemeClr>
                </a:solidFill>
                <a:latin typeface="Microsoft Yahei"/>
                <a:ea typeface="Microsoft Yahei"/>
                <a:cs typeface="Microsoft Yahei"/>
              </a:rPr>
              <a:t>登录后，按网站提示，成功提交文章，并确认文章内容。</a:t>
            </a:r>
          </a:p>
        </p:txBody>
      </p:sp>
      <p:sp>
        <p:nvSpPr>
          <p:cNvPr name="TextBox 6" id="6"/>
          <p:cNvSpPr txBox="true"/>
          <p:nvPr/>
        </p:nvSpPr>
        <p:spPr>
          <a:xfrm rot="0">
            <a:off x="1482606" y="3116450"/>
            <a:ext cx="4219575" cy="736876"/>
          </a:xfrm>
          <a:prstGeom prst="rect">
            <a:avLst/>
          </a:prstGeom>
          <a:ln/>
        </p:spPr>
        <p:txBody>
          <a:bodyPr anchor="ctr" rtlCol="false" lIns="123825" rIns="57150" tIns="123825" bIns="123825" anchorCtr="false" vert="horz" wrap="square">
            <a:noAutofit/>
          </a:bodyPr>
          <a:lstStyle/>
          <a:p>
            <a:pPr>
              <a:lnSpc>
                <a:spcPct val="150000"/>
              </a:lnSpc>
            </a:pPr>
            <a:r>
              <a:rPr lang="en-US" b="true" sz="2400">
                <a:solidFill>
                  <a:schemeClr val="accent1">
                    <a:alpha val="100000"/>
                  </a:schemeClr>
                </a:solidFill>
                <a:latin typeface="Microsoft Yahei"/>
                <a:ea typeface="Microsoft Yahei"/>
                <a:cs typeface="Microsoft Yahei"/>
              </a:rPr>
              <a:t>在线投稿</a:t>
            </a:r>
          </a:p>
        </p:txBody>
      </p:sp>
      <p:sp>
        <p:nvSpPr>
          <p:cNvPr name="TextBox 7" id="7"/>
          <p:cNvSpPr txBox="true"/>
          <p:nvPr/>
        </p:nvSpPr>
        <p:spPr>
          <a:xfrm rot="0">
            <a:off x="1482606" y="5377103"/>
            <a:ext cx="4238625" cy="914400"/>
          </a:xfrm>
          <a:prstGeom prst="rect">
            <a:avLst/>
          </a:prstGeom>
          <a:ln/>
        </p:spPr>
        <p:txBody>
          <a:bodyPr anchor="t" rtlCol="false" lIns="123825" rIns="57150" tIns="123825" bIns="123825" anchorCtr="false" vert="horz" wrap="square">
            <a:noAutofit/>
          </a:bodyPr>
          <a:lstStyle/>
          <a:p>
            <a:pPr>
              <a:lnSpc>
                <a:spcPct val="140000"/>
              </a:lnSpc>
            </a:pPr>
            <a:r>
              <a:rPr lang="en-US" sz="1500">
                <a:solidFill>
                  <a:schemeClr val="dk1">
                    <a:alpha val="100000"/>
                  </a:schemeClr>
                </a:solidFill>
                <a:latin typeface="Microsoft Yahei"/>
                <a:ea typeface="Microsoft Yahei"/>
                <a:cs typeface="Microsoft Yahei"/>
              </a:rPr>
              <a:t>投稿后，关注稿件状态，及时查收审稿意见，进行修改与反馈。</a:t>
            </a:r>
          </a:p>
        </p:txBody>
      </p:sp>
      <p:sp>
        <p:nvSpPr>
          <p:cNvPr name="TextBox 8" id="8"/>
          <p:cNvSpPr txBox="true"/>
          <p:nvPr/>
        </p:nvSpPr>
        <p:spPr>
          <a:xfrm rot="0">
            <a:off x="1482606" y="4799881"/>
            <a:ext cx="4219575" cy="749453"/>
          </a:xfrm>
          <a:prstGeom prst="rect">
            <a:avLst/>
          </a:prstGeom>
          <a:ln/>
        </p:spPr>
        <p:txBody>
          <a:bodyPr anchor="ctr" rtlCol="false" lIns="123825" rIns="57150" tIns="123825" bIns="123825" anchorCtr="false" vert="horz" wrap="square">
            <a:noAutofit/>
          </a:bodyPr>
          <a:lstStyle/>
          <a:p>
            <a:pPr>
              <a:lnSpc>
                <a:spcPct val="150000"/>
              </a:lnSpc>
            </a:pPr>
            <a:r>
              <a:rPr lang="en-US" b="true" sz="2400">
                <a:solidFill>
                  <a:schemeClr val="accent1">
                    <a:alpha val="100000"/>
                  </a:schemeClr>
                </a:solidFill>
                <a:latin typeface="Microsoft Yahei"/>
                <a:ea typeface="Microsoft Yahei"/>
                <a:cs typeface="Microsoft Yahei"/>
              </a:rPr>
              <a:t>稿件查询</a:t>
            </a:r>
          </a:p>
        </p:txBody>
      </p:sp>
      <p:sp>
        <p:nvSpPr>
          <p:cNvPr name="TextBox 9" id="9"/>
          <p:cNvSpPr txBox="true"/>
          <p:nvPr/>
        </p:nvSpPr>
        <p:spPr>
          <a:xfrm rot="0">
            <a:off x="476023" y="265328"/>
            <a:ext cx="11239500" cy="914400"/>
          </a:xfrm>
          <a:prstGeom prst="rect">
            <a:avLst/>
          </a:prstGeom>
          <a:ln/>
        </p:spPr>
        <p:txBody>
          <a:bodyPr anchor="t" rtlCol="false" lIns="123825" rIns="57150" tIns="123825" bIns="123825" anchorCtr="false" vert="horz" wrap="square">
            <a:spAutoFit/>
          </a:bodyPr>
          <a:lstStyle/>
          <a:p>
            <a:pPr>
              <a:lnSpc>
                <a:spcPct val="140000"/>
              </a:lnSpc>
            </a:pPr>
            <a:r>
              <a:rPr lang="en-US" b="true" sz="3000">
                <a:solidFill>
                  <a:schemeClr val="dk2">
                    <a:alpha val="100000"/>
                  </a:schemeClr>
                </a:solidFill>
                <a:latin typeface="Microsoft Yahei"/>
                <a:ea typeface="Microsoft Yahei"/>
                <a:cs typeface="Microsoft Yahei"/>
              </a:rPr>
              <a:t>投稿流程</a:t>
            </a:r>
          </a:p>
        </p:txBody>
      </p:sp>
      <p:sp>
        <p:nvSpPr>
          <p:cNvPr name="TextBox 10" id="10"/>
          <p:cNvSpPr txBox="true"/>
          <p:nvPr/>
        </p:nvSpPr>
        <p:spPr>
          <a:xfrm rot="0">
            <a:off x="542238" y="1676264"/>
            <a:ext cx="849630" cy="481965"/>
          </a:xfrm>
          <a:prstGeom prst="rect">
            <a:avLst/>
          </a:prstGeom>
          <a:ln/>
        </p:spPr>
        <p:txBody>
          <a:bodyPr anchor="ctr" rtlCol="false" lIns="91440" rIns="91440" tIns="45720" bIns="45720" anchorCtr="false" vert="horz" wrap="square">
            <a:spAutoFit/>
          </a:bodyPr>
          <a:lstStyle/>
          <a:p>
            <a:pPr algn="ctr">
              <a:lnSpc>
                <a:spcPct val="100000"/>
              </a:lnSpc>
              <a:spcBef>
                <a:spcPts val="375"/>
              </a:spcBef>
            </a:pPr>
            <a:r>
              <a:rPr lang="en-US" sz="2400">
                <a:solidFill>
                  <a:schemeClr val="accent1">
                    <a:alpha val="100000"/>
                  </a:schemeClr>
                </a:solidFill>
                <a:latin typeface="Microsoft Yahei"/>
                <a:ea typeface="Microsoft Yahei"/>
                <a:cs typeface="Microsoft Yahei"/>
              </a:rPr>
              <a:t>01</a:t>
            </a:r>
          </a:p>
        </p:txBody>
      </p:sp>
      <p:sp>
        <p:nvSpPr>
          <p:cNvPr name="TextBox 11" id="11"/>
          <p:cNvSpPr txBox="true"/>
          <p:nvPr/>
        </p:nvSpPr>
        <p:spPr>
          <a:xfrm rot="0">
            <a:off x="542238" y="3414840"/>
            <a:ext cx="849630" cy="481965"/>
          </a:xfrm>
          <a:prstGeom prst="rect">
            <a:avLst/>
          </a:prstGeom>
          <a:ln/>
        </p:spPr>
        <p:txBody>
          <a:bodyPr anchor="ctr" rtlCol="false" lIns="91440" rIns="91440" tIns="45720" bIns="45720" anchorCtr="false" vert="horz" wrap="square">
            <a:spAutoFit/>
          </a:bodyPr>
          <a:lstStyle/>
          <a:p>
            <a:pPr algn="ctr">
              <a:lnSpc>
                <a:spcPct val="100000"/>
              </a:lnSpc>
              <a:spcBef>
                <a:spcPts val="375"/>
              </a:spcBef>
            </a:pPr>
            <a:r>
              <a:rPr lang="en-US" sz="2400">
                <a:solidFill>
                  <a:schemeClr val="accent1">
                    <a:alpha val="100000"/>
                  </a:schemeClr>
                </a:solidFill>
                <a:latin typeface="Microsoft Yahei"/>
                <a:ea typeface="Microsoft Yahei"/>
                <a:cs typeface="Microsoft Yahei"/>
              </a:rPr>
              <a:t>02</a:t>
            </a:r>
          </a:p>
        </p:txBody>
      </p:sp>
      <p:sp>
        <p:nvSpPr>
          <p:cNvPr name="TextBox 12" id="12"/>
          <p:cNvSpPr txBox="true"/>
          <p:nvPr/>
        </p:nvSpPr>
        <p:spPr>
          <a:xfrm rot="0">
            <a:off x="542238" y="5136121"/>
            <a:ext cx="849630" cy="481965"/>
          </a:xfrm>
          <a:prstGeom prst="rect">
            <a:avLst/>
          </a:prstGeom>
          <a:ln/>
        </p:spPr>
        <p:txBody>
          <a:bodyPr anchor="ctr" rtlCol="false" lIns="91440" rIns="91440" tIns="45720" bIns="45720" anchorCtr="false" vert="horz" wrap="square">
            <a:spAutoFit/>
          </a:bodyPr>
          <a:lstStyle/>
          <a:p>
            <a:pPr algn="ctr">
              <a:lnSpc>
                <a:spcPct val="100000"/>
              </a:lnSpc>
              <a:spcBef>
                <a:spcPts val="375"/>
              </a:spcBef>
            </a:pPr>
            <a:r>
              <a:rPr lang="en-US" sz="2400">
                <a:solidFill>
                  <a:schemeClr val="accent1">
                    <a:alpha val="100000"/>
                  </a:schemeClr>
                </a:solidFill>
                <a:latin typeface="Microsoft Yahei"/>
                <a:ea typeface="Microsoft Yahei"/>
                <a:cs typeface="Microsoft Yahei"/>
              </a:rPr>
              <a:t>03</a:t>
            </a:r>
          </a:p>
        </p:txBody>
      </p:sp>
      <p:sp>
        <p:nvSpPr>
          <p:cNvPr name="AutoShape 13" id="13"/>
          <p:cNvSpPr/>
          <p:nvPr/>
        </p:nvSpPr>
        <p:spPr>
          <a:xfrm rot="0">
            <a:off x="647738" y="1597932"/>
            <a:ext cx="638629" cy="638629"/>
          </a:xfrm>
          <a:prstGeom prst="rect">
            <a:avLst/>
          </a:prstGeom>
          <a:noFill/>
          <a:ln w="19050">
            <a:solidFill>
              <a:schemeClr val="accent1">
                <a:alpha val="100000"/>
              </a:schemeClr>
            </a:solidFill>
            <a:prstDash val="solid"/>
          </a:ln>
        </p:spPr>
      </p:sp>
      <p:sp>
        <p:nvSpPr>
          <p:cNvPr name="AutoShape 14" id="14"/>
          <p:cNvSpPr/>
          <p:nvPr/>
        </p:nvSpPr>
        <p:spPr>
          <a:xfrm rot="0">
            <a:off x="647738" y="3327861"/>
            <a:ext cx="638629" cy="638629"/>
          </a:xfrm>
          <a:prstGeom prst="rect">
            <a:avLst/>
          </a:prstGeom>
          <a:noFill/>
          <a:ln w="19050">
            <a:solidFill>
              <a:schemeClr val="accent1">
                <a:alpha val="100000"/>
              </a:schemeClr>
            </a:solidFill>
            <a:prstDash val="solid"/>
          </a:ln>
        </p:spPr>
      </p:sp>
      <p:sp>
        <p:nvSpPr>
          <p:cNvPr name="AutoShape 15" id="15"/>
          <p:cNvSpPr/>
          <p:nvPr/>
        </p:nvSpPr>
        <p:spPr>
          <a:xfrm rot="0">
            <a:off x="647738" y="5057789"/>
            <a:ext cx="638629" cy="638629"/>
          </a:xfrm>
          <a:prstGeom prst="rect">
            <a:avLst/>
          </a:prstGeom>
          <a:noFill/>
          <a:ln w="19050">
            <a:solidFill>
              <a:schemeClr val="accent1">
                <a:alpha val="100000"/>
              </a:schemeClr>
            </a:solidFill>
            <a:prstDash val="solid"/>
          </a:ln>
        </p:spPr>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0" t="0" l="0" r="0"/>
          </a:stretch>
        </a:blipFill>
      </p:bgPr>
    </p:bg>
    <p:spTree>
      <p:nvGrpSpPr>
        <p:cNvPr id="1" name=""/>
        <p:cNvGrpSpPr/>
        <p:nvPr/>
      </p:nvGrpSpPr>
      <p:grpSpPr>
        <a:xfrm>
          <a:off x="0" y="0"/>
          <a:ext cx="0" cy="0"/>
          <a:chOff x="0" y="0"/>
          <a:chExt cx="0" cy="0"/>
        </a:xfrm>
      </p:grpSpPr>
      <p:sp>
        <p:nvSpPr>
          <p:cNvPr name="TextBox 2" id="2"/>
          <p:cNvSpPr txBox="true"/>
          <p:nvPr/>
        </p:nvSpPr>
        <p:spPr>
          <a:xfrm rot="0">
            <a:off x="5356704" y="2388266"/>
            <a:ext cx="5981700" cy="1371600"/>
          </a:xfrm>
          <a:prstGeom prst="rect">
            <a:avLst/>
          </a:prstGeom>
          <a:ln/>
        </p:spPr>
        <p:txBody>
          <a:bodyPr anchor="t" rtlCol="false" lIns="114300" rIns="114300" tIns="57150" bIns="57150" anchorCtr="false" vert="horz" wrap="square">
            <a:spAutoFit/>
          </a:bodyPr>
          <a:lstStyle/>
          <a:p>
            <a:pPr algn="r">
              <a:lnSpc>
                <a:spcPct val="120000"/>
              </a:lnSpc>
            </a:pPr>
            <a:r>
              <a:rPr lang="en-US" b="true" sz="6600">
                <a:solidFill>
                  <a:srgbClr val="1338FD">
                    <a:alpha val="100000"/>
                  </a:srgbClr>
                </a:solidFill>
                <a:latin typeface="Microsoft Yahei"/>
                <a:ea typeface="Microsoft Yahei"/>
                <a:cs typeface="Microsoft Yahei"/>
              </a:rPr>
              <a:t>04</a:t>
            </a:r>
          </a:p>
        </p:txBody>
      </p:sp>
      <p:sp>
        <p:nvSpPr>
          <p:cNvPr name="TextBox 3" id="3"/>
          <p:cNvSpPr txBox="true"/>
          <p:nvPr/>
        </p:nvSpPr>
        <p:spPr>
          <a:xfrm rot="0">
            <a:off x="853596" y="4258462"/>
            <a:ext cx="10484808" cy="1798058"/>
          </a:xfrm>
          <a:prstGeom prst="rect">
            <a:avLst/>
          </a:prstGeom>
          <a:ln/>
        </p:spPr>
        <p:txBody>
          <a:bodyPr anchor="t" rtlCol="false" lIns="114300" rIns="114300" tIns="57150" bIns="57150" anchorCtr="false" vert="horz" wrap="square">
            <a:normAutofit/>
          </a:bodyPr>
          <a:lstStyle/>
          <a:p>
            <a:pPr algn="r">
              <a:lnSpc>
                <a:spcPct val="120000"/>
              </a:lnSpc>
            </a:pPr>
            <a:r>
              <a:rPr lang="en-US" b="true" sz="4050">
                <a:solidFill>
                  <a:srgbClr val="020A49">
                    <a:alpha val="100000"/>
                  </a:srgbClr>
                </a:solidFill>
                <a:latin typeface="Microsoft Yahei"/>
                <a:ea typeface="Microsoft Yahei"/>
                <a:cs typeface="Microsoft Yahei"/>
              </a:rPr>
              <a:t>注意事项</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0" t="0" l="0" r="0"/>
          </a:stretch>
        </a:blipFill>
      </p:bgPr>
    </p:bg>
    <p:spTree>
      <p:nvGrpSpPr>
        <p:cNvPr id="1" name=""/>
        <p:cNvGrpSpPr/>
        <p:nvPr/>
      </p:nvGrpSpPr>
      <p:grpSpPr>
        <a:xfrm>
          <a:off x="0" y="0"/>
          <a:ext cx="0" cy="0"/>
          <a:chOff x="0" y="0"/>
          <a:chExt cx="0" cy="0"/>
        </a:xfrm>
      </p:grpSpPr>
      <p:sp>
        <p:nvSpPr>
          <p:cNvPr name="AutoShape 2" id="2"/>
          <p:cNvSpPr/>
          <p:nvPr/>
        </p:nvSpPr>
        <p:spPr>
          <a:xfrm rot="0">
            <a:off x="4489734" y="4197309"/>
            <a:ext cx="3273285" cy="690150"/>
          </a:xfrm>
          <a:prstGeom prst="roundRect">
            <a:avLst>
              <a:gd fmla="val 28095" name="adj"/>
            </a:avLst>
          </a:prstGeom>
          <a:solidFill>
            <a:schemeClr val="accent1">
              <a:alpha val="100000"/>
            </a:schemeClr>
          </a:solidFill>
          <a:ln/>
        </p:spPr>
      </p:sp>
      <p:sp>
        <p:nvSpPr>
          <p:cNvPr name="AutoShape 3" id="3"/>
          <p:cNvSpPr/>
          <p:nvPr/>
        </p:nvSpPr>
        <p:spPr>
          <a:xfrm rot="0">
            <a:off x="650433" y="4197309"/>
            <a:ext cx="3273285" cy="690150"/>
          </a:xfrm>
          <a:prstGeom prst="roundRect">
            <a:avLst>
              <a:gd fmla="val 28095" name="adj"/>
            </a:avLst>
          </a:prstGeom>
          <a:solidFill>
            <a:schemeClr val="accent1">
              <a:alpha val="100000"/>
            </a:schemeClr>
          </a:solidFill>
          <a:ln/>
        </p:spPr>
      </p:sp>
      <p:sp>
        <p:nvSpPr>
          <p:cNvPr name="AutoShape 4" id="4"/>
          <p:cNvSpPr/>
          <p:nvPr/>
        </p:nvSpPr>
        <p:spPr>
          <a:xfrm rot="0">
            <a:off x="4489734" y="1474577"/>
            <a:ext cx="3273285" cy="690150"/>
          </a:xfrm>
          <a:prstGeom prst="roundRect">
            <a:avLst>
              <a:gd fmla="val 28095" name="adj"/>
            </a:avLst>
          </a:prstGeom>
          <a:solidFill>
            <a:schemeClr val="accent1">
              <a:alpha val="100000"/>
            </a:schemeClr>
          </a:solidFill>
          <a:ln/>
        </p:spPr>
      </p:sp>
      <p:sp>
        <p:nvSpPr>
          <p:cNvPr name="AutoShape 5" id="5"/>
          <p:cNvSpPr/>
          <p:nvPr/>
        </p:nvSpPr>
        <p:spPr>
          <a:xfrm rot="0">
            <a:off x="650433" y="1474577"/>
            <a:ext cx="3273285" cy="690150"/>
          </a:xfrm>
          <a:prstGeom prst="roundRect">
            <a:avLst>
              <a:gd fmla="val 28095" name="adj"/>
            </a:avLst>
          </a:prstGeom>
          <a:solidFill>
            <a:schemeClr val="accent1">
              <a:alpha val="100000"/>
            </a:schemeClr>
          </a:solidFill>
          <a:ln/>
        </p:spPr>
      </p:sp>
      <p:pic>
        <p:nvPicPr>
          <p:cNvPr name="Picture 6" id="6"/>
          <p:cNvPicPr>
            <a:picLocks noChangeAspect="true"/>
          </p:cNvPicPr>
          <p:nvPr/>
        </p:nvPicPr>
        <p:blipFill>
          <a:blip r:embed="rId3">
            <a:alphaModFix amt="100000"/>
          </a:blip>
          <a:srcRect l="12500" r="12500"/>
          <a:stretch>
            <a:fillRect/>
          </a:stretch>
        </p:blipFill>
        <p:spPr>
          <a:xfrm rot="0">
            <a:off x="8293144" y="1482730"/>
            <a:ext cx="3422379" cy="4563172"/>
          </a:xfrm>
          <a:prstGeom prst="roundRect">
            <a:avLst/>
          </a:prstGeom>
        </p:spPr>
      </p:pic>
      <p:sp>
        <p:nvSpPr>
          <p:cNvPr name="TextBox 7" id="7"/>
          <p:cNvSpPr txBox="true"/>
          <p:nvPr/>
        </p:nvSpPr>
        <p:spPr>
          <a:xfrm rot="0">
            <a:off x="570176" y="2177640"/>
            <a:ext cx="3433799" cy="1259772"/>
          </a:xfrm>
          <a:prstGeom prst="rect">
            <a:avLst/>
          </a:prstGeom>
          <a:ln/>
        </p:spPr>
        <p:txBody>
          <a:bodyPr anchor="t" rtlCol="false" lIns="123825" rIns="57150" tIns="123825" bIns="123825" anchorCtr="false" vert="horz" wrap="square">
            <a:noAutofit/>
          </a:bodyPr>
          <a:lstStyle/>
          <a:p>
            <a:pPr algn="ctr">
              <a:lnSpc>
                <a:spcPct val="140000"/>
              </a:lnSpc>
            </a:pPr>
            <a:r>
              <a:rPr lang="en-US" sz="1500">
                <a:solidFill>
                  <a:schemeClr val="dk1">
                    <a:alpha val="100000"/>
                  </a:schemeClr>
                </a:solidFill>
                <a:latin typeface="Microsoft Yahei"/>
                <a:ea typeface="Microsoft Yahei"/>
                <a:cs typeface="Microsoft Yahei"/>
              </a:rPr>
              <a:t>投稿论文应具有学术价值或实际应用意义，论据充分，结论明确，数据真实可靠，遵守学术规范。</a:t>
            </a:r>
          </a:p>
        </p:txBody>
      </p:sp>
      <p:sp>
        <p:nvSpPr>
          <p:cNvPr name="TextBox 8" id="8"/>
          <p:cNvSpPr txBox="true"/>
          <p:nvPr/>
        </p:nvSpPr>
        <p:spPr>
          <a:xfrm rot="0">
            <a:off x="4409477" y="2177640"/>
            <a:ext cx="3433799" cy="1259772"/>
          </a:xfrm>
          <a:prstGeom prst="rect">
            <a:avLst/>
          </a:prstGeom>
          <a:ln/>
        </p:spPr>
        <p:txBody>
          <a:bodyPr anchor="t" rtlCol="false" lIns="123825" rIns="57150" tIns="123825" bIns="123825" anchorCtr="false" vert="horz" wrap="square">
            <a:noAutofit/>
          </a:bodyPr>
          <a:lstStyle/>
          <a:p>
            <a:pPr algn="ctr">
              <a:lnSpc>
                <a:spcPct val="140000"/>
              </a:lnSpc>
            </a:pPr>
            <a:r>
              <a:rPr lang="en-US" sz="1500">
                <a:solidFill>
                  <a:schemeClr val="dk1">
                    <a:alpha val="100000"/>
                  </a:schemeClr>
                </a:solidFill>
                <a:latin typeface="Microsoft Yahei"/>
                <a:ea typeface="Microsoft Yahei"/>
                <a:cs typeface="Microsoft Yahei"/>
              </a:rPr>
              <a:t>投稿论文应按照学术论文的标准格式进行编写，包括标题、作者姓名、单位、摘要、关键词等。</a:t>
            </a:r>
          </a:p>
        </p:txBody>
      </p:sp>
      <p:sp>
        <p:nvSpPr>
          <p:cNvPr name="TextBox 9" id="9"/>
          <p:cNvSpPr txBox="true"/>
          <p:nvPr/>
        </p:nvSpPr>
        <p:spPr>
          <a:xfrm rot="0">
            <a:off x="570176" y="4915720"/>
            <a:ext cx="3433799" cy="1262987"/>
          </a:xfrm>
          <a:prstGeom prst="rect">
            <a:avLst/>
          </a:prstGeom>
          <a:ln/>
        </p:spPr>
        <p:txBody>
          <a:bodyPr anchor="t" rtlCol="false" lIns="123825" rIns="57150" tIns="123825" bIns="123825" anchorCtr="false" vert="horz" wrap="square">
            <a:noAutofit/>
          </a:bodyPr>
          <a:lstStyle/>
          <a:p>
            <a:pPr algn="ctr">
              <a:lnSpc>
                <a:spcPct val="140000"/>
              </a:lnSpc>
            </a:pPr>
            <a:r>
              <a:rPr lang="en-US" sz="1500">
                <a:solidFill>
                  <a:schemeClr val="dk1">
                    <a:alpha val="100000"/>
                  </a:schemeClr>
                </a:solidFill>
                <a:latin typeface="Microsoft Yahei"/>
                <a:ea typeface="Microsoft Yahei"/>
                <a:cs typeface="Microsoft Yahei"/>
              </a:rPr>
              <a:t>学术论文的查重率必须低于15%，且引用部分需要标注出处，以证明学术诚信和尊重他人劳动成果。</a:t>
            </a:r>
          </a:p>
        </p:txBody>
      </p:sp>
      <p:sp>
        <p:nvSpPr>
          <p:cNvPr name="TextBox 10" id="10"/>
          <p:cNvSpPr txBox="true"/>
          <p:nvPr/>
        </p:nvSpPr>
        <p:spPr>
          <a:xfrm rot="0">
            <a:off x="4407114" y="4915720"/>
            <a:ext cx="3438525" cy="1262987"/>
          </a:xfrm>
          <a:prstGeom prst="rect">
            <a:avLst/>
          </a:prstGeom>
          <a:ln/>
        </p:spPr>
        <p:txBody>
          <a:bodyPr anchor="t" rtlCol="false" lIns="123825" rIns="57150" tIns="123825" bIns="123825" anchorCtr="false" vert="horz" wrap="square">
            <a:noAutofit/>
          </a:bodyPr>
          <a:lstStyle/>
          <a:p>
            <a:pPr algn="ctr">
              <a:lnSpc>
                <a:spcPct val="140000"/>
              </a:lnSpc>
            </a:pPr>
            <a:r>
              <a:rPr lang="en-US" sz="1500">
                <a:solidFill>
                  <a:schemeClr val="dk1">
                    <a:alpha val="100000"/>
                  </a:schemeClr>
                </a:solidFill>
                <a:latin typeface="Microsoft Yahei"/>
                <a:ea typeface="Microsoft Yahei"/>
                <a:cs typeface="Microsoft Yahei"/>
              </a:rPr>
              <a:t>投稿者必须保证论文的原创性和真实性，不得涉及抄袭、剽窃等学术不端行为，以免造成不必要的麻烦。</a:t>
            </a:r>
          </a:p>
        </p:txBody>
      </p:sp>
      <p:sp>
        <p:nvSpPr>
          <p:cNvPr name="TextBox 11" id="11"/>
          <p:cNvSpPr txBox="true"/>
          <p:nvPr/>
        </p:nvSpPr>
        <p:spPr>
          <a:xfrm rot="0">
            <a:off x="476023" y="265328"/>
            <a:ext cx="11239500" cy="914400"/>
          </a:xfrm>
          <a:prstGeom prst="rect">
            <a:avLst/>
          </a:prstGeom>
          <a:ln/>
        </p:spPr>
        <p:txBody>
          <a:bodyPr anchor="t" rtlCol="false" lIns="123825" rIns="57150" tIns="123825" bIns="123825" anchorCtr="false" vert="horz" wrap="square">
            <a:spAutoFit/>
          </a:bodyPr>
          <a:lstStyle/>
          <a:p>
            <a:pPr>
              <a:lnSpc>
                <a:spcPct val="140000"/>
              </a:lnSpc>
            </a:pPr>
            <a:r>
              <a:rPr lang="en-US" b="true" sz="3000">
                <a:solidFill>
                  <a:schemeClr val="dk2">
                    <a:alpha val="100000"/>
                  </a:schemeClr>
                </a:solidFill>
                <a:latin typeface="Microsoft Yahei"/>
                <a:ea typeface="Microsoft Yahei"/>
                <a:cs typeface="Microsoft Yahei"/>
              </a:rPr>
              <a:t>注意事项</a:t>
            </a:r>
          </a:p>
        </p:txBody>
      </p:sp>
      <p:sp>
        <p:nvSpPr>
          <p:cNvPr name="TextBox 12" id="12"/>
          <p:cNvSpPr txBox="true"/>
          <p:nvPr/>
        </p:nvSpPr>
        <p:spPr>
          <a:xfrm rot="0">
            <a:off x="838067" y="1502085"/>
            <a:ext cx="2898018" cy="635136"/>
          </a:xfrm>
          <a:prstGeom prst="rect">
            <a:avLst/>
          </a:prstGeom>
          <a:ln/>
        </p:spPr>
        <p:txBody>
          <a:bodyPr anchor="ctr" rtlCol="false" lIns="123825" rIns="57150" tIns="123825" bIns="123825" anchorCtr="false" vert="horz" wrap="square">
            <a:noAutofit/>
          </a:bodyPr>
          <a:lstStyle/>
          <a:p>
            <a:pPr algn="ctr">
              <a:lnSpc>
                <a:spcPct val="120000"/>
              </a:lnSpc>
            </a:pPr>
            <a:r>
              <a:rPr lang="en-US" b="true" sz="2400">
                <a:solidFill>
                  <a:srgbClr val="FFFFFF">
                    <a:alpha val="100000"/>
                  </a:srgbClr>
                </a:solidFill>
                <a:latin typeface="Microsoft Yahei"/>
                <a:ea typeface="Microsoft Yahei"/>
                <a:cs typeface="Microsoft Yahei"/>
              </a:rPr>
              <a:t>论文质量</a:t>
            </a:r>
          </a:p>
        </p:txBody>
      </p:sp>
      <p:sp>
        <p:nvSpPr>
          <p:cNvPr name="TextBox 13" id="13"/>
          <p:cNvSpPr txBox="true"/>
          <p:nvPr/>
        </p:nvSpPr>
        <p:spPr>
          <a:xfrm rot="0">
            <a:off x="4677367" y="1502085"/>
            <a:ext cx="2898018" cy="635136"/>
          </a:xfrm>
          <a:prstGeom prst="rect">
            <a:avLst/>
          </a:prstGeom>
          <a:ln/>
        </p:spPr>
        <p:txBody>
          <a:bodyPr anchor="ctr" rtlCol="false" lIns="123825" rIns="57150" tIns="123825" bIns="123825" anchorCtr="false" vert="horz" wrap="square">
            <a:noAutofit/>
          </a:bodyPr>
          <a:lstStyle/>
          <a:p>
            <a:pPr algn="ctr">
              <a:lnSpc>
                <a:spcPct val="120000"/>
              </a:lnSpc>
            </a:pPr>
            <a:r>
              <a:rPr lang="en-US" b="true" sz="2400">
                <a:solidFill>
                  <a:srgbClr val="FFFFFF">
                    <a:alpha val="100000"/>
                  </a:srgbClr>
                </a:solidFill>
                <a:latin typeface="Microsoft Yahei"/>
                <a:ea typeface="Microsoft Yahei"/>
                <a:cs typeface="Microsoft Yahei"/>
              </a:rPr>
              <a:t>论文格式</a:t>
            </a:r>
          </a:p>
        </p:txBody>
      </p:sp>
      <p:sp>
        <p:nvSpPr>
          <p:cNvPr name="TextBox 14" id="14"/>
          <p:cNvSpPr txBox="true"/>
          <p:nvPr/>
        </p:nvSpPr>
        <p:spPr>
          <a:xfrm rot="0">
            <a:off x="838067" y="4224817"/>
            <a:ext cx="2898018" cy="635136"/>
          </a:xfrm>
          <a:prstGeom prst="rect">
            <a:avLst/>
          </a:prstGeom>
          <a:ln/>
        </p:spPr>
        <p:txBody>
          <a:bodyPr anchor="ctr" rtlCol="false" lIns="123825" rIns="57150" tIns="123825" bIns="123825" anchorCtr="false" vert="horz" wrap="square">
            <a:noAutofit/>
          </a:bodyPr>
          <a:lstStyle/>
          <a:p>
            <a:pPr algn="ctr">
              <a:lnSpc>
                <a:spcPct val="120000"/>
              </a:lnSpc>
            </a:pPr>
            <a:r>
              <a:rPr lang="en-US" b="true" sz="2400">
                <a:solidFill>
                  <a:srgbClr val="FFFFFF">
                    <a:alpha val="100000"/>
                  </a:srgbClr>
                </a:solidFill>
                <a:latin typeface="Microsoft Yahei"/>
                <a:ea typeface="Microsoft Yahei"/>
                <a:cs typeface="Microsoft Yahei"/>
              </a:rPr>
              <a:t>查重率</a:t>
            </a:r>
          </a:p>
        </p:txBody>
      </p:sp>
      <p:sp>
        <p:nvSpPr>
          <p:cNvPr name="TextBox 15" id="15"/>
          <p:cNvSpPr txBox="true"/>
          <p:nvPr/>
        </p:nvSpPr>
        <p:spPr>
          <a:xfrm rot="0">
            <a:off x="4677367" y="4224817"/>
            <a:ext cx="2898018" cy="635136"/>
          </a:xfrm>
          <a:prstGeom prst="rect">
            <a:avLst/>
          </a:prstGeom>
          <a:ln/>
        </p:spPr>
        <p:txBody>
          <a:bodyPr anchor="ctr" rtlCol="false" lIns="123825" rIns="57150" tIns="123825" bIns="123825" anchorCtr="false" vert="horz" wrap="square">
            <a:noAutofit/>
          </a:bodyPr>
          <a:lstStyle/>
          <a:p>
            <a:pPr algn="ctr">
              <a:lnSpc>
                <a:spcPct val="120000"/>
              </a:lnSpc>
            </a:pPr>
            <a:r>
              <a:rPr lang="en-US" b="true" sz="2400">
                <a:solidFill>
                  <a:srgbClr val="FFFFFF">
                    <a:alpha val="100000"/>
                  </a:srgbClr>
                </a:solidFill>
                <a:latin typeface="Microsoft Yahei"/>
                <a:ea typeface="Microsoft Yahei"/>
                <a:cs typeface="Microsoft Yahei"/>
              </a:rPr>
              <a:t>投稿真实性</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0" t="0" l="0" r="0"/>
          </a:stretch>
        </a:blipFill>
      </p:bgPr>
    </p:bg>
    <p:spTree>
      <p:nvGrpSpPr>
        <p:cNvPr id="1" name=""/>
        <p:cNvGrpSpPr/>
        <p:nvPr/>
      </p:nvGrpSpPr>
      <p:grpSpPr>
        <a:xfrm>
          <a:off x="0" y="0"/>
          <a:ext cx="0" cy="0"/>
          <a:chOff x="0" y="0"/>
          <a:chExt cx="0" cy="0"/>
        </a:xfrm>
      </p:grpSpPr>
      <p:sp>
        <p:nvSpPr>
          <p:cNvPr name="TextBox 2" id="2"/>
          <p:cNvSpPr txBox="true"/>
          <p:nvPr/>
        </p:nvSpPr>
        <p:spPr>
          <a:xfrm rot="0">
            <a:off x="5356704" y="2388266"/>
            <a:ext cx="5981700" cy="1371600"/>
          </a:xfrm>
          <a:prstGeom prst="rect">
            <a:avLst/>
          </a:prstGeom>
          <a:ln/>
        </p:spPr>
        <p:txBody>
          <a:bodyPr anchor="t" rtlCol="false" lIns="114300" rIns="114300" tIns="57150" bIns="57150" anchorCtr="false" vert="horz" wrap="square">
            <a:spAutoFit/>
          </a:bodyPr>
          <a:lstStyle/>
          <a:p>
            <a:pPr algn="r">
              <a:lnSpc>
                <a:spcPct val="120000"/>
              </a:lnSpc>
            </a:pPr>
            <a:r>
              <a:rPr lang="en-US" b="true" sz="6600">
                <a:solidFill>
                  <a:srgbClr val="1338FD">
                    <a:alpha val="100000"/>
                  </a:srgbClr>
                </a:solidFill>
                <a:latin typeface="Microsoft Yahei"/>
                <a:ea typeface="Microsoft Yahei"/>
                <a:cs typeface="Microsoft Yahei"/>
              </a:rPr>
              <a:t>05</a:t>
            </a:r>
          </a:p>
        </p:txBody>
      </p:sp>
      <p:sp>
        <p:nvSpPr>
          <p:cNvPr name="TextBox 3" id="3"/>
          <p:cNvSpPr txBox="true"/>
          <p:nvPr/>
        </p:nvSpPr>
        <p:spPr>
          <a:xfrm rot="0">
            <a:off x="853596" y="4258462"/>
            <a:ext cx="10484808" cy="1798058"/>
          </a:xfrm>
          <a:prstGeom prst="rect">
            <a:avLst/>
          </a:prstGeom>
          <a:ln/>
        </p:spPr>
        <p:txBody>
          <a:bodyPr anchor="t" rtlCol="false" lIns="114300" rIns="114300" tIns="57150" bIns="57150" anchorCtr="false" vert="horz" wrap="square">
            <a:normAutofit/>
          </a:bodyPr>
          <a:lstStyle/>
          <a:p>
            <a:pPr algn="r">
              <a:lnSpc>
                <a:spcPct val="120000"/>
              </a:lnSpc>
            </a:pPr>
            <a:r>
              <a:rPr lang="en-US" b="true" sz="4050">
                <a:solidFill>
                  <a:srgbClr val="020A49">
                    <a:alpha val="100000"/>
                  </a:srgbClr>
                </a:solidFill>
                <a:latin typeface="Microsoft Yahei"/>
                <a:ea typeface="Microsoft Yahei"/>
                <a:cs typeface="Microsoft Yahei"/>
              </a:rPr>
              <a:t>总结</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0" t="0" l="0" r="0"/>
          </a:stretch>
        </a:blip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3"/>
          <a:srcRect l="35273" r="35273"/>
          <a:stretch>
            <a:fillRect/>
          </a:stretch>
        </p:blipFill>
        <p:spPr>
          <a:xfrm rot="0">
            <a:off x="875314" y="2169726"/>
            <a:ext cx="2050689" cy="3916435"/>
          </a:xfrm>
          <a:prstGeom prst="rect">
            <a:avLst/>
          </a:prstGeom>
        </p:spPr>
      </p:pic>
      <p:pic>
        <p:nvPicPr>
          <p:cNvPr name="Picture 3" id="3"/>
          <p:cNvPicPr>
            <a:picLocks noChangeAspect="true"/>
          </p:cNvPicPr>
          <p:nvPr/>
        </p:nvPicPr>
        <p:blipFill>
          <a:blip r:embed="rId4"/>
          <a:srcRect l="32550" r="32550"/>
          <a:stretch>
            <a:fillRect/>
          </a:stretch>
        </p:blipFill>
        <p:spPr>
          <a:xfrm rot="0">
            <a:off x="5430979" y="2169726"/>
            <a:ext cx="2050689" cy="3916435"/>
          </a:xfrm>
          <a:prstGeom prst="rect">
            <a:avLst/>
          </a:prstGeom>
        </p:spPr>
      </p:pic>
      <p:pic>
        <p:nvPicPr>
          <p:cNvPr name="Picture 4" id="4"/>
          <p:cNvPicPr>
            <a:picLocks noChangeAspect="true"/>
          </p:cNvPicPr>
          <p:nvPr/>
        </p:nvPicPr>
        <p:blipFill>
          <a:blip r:embed="rId5"/>
          <a:srcRect/>
          <a:stretch>
            <a:fillRect/>
          </a:stretch>
        </p:blipFill>
        <p:spPr>
          <a:xfrm rot="0">
            <a:off x="3153146" y="1697364"/>
            <a:ext cx="2050689" cy="3916435"/>
          </a:xfrm>
          <a:prstGeom prst="rect">
            <a:avLst/>
          </a:prstGeom>
        </p:spPr>
      </p:pic>
      <p:sp>
        <p:nvSpPr>
          <p:cNvPr name="AutoShape 5" id="5"/>
          <p:cNvSpPr/>
          <p:nvPr/>
        </p:nvSpPr>
        <p:spPr>
          <a:xfrm rot="0">
            <a:off x="7851998" y="2723144"/>
            <a:ext cx="3834950" cy="1465716"/>
          </a:xfrm>
          <a:prstGeom prst="rect">
            <a:avLst/>
          </a:prstGeom>
          <a:noFill/>
          <a:ln/>
        </p:spPr>
        <p:txBody>
          <a:bodyPr anchor="t" rtlCol="false" tIns="45720" lIns="91440" bIns="45720" rIns="91440" anchorCtr="false" vert="horz" wrap="square">
            <a:noAutofit/>
          </a:bodyPr>
          <a:lstStyle/>
          <a:p>
            <a:pPr algn="l">
              <a:lnSpc>
                <a:spcPct val="140000"/>
              </a:lnSpc>
              <a:defRPr/>
            </a:pPr>
            <a:r>
              <a:rPr lang="en-US" sz="1500">
                <a:solidFill>
                  <a:schemeClr val="dk1">
                    <a:alpha val="100000"/>
                  </a:schemeClr>
                </a:solidFill>
                <a:latin typeface="Microsoft Yahei"/>
                <a:ea typeface="Microsoft Yahei"/>
                <a:cs typeface="Microsoft Yahei"/>
              </a:rPr>
              <a:t>在投稿前，作者应仔细阅读《装甲兵工程学院学报》的投稿要求，了解杂志的征稿范围、写作规范等信息，确保稿件符合要求。</a:t>
            </a:r>
            <a:endParaRPr lang="en-US" sz="1100"/>
          </a:p>
        </p:txBody>
      </p:sp>
      <p:sp>
        <p:nvSpPr>
          <p:cNvPr name="AutoShape 6" id="6"/>
          <p:cNvSpPr/>
          <p:nvPr/>
        </p:nvSpPr>
        <p:spPr>
          <a:xfrm rot="0">
            <a:off x="7851998" y="2087040"/>
            <a:ext cx="3606165" cy="575781"/>
          </a:xfrm>
          <a:prstGeom prst="rect">
            <a:avLst/>
          </a:prstGeom>
          <a:noFill/>
          <a:ln/>
        </p:spPr>
        <p:txBody>
          <a:bodyPr anchor="b" rtlCol="false" tIns="45720" lIns="91440" bIns="45720" rIns="91440" anchorCtr="false" vert="horz" wrap="square">
            <a:normAutofit/>
          </a:bodyPr>
          <a:lstStyle/>
          <a:p>
            <a:pPr algn="l">
              <a:lnSpc>
                <a:spcPct val="120000"/>
              </a:lnSpc>
              <a:defRPr/>
            </a:pPr>
            <a:r>
              <a:rPr lang="en-US" b="true" sz="2400">
                <a:solidFill>
                  <a:schemeClr val="accent1">
                    <a:alpha val="100000"/>
                  </a:schemeClr>
                </a:solidFill>
                <a:latin typeface="Microsoft Yahei"/>
                <a:ea typeface="Microsoft Yahei"/>
                <a:cs typeface="Microsoft Yahei"/>
              </a:rPr>
              <a:t>投稿要求与注意事项</a:t>
            </a:r>
            <a:endParaRPr lang="en-US" sz="1100"/>
          </a:p>
        </p:txBody>
      </p:sp>
      <p:sp>
        <p:nvSpPr>
          <p:cNvPr name="AutoShape 7" id="7"/>
          <p:cNvSpPr/>
          <p:nvPr/>
        </p:nvSpPr>
        <p:spPr>
          <a:xfrm rot="0">
            <a:off x="7851998" y="4826443"/>
            <a:ext cx="3834950" cy="1451935"/>
          </a:xfrm>
          <a:prstGeom prst="rect">
            <a:avLst/>
          </a:prstGeom>
          <a:noFill/>
          <a:ln/>
        </p:spPr>
        <p:txBody>
          <a:bodyPr anchor="t" rtlCol="false" tIns="45720" lIns="91440" bIns="45720" rIns="91440" anchorCtr="false" vert="horz" wrap="square">
            <a:noAutofit/>
          </a:bodyPr>
          <a:lstStyle/>
          <a:p>
            <a:pPr algn="l">
              <a:lnSpc>
                <a:spcPct val="140000"/>
              </a:lnSpc>
              <a:defRPr/>
            </a:pPr>
            <a:r>
              <a:rPr lang="en-US" sz="1500">
                <a:solidFill>
                  <a:schemeClr val="dk1">
                    <a:alpha val="100000"/>
                  </a:schemeClr>
                </a:solidFill>
                <a:latin typeface="Microsoft Yahei"/>
                <a:ea typeface="Microsoft Yahei"/>
                <a:cs typeface="Microsoft Yahei"/>
              </a:rPr>
              <a:t>作者可通过杂志社的官方网站或邮箱进行投稿，需详细填写投稿信息，并遵循杂志社的审稿流程。投稿邮箱：</a:t>
            </a:r>
            <a:r>
              <a:rPr lang="en-US" sz="1500">
                <a:solidFill>
                  <a:schemeClr val="dk1">
                    <a:alpha val="100000"/>
                  </a:schemeClr>
                </a:solidFill>
                <a:highlight>
                  <a:srgbClr val="FFFFFF"/>
                </a:highlight>
                <a:latin typeface="Arial, sans-serif"/>
                <a:ea typeface="Arial, sans-serif"/>
                <a:cs typeface="Arial, sans-serif"/>
                <a:hlinkClick r:id="rId6" tooltip="mailto:zjbgcxyxb@163.com">
                  <a:extLst>
                    <a:ext uri="{A12FA001-AC4F-418D-AE19-62706E023703}">
                      <ahyp:hlinkClr xmlns:ahyp="http://schemas.microsoft.com/office/drawing/2018/hyperlinkcolor" val="tx"/>
                    </a:ext>
                  </a:extLst>
                </a:hlinkClick>
              </a:rPr>
              <a:t>zjbgcxyxb@163.com</a:t>
            </a:r>
            <a:endParaRPr lang="en-US" sz="1100"/>
          </a:p>
        </p:txBody>
      </p:sp>
      <p:sp>
        <p:nvSpPr>
          <p:cNvPr name="AutoShape 8" id="8"/>
          <p:cNvSpPr/>
          <p:nvPr/>
        </p:nvSpPr>
        <p:spPr>
          <a:xfrm rot="0">
            <a:off x="7851998" y="4125420"/>
            <a:ext cx="3606329" cy="640699"/>
          </a:xfrm>
          <a:prstGeom prst="rect">
            <a:avLst/>
          </a:prstGeom>
          <a:noFill/>
          <a:ln/>
        </p:spPr>
        <p:txBody>
          <a:bodyPr anchor="b" rtlCol="false" tIns="45720" lIns="91440" bIns="45720" rIns="91440" anchorCtr="false" vert="horz" wrap="square">
            <a:noAutofit/>
          </a:bodyPr>
          <a:lstStyle/>
          <a:p>
            <a:pPr algn="l">
              <a:lnSpc>
                <a:spcPct val="120000"/>
              </a:lnSpc>
              <a:defRPr/>
            </a:pPr>
            <a:r>
              <a:rPr lang="en-US" b="true" sz="2400">
                <a:solidFill>
                  <a:schemeClr val="accent1">
                    <a:alpha val="100000"/>
                  </a:schemeClr>
                </a:solidFill>
                <a:latin typeface="Microsoft Yahei"/>
                <a:ea typeface="Microsoft Yahei"/>
                <a:cs typeface="Microsoft Yahei"/>
              </a:rPr>
              <a:t>投稿流程与技巧</a:t>
            </a:r>
            <a:endParaRPr lang="en-US" sz="1100"/>
          </a:p>
        </p:txBody>
      </p:sp>
      <p:sp>
        <p:nvSpPr>
          <p:cNvPr name="TextBox 9" id="9"/>
          <p:cNvSpPr txBox="true"/>
          <p:nvPr/>
        </p:nvSpPr>
        <p:spPr>
          <a:xfrm rot="0">
            <a:off x="476023" y="265328"/>
            <a:ext cx="11239500" cy="914400"/>
          </a:xfrm>
          <a:prstGeom prst="rect">
            <a:avLst/>
          </a:prstGeom>
          <a:ln/>
        </p:spPr>
        <p:txBody>
          <a:bodyPr anchor="t" rtlCol="false" lIns="123825" rIns="57150" tIns="123825" bIns="123825" anchorCtr="false" vert="horz" wrap="square">
            <a:spAutoFit/>
          </a:bodyPr>
          <a:lstStyle/>
          <a:p>
            <a:pPr>
              <a:lnSpc>
                <a:spcPct val="140000"/>
              </a:lnSpc>
            </a:pPr>
            <a:r>
              <a:rPr lang="en-US" b="true" sz="3000">
                <a:solidFill>
                  <a:schemeClr val="dk2">
                    <a:alpha val="100000"/>
                  </a:schemeClr>
                </a:solidFill>
                <a:latin typeface="Microsoft Yahei"/>
                <a:ea typeface="Microsoft Yahei"/>
                <a:cs typeface="Microsoft Yahei"/>
              </a:rPr>
              <a:t>总结</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0" t="0" l="0" r="0"/>
          </a:stretch>
        </a:blipFill>
      </p:bgPr>
    </p:bg>
    <p:spTree>
      <p:nvGrpSpPr>
        <p:cNvPr id="1" name=""/>
        <p:cNvGrpSpPr/>
        <p:nvPr/>
      </p:nvGrpSpPr>
      <p:grpSpPr>
        <a:xfrm>
          <a:off x="0" y="0"/>
          <a:ext cx="0" cy="0"/>
          <a:chOff x="0" y="0"/>
          <a:chExt cx="0" cy="0"/>
        </a:xfrm>
      </p:grpSpPr>
      <p:sp>
        <p:nvSpPr>
          <p:cNvPr name="TextBox 2" id="2"/>
          <p:cNvSpPr txBox="true"/>
          <p:nvPr/>
        </p:nvSpPr>
        <p:spPr>
          <a:xfrm rot="0">
            <a:off x="598539" y="1671764"/>
            <a:ext cx="7924800" cy="2162175"/>
          </a:xfrm>
          <a:prstGeom prst="rect">
            <a:avLst/>
          </a:prstGeom>
          <a:ln/>
        </p:spPr>
        <p:txBody>
          <a:bodyPr anchor="ctr" rtlCol="false" lIns="114300" rIns="114300" tIns="57150" bIns="57150" anchorCtr="false" vert="horz" wrap="square">
            <a:spAutoFit/>
          </a:bodyPr>
          <a:lstStyle/>
          <a:p>
            <a:pPr>
              <a:lnSpc>
                <a:spcPct val="120000"/>
              </a:lnSpc>
            </a:pPr>
            <a:r>
              <a:rPr lang="en-US" b="true" sz="10725">
                <a:solidFill>
                  <a:srgbClr val="1338FD">
                    <a:alpha val="100000"/>
                  </a:srgbClr>
                </a:solidFill>
                <a:latin typeface="Microsoft Yahei"/>
                <a:ea typeface="Microsoft Yahei"/>
                <a:cs typeface="Microsoft Yahei"/>
              </a:rPr>
              <a:t>THANKS</a:t>
            </a:r>
          </a:p>
        </p:txBody>
      </p:sp>
      <p:sp>
        <p:nvSpPr>
          <p:cNvPr name="TextBox 3" id="3"/>
          <p:cNvSpPr txBox="true"/>
          <p:nvPr/>
        </p:nvSpPr>
        <p:spPr>
          <a:xfrm rot="0">
            <a:off x="598539" y="3724145"/>
            <a:ext cx="4943475" cy="628650"/>
          </a:xfrm>
          <a:prstGeom prst="rect">
            <a:avLst/>
          </a:prstGeom>
          <a:ln/>
        </p:spPr>
        <p:txBody>
          <a:bodyPr anchor="ctr" rtlCol="false" lIns="114300" rIns="114300" tIns="57150" bIns="57150" anchorCtr="false" vert="horz" wrap="square">
            <a:spAutoFit/>
          </a:bodyPr>
          <a:lstStyle/>
          <a:p>
            <a:pPr algn="l">
              <a:lnSpc>
                <a:spcPct val="120000"/>
              </a:lnSpc>
            </a:pPr>
            <a:r>
              <a:rPr lang="en-US" sz="2700">
                <a:solidFill>
                  <a:srgbClr val="020A49">
                    <a:alpha val="100000"/>
                  </a:srgbClr>
                </a:solidFill>
                <a:latin typeface="Microsoft Yahei"/>
                <a:ea typeface="Microsoft Yahei"/>
                <a:cs typeface="Microsoft Yahei"/>
              </a:rPr>
              <a:t>感谢观看</a:t>
            </a:r>
          </a:p>
        </p:txBody>
      </p:sp>
    </p:spTree>
  </p:cSld>
  <p:clrMapOvr>
    <a:masterClrMapping/>
  </p:clrMapOvr>
</p:sld>
</file>

<file path=ppt/theme/theme1.xml><?xml version="1.0" encoding="utf-8"?>
<a:theme xmlns:a="http://schemas.openxmlformats.org/drawingml/2006/main" name="Office Theme">
  <a:themeElements>
    <a:clrScheme name="Office">
      <a:dk1>
        <a:srgbClr val="020A49"/>
      </a:dk1>
      <a:lt1>
        <a:srgbClr val="FBFEFF"/>
      </a:lt1>
      <a:dk2>
        <a:srgbClr val="020A49"/>
      </a:dk2>
      <a:lt2>
        <a:srgbClr val="CADDF0"/>
      </a:lt2>
      <a:accent1>
        <a:srgbClr val="1338FD"/>
      </a:accent1>
      <a:accent2>
        <a:srgbClr val="1338FD"/>
      </a:accent2>
      <a:accent3>
        <a:srgbClr val="1B96DB"/>
      </a:accent3>
      <a:accent4>
        <a:srgbClr val="32C5DA"/>
      </a:accent4>
      <a:accent5>
        <a:srgbClr val="1CCDF0"/>
      </a:accent5>
      <a:accent6>
        <a:srgbClr val="338DE7"/>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terms:modified xsi:type="dcterms:W3CDTF">2011-08-01T06:04:30Z</dcterms:modified>
  <cp:revision>1</cp:revision>
</cp:coreProperties>
</file>