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770" r:id="rId1"/>
    <p:sldMasterId id="2147484807" r:id="rId2"/>
  </p:sldMasterIdLst>
  <p:notesMasterIdLst>
    <p:notesMasterId r:id="rId3"/>
  </p:notesMasterIdLst>
  <p:sldIdLst>
    <p:sldId id="799" r:id="rId4"/>
    <p:sldId id="803" r:id="rId5"/>
    <p:sldId id="807" r:id="rId6"/>
    <p:sldId id="810" r:id="rId7"/>
    <p:sldId id="813" r:id="rId8"/>
    <p:sldId id="816" r:id="rId9"/>
    <p:sldId id="819" r:id="rId10"/>
    <p:sldId id="822" r:id="rId11"/>
    <p:sldId id="825" r:id="rId12"/>
    <p:sldId id="828" r:id="rId13"/>
    <p:sldId id="831" r:id="rId14"/>
    <p:sldId id="834" r:id="rId15"/>
    <p:sldId id="837" r:id="rId16"/>
    <p:sldId id="840" r:id="rId17"/>
    <p:sldId id="843" r:id="rId18"/>
    <p:sldId id="846" r:id="rId19"/>
    <p:sldId id="849" r:id="rId20"/>
    <p:sldId id="852" r:id="rId21"/>
    <p:sldId id="855" r:id="rId22"/>
    <p:sldId id="858" r:id="rId23"/>
    <p:sldId id="861" r:id="rId24"/>
    <p:sldId id="864" r:id="rId25"/>
    <p:sldId id="867" r:id="rId26"/>
    <p:sldId id="870" r:id="rId27"/>
    <p:sldId id="873" r:id="rId28"/>
    <p:sldId id="876" r:id="rId29"/>
    <p:sldId id="879" r:id="rId30"/>
    <p:sldId id="882" r:id="rId31"/>
    <p:sldId id="885" r:id="rId32"/>
    <p:sldId id="888" r:id="rId33"/>
    <p:sldId id="891" r:id="rId34"/>
    <p:sldId id="894" r:id="rId35"/>
    <p:sldId id="897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jpe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jpe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1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tags" Target="../tags/tag62.xml"/><Relationship Id="rId8" Type="http://schemas.openxmlformats.org/officeDocument/2006/relationships/tags" Target="../tags/tag63.xml"/><Relationship Id="rId9" Type="http://schemas.openxmlformats.org/officeDocument/2006/relationships/tags" Target="../tags/tag64.xml"/><Relationship Id="rId10" Type="http://schemas.openxmlformats.org/officeDocument/2006/relationships/tags" Target="../tags/tag65.xml"/><Relationship Id="rId11" Type="http://schemas.openxmlformats.org/officeDocument/2006/relationships/image" Target="../media/image2.png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7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38199" y="176144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838199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838199" y="42449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7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850824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2"/>
            </p:custDataLst>
          </p:nvPr>
        </p:nvSpPr>
        <p:spPr>
          <a:xfrm>
            <a:off x="838199" y="4799265"/>
            <a:ext cx="1620000" cy="39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96000" y="1818936"/>
            <a:ext cx="5512904" cy="10810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5800" y="3148536"/>
            <a:ext cx="6477000" cy="1676364"/>
          </a:xfrm>
        </p:spPr>
        <p:txBody>
          <a:bodyPr anchor="t" anchorCtr="0"/>
          <a:lstStyle>
            <a:lvl1pPr algn="l"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5800" y="547607"/>
            <a:ext cx="6477000" cy="2244193"/>
          </a:xfrm>
        </p:spPr>
        <p:txBody>
          <a:bodyPr anchor="b">
            <a:noAutofit/>
          </a:bodyPr>
          <a:lstStyle>
            <a:lvl1pPr algn="l" indent="0" marL="0">
              <a:buNone/>
              <a:defRPr sz="80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6" descr="黑暗里有星球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b="9485"/>
          <a:stretch>
            <a:fillRect/>
          </a:stretch>
        </p:blipFill>
        <p:spPr>
          <a:xfrm>
            <a:off x="3425" y="0"/>
            <a:ext cx="12188575" cy="6858000"/>
          </a:xfrm>
          <a:custGeom>
            <a:avLst/>
            <a:gdLst>
              <a:gd name="connsiteX0" fmla="*/ 0 w 12188575"/>
              <a:gd name="connsiteY0" fmla="*/ 0 h 6858000"/>
              <a:gd name="connsiteX1" fmla="*/ 12188575 w 12188575"/>
              <a:gd name="connsiteY1" fmla="*/ 0 h 6858000"/>
              <a:gd name="connsiteX2" fmla="*/ 12188575 w 12188575"/>
              <a:gd name="connsiteY2" fmla="*/ 6858000 h 6858000"/>
              <a:gd name="connsiteX3" fmla="*/ 0 w 121885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8575" h="6858000">
                <a:moveTo>
                  <a:pt x="0" y="0"/>
                </a:moveTo>
                <a:lnTo>
                  <a:pt x="12188575" y="0"/>
                </a:lnTo>
                <a:lnTo>
                  <a:pt x="1218857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</p:pic>
      <p:sp>
        <p:nvSpPr>
          <p:cNvPr id="1048774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38200" y="3719265"/>
            <a:ext cx="6120000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2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42449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84" name="文本占位符 1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8852400" y="424490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年号占位符</a:t>
            </a:r>
            <a:endParaRPr altLang="en-US" dirty="0" lang="zh-CN"/>
          </a:p>
        </p:txBody>
      </p:sp>
      <p:sp>
        <p:nvSpPr>
          <p:cNvPr id="1048786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38200" y="4799265"/>
            <a:ext cx="1620000" cy="396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5" name="图片 7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234986" y="1303986"/>
            <a:ext cx="1535822" cy="1510300"/>
          </a:xfrm>
          <a:prstGeom prst="rect"/>
        </p:spPr>
      </p:pic>
      <p:sp>
        <p:nvSpPr>
          <p:cNvPr id="1048788" name="标题 1"/>
          <p:cNvSpPr>
            <a:spLocks noGrp="1"/>
          </p:cNvSpPr>
          <p:nvPr>
            <p:ph type="ctrTitle"/>
            <p:custDataLst>
              <p:tags r:id="rId12"/>
            </p:custDataLst>
          </p:nvPr>
        </p:nvSpPr>
        <p:spPr>
          <a:xfrm>
            <a:off x="838200" y="1775265"/>
            <a:ext cx="6120000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gradFill>
                  <a:gsLst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image" Target="../media/image2.png"/><Relationship Id="rId14" Type="http://schemas.openxmlformats.org/officeDocument/2006/relationships/tags" Target="../tags/tag68.xml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771" r:id="rId1"/>
    <p:sldLayoutId id="2147484772" r:id="rId2"/>
    <p:sldLayoutId id="2147484773" r:id="rId3"/>
    <p:sldLayoutId id="2147484774" r:id="rId4"/>
    <p:sldLayoutId id="2147484775" r:id="rId5"/>
    <p:sldLayoutId id="2147484776" r:id="rId6"/>
    <p:sldLayoutId id="2147484777" r:id="rId7"/>
    <p:sldLayoutId id="2147484778" r:id="rId8"/>
    <p:sldLayoutId id="2147484779" r:id="rId9"/>
    <p:sldLayoutId id="2147484780" r:id="rId10"/>
    <p:sldLayoutId id="214748478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 t="63612" r="46047" b="5777"/>
          <a:stretch>
            <a:fillRect/>
          </a:stretch>
        </p:blipFill>
        <p:spPr>
          <a:xfrm flipH="1">
            <a:off x="42" y="0"/>
            <a:ext cx="5970229" cy="3331028"/>
          </a:xfrm>
          <a:custGeom>
            <a:avLst/>
            <a:gdLst>
              <a:gd name="connsiteX0" fmla="*/ 0 w 5970229"/>
              <a:gd name="connsiteY0" fmla="*/ 0 h 3331028"/>
              <a:gd name="connsiteX1" fmla="*/ 5970229 w 5970229"/>
              <a:gd name="connsiteY1" fmla="*/ 0 h 3331028"/>
              <a:gd name="connsiteX2" fmla="*/ 5970229 w 5970229"/>
              <a:gd name="connsiteY2" fmla="*/ 3331028 h 3331028"/>
              <a:gd name="connsiteX3" fmla="*/ 0 w 5970229"/>
              <a:gd name="connsiteY3" fmla="*/ 3331028 h 333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0229" h="3331028">
                <a:moveTo>
                  <a:pt x="0" y="0"/>
                </a:moveTo>
                <a:lnTo>
                  <a:pt x="5970229" y="0"/>
                </a:lnTo>
                <a:lnTo>
                  <a:pt x="5970229" y="3331028"/>
                </a:lnTo>
                <a:lnTo>
                  <a:pt x="0" y="3331028"/>
                </a:lnTo>
                <a:close/>
              </a:path>
            </a:pathLst>
          </a:custGeom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808" r:id="rId1"/>
    <p:sldLayoutId id="2147484809" r:id="rId2"/>
    <p:sldLayoutId id="2147484810" r:id="rId3"/>
    <p:sldLayoutId id="2147484811" r:id="rId4"/>
    <p:sldLayoutId id="2147484812" r:id="rId5"/>
    <p:sldLayoutId id="2147484813" r:id="rId6"/>
    <p:sldLayoutId id="2147484814" r:id="rId7"/>
    <p:sldLayoutId id="2147484815" r:id="rId8"/>
    <p:sldLayoutId id="2147484816" r:id="rId9"/>
    <p:sldLayoutId id="2147484817" r:id="rId10"/>
    <p:sldLayoutId id="214748481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tx1"/>
              </a:gs>
              <a:gs pos="100000">
                <a:schemeClr val="accent1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tags" Target="../tags/tag83.xml"/><Relationship Id="rId5" Type="http://schemas.openxmlformats.org/officeDocument/2006/relationships/tags" Target="../tags/tag84.xml"/><Relationship Id="rId6" Type="http://schemas.openxmlformats.org/officeDocument/2006/relationships/tags" Target="../tags/tag85.xml"/><Relationship Id="rId7" Type="http://schemas.openxmlformats.org/officeDocument/2006/relationships/tags" Target="../tags/tag86.xml"/><Relationship Id="rId8" Type="http://schemas.openxmlformats.org/officeDocument/2006/relationships/tags" Target="../tags/tag87.xml"/><Relationship Id="rId9" Type="http://schemas.openxmlformats.org/officeDocument/2006/relationships/tags" Target="../tags/tag88.xml"/><Relationship Id="rId10" Type="http://schemas.openxmlformats.org/officeDocument/2006/relationships/tags" Target="../tags/tag89.xml"/><Relationship Id="rId11" Type="http://schemas.openxmlformats.org/officeDocument/2006/relationships/tags" Target="../tags/tag90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ags" Target="../tags/tag98.xml"/><Relationship Id="rId20" Type="http://schemas.openxmlformats.org/officeDocument/2006/relationships/slideLayout" Target="../slideLayouts/slideLayout14.xml"/><Relationship Id="rId21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tags" Target="../tags/tag134.xml"/><Relationship Id="rId22" Type="http://schemas.openxmlformats.org/officeDocument/2006/relationships/tags" Target="../tags/tag135.xml"/><Relationship Id="rId23" Type="http://schemas.openxmlformats.org/officeDocument/2006/relationships/tags" Target="../tags/tag136.xml"/><Relationship Id="rId24" Type="http://schemas.openxmlformats.org/officeDocument/2006/relationships/tags" Target="../tags/tag137.xml"/><Relationship Id="rId25" Type="http://schemas.openxmlformats.org/officeDocument/2006/relationships/tags" Target="../tags/tag138.xml"/><Relationship Id="rId26" Type="http://schemas.openxmlformats.org/officeDocument/2006/relationships/tags" Target="../tags/tag139.xml"/><Relationship Id="rId27" Type="http://schemas.openxmlformats.org/officeDocument/2006/relationships/tags" Target="../tags/tag140.xml"/><Relationship Id="rId28" Type="http://schemas.openxmlformats.org/officeDocument/2006/relationships/tags" Target="../tags/tag141.xml"/><Relationship Id="rId29" Type="http://schemas.openxmlformats.org/officeDocument/2006/relationships/tags" Target="../tags/tag142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tags" Target="../tags/tag184.xml"/><Relationship Id="rId16" Type="http://schemas.openxmlformats.org/officeDocument/2006/relationships/tags" Target="../tags/tag185.xml"/><Relationship Id="rId17" Type="http://schemas.openxmlformats.org/officeDocument/2006/relationships/tags" Target="../tags/tag186.xml"/><Relationship Id="rId18" Type="http://schemas.openxmlformats.org/officeDocument/2006/relationships/tags" Target="../tags/tag187.xml"/><Relationship Id="rId19" Type="http://schemas.openxmlformats.org/officeDocument/2006/relationships/tags" Target="../tags/tag188.xml"/><Relationship Id="rId20" Type="http://schemas.openxmlformats.org/officeDocument/2006/relationships/tags" Target="../tags/tag189.xml"/><Relationship Id="rId21" Type="http://schemas.openxmlformats.org/officeDocument/2006/relationships/tags" Target="../tags/tag190.xml"/><Relationship Id="rId22" Type="http://schemas.openxmlformats.org/officeDocument/2006/relationships/tags" Target="../tags/tag191.xml"/><Relationship Id="rId23" Type="http://schemas.openxmlformats.org/officeDocument/2006/relationships/tags" Target="../tags/tag192.xml"/><Relationship Id="rId24" Type="http://schemas.openxmlformats.org/officeDocument/2006/relationships/tags" Target="../tags/tag193.xml"/><Relationship Id="rId25" Type="http://schemas.openxmlformats.org/officeDocument/2006/relationships/tags" Target="../tags/tag194.xml"/><Relationship Id="rId26" Type="http://schemas.openxmlformats.org/officeDocument/2006/relationships/tags" Target="../tags/tag195.xml"/><Relationship Id="rId27" Type="http://schemas.openxmlformats.org/officeDocument/2006/relationships/tags" Target="../tags/tag196.xml"/><Relationship Id="rId28" Type="http://schemas.openxmlformats.org/officeDocument/2006/relationships/tags" Target="../tags/tag197.xml"/><Relationship Id="rId29" Type="http://schemas.openxmlformats.org/officeDocument/2006/relationships/tags" Target="../tags/tag198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tags" Target="../tags/tag305.xml"/><Relationship Id="rId22" Type="http://schemas.openxmlformats.org/officeDocument/2006/relationships/tags" Target="../tags/tag306.xml"/><Relationship Id="rId23" Type="http://schemas.openxmlformats.org/officeDocument/2006/relationships/tags" Target="../tags/tag307.xml"/><Relationship Id="rId24" Type="http://schemas.openxmlformats.org/officeDocument/2006/relationships/tags" Target="../tags/tag308.xml"/><Relationship Id="rId25" Type="http://schemas.openxmlformats.org/officeDocument/2006/relationships/tags" Target="../tags/tag309.xml"/><Relationship Id="rId26" Type="http://schemas.openxmlformats.org/officeDocument/2006/relationships/tags" Target="../tags/tag310.xml"/><Relationship Id="rId27" Type="http://schemas.openxmlformats.org/officeDocument/2006/relationships/tags" Target="../tags/tag311.xml"/><Relationship Id="rId28" Type="http://schemas.openxmlformats.org/officeDocument/2006/relationships/tags" Target="../tags/tag312.xml"/><Relationship Id="rId29" Type="http://schemas.openxmlformats.org/officeDocument/2006/relationships/tags" Target="../tags/tag313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tags" Target="../tags/tag329.xml"/><Relationship Id="rId17" Type="http://schemas.openxmlformats.org/officeDocument/2006/relationships/tags" Target="../tags/tag330.xml"/><Relationship Id="rId18" Type="http://schemas.openxmlformats.org/officeDocument/2006/relationships/tags" Target="../tags/tag331.xml"/><Relationship Id="rId19" Type="http://schemas.openxmlformats.org/officeDocument/2006/relationships/tags" Target="../tags/tag332.xml"/><Relationship Id="rId20" Type="http://schemas.openxmlformats.org/officeDocument/2006/relationships/tags" Target="../tags/tag333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tags" Target="../tags/tag365.xml"/><Relationship Id="rId10" Type="http://schemas.openxmlformats.org/officeDocument/2006/relationships/tags" Target="../tags/tag366.xml"/><Relationship Id="rId11" Type="http://schemas.openxmlformats.org/officeDocument/2006/relationships/tags" Target="../tags/tag367.xml"/><Relationship Id="rId12" Type="http://schemas.openxmlformats.org/officeDocument/2006/relationships/tags" Target="../tags/tag36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tags" Target="../tags/tag373.xml"/><Relationship Id="rId6" Type="http://schemas.openxmlformats.org/officeDocument/2006/relationships/tags" Target="../tags/tag374.xml"/><Relationship Id="rId7" Type="http://schemas.openxmlformats.org/officeDocument/2006/relationships/tags" Target="../tags/tag375.xml"/><Relationship Id="rId8" Type="http://schemas.openxmlformats.org/officeDocument/2006/relationships/tags" Target="../tags/tag376.xml"/><Relationship Id="rId9" Type="http://schemas.openxmlformats.org/officeDocument/2006/relationships/tags" Target="../tags/tag377.xml"/><Relationship Id="rId10" Type="http://schemas.openxmlformats.org/officeDocument/2006/relationships/tags" Target="../tags/tag378.xml"/><Relationship Id="rId11" Type="http://schemas.openxmlformats.org/officeDocument/2006/relationships/tags" Target="../tags/tag379.xml"/><Relationship Id="rId12" Type="http://schemas.openxmlformats.org/officeDocument/2006/relationships/tags" Target="../tags/tag38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28.xml"/><Relationship Id="rId2" Type="http://schemas.openxmlformats.org/officeDocument/2006/relationships/tags" Target="../tags/tag429.xml"/><Relationship Id="rId3" Type="http://schemas.openxmlformats.org/officeDocument/2006/relationships/tags" Target="../tags/tag430.xml"/><Relationship Id="rId4" Type="http://schemas.openxmlformats.org/officeDocument/2006/relationships/tags" Target="../tags/tag431.xml"/><Relationship Id="rId5" Type="http://schemas.openxmlformats.org/officeDocument/2006/relationships/tags" Target="../tags/tag432.xml"/><Relationship Id="rId6" Type="http://schemas.openxmlformats.org/officeDocument/2006/relationships/tags" Target="../tags/tag433.xml"/><Relationship Id="rId7" Type="http://schemas.openxmlformats.org/officeDocument/2006/relationships/tags" Target="../tags/tag434.xml"/><Relationship Id="rId8" Type="http://schemas.openxmlformats.org/officeDocument/2006/relationships/tags" Target="../tags/tag435.xml"/><Relationship Id="rId9" Type="http://schemas.openxmlformats.org/officeDocument/2006/relationships/tags" Target="../tags/tag436.xml"/><Relationship Id="rId10" Type="http://schemas.openxmlformats.org/officeDocument/2006/relationships/tags" Target="../tags/tag437.xml"/><Relationship Id="rId11" Type="http://schemas.openxmlformats.org/officeDocument/2006/relationships/tags" Target="../tags/tag438.xml"/><Relationship Id="rId12" Type="http://schemas.openxmlformats.org/officeDocument/2006/relationships/tags" Target="../tags/tag439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0.xml"/><Relationship Id="rId2" Type="http://schemas.openxmlformats.org/officeDocument/2006/relationships/tags" Target="../tags/tag441.xml"/><Relationship Id="rId3" Type="http://schemas.openxmlformats.org/officeDocument/2006/relationships/tags" Target="../tags/tag442.xml"/><Relationship Id="rId4" Type="http://schemas.openxmlformats.org/officeDocument/2006/relationships/tags" Target="../tags/tag443.xml"/><Relationship Id="rId5" Type="http://schemas.openxmlformats.org/officeDocument/2006/relationships/tags" Target="../tags/tag444.xml"/><Relationship Id="rId6" Type="http://schemas.openxmlformats.org/officeDocument/2006/relationships/tags" Target="../tags/tag445.xml"/><Relationship Id="rId7" Type="http://schemas.openxmlformats.org/officeDocument/2006/relationships/tags" Target="../tags/tag446.xml"/><Relationship Id="rId8" Type="http://schemas.openxmlformats.org/officeDocument/2006/relationships/tags" Target="../tags/tag447.xml"/><Relationship Id="rId9" Type="http://schemas.openxmlformats.org/officeDocument/2006/relationships/tags" Target="../tags/tag448.xml"/><Relationship Id="rId10" Type="http://schemas.openxmlformats.org/officeDocument/2006/relationships/tags" Target="../tags/tag449.xml"/><Relationship Id="rId11" Type="http://schemas.openxmlformats.org/officeDocument/2006/relationships/tags" Target="../tags/tag450.xml"/><Relationship Id="rId12" Type="http://schemas.openxmlformats.org/officeDocument/2006/relationships/tags" Target="../tags/tag451.xml"/><Relationship Id="rId13" Type="http://schemas.openxmlformats.org/officeDocument/2006/relationships/tags" Target="../tags/tag452.xml"/><Relationship Id="rId14" Type="http://schemas.openxmlformats.org/officeDocument/2006/relationships/tags" Target="../tags/tag453.xml"/><Relationship Id="rId15" Type="http://schemas.openxmlformats.org/officeDocument/2006/relationships/tags" Target="../tags/tag454.xml"/><Relationship Id="rId16" Type="http://schemas.openxmlformats.org/officeDocument/2006/relationships/tags" Target="../tags/tag455.xml"/><Relationship Id="rId17" Type="http://schemas.openxmlformats.org/officeDocument/2006/relationships/tags" Target="../tags/tag456.xml"/><Relationship Id="rId18" Type="http://schemas.openxmlformats.org/officeDocument/2006/relationships/tags" Target="../tags/tag457.xml"/><Relationship Id="rId19" Type="http://schemas.openxmlformats.org/officeDocument/2006/relationships/tags" Target="../tags/tag458.xml"/><Relationship Id="rId20" Type="http://schemas.openxmlformats.org/officeDocument/2006/relationships/tags" Target="../tags/tag459.xml"/><Relationship Id="rId21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60.xml"/><Relationship Id="rId2" Type="http://schemas.openxmlformats.org/officeDocument/2006/relationships/tags" Target="../tags/tag461.xml"/><Relationship Id="rId3" Type="http://schemas.openxmlformats.org/officeDocument/2006/relationships/tags" Target="../tags/tag462.xml"/><Relationship Id="rId4" Type="http://schemas.openxmlformats.org/officeDocument/2006/relationships/tags" Target="../tags/tag463.xml"/><Relationship Id="rId5" Type="http://schemas.openxmlformats.org/officeDocument/2006/relationships/tags" Target="../tags/tag464.xml"/><Relationship Id="rId6" Type="http://schemas.openxmlformats.org/officeDocument/2006/relationships/tags" Target="../tags/tag465.xml"/><Relationship Id="rId7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199" y="1761445"/>
            <a:ext cx="6120000" cy="1800000"/>
          </a:xfrm>
        </p:spPr>
        <p:txBody>
          <a:bodyPr>
            <a:normAutofit fontScale="90000"/>
          </a:bodyPr>
          <a:p>
            <a:r>
              <a:rPr altLang="en-US" dirty="0" lang="zh-CN"/>
              <a:t>2024年咨询与娱乐行业数字化内容推广战略研究与落地方案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199" y="3719265"/>
            <a:ext cx="6120000" cy="9720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年份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850824" y="504000"/>
            <a:ext cx="2743200" cy="504000"/>
          </a:xfrm>
        </p:spPr>
        <p:txBody>
          <a:bodyPr/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38199" y="4799265"/>
            <a:ext cx="1620000" cy="396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dk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dk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dk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矩形: 圆角 8"/>
          <p:cNvSpPr/>
          <p:nvPr>
            <p:custDataLst>
              <p:tags r:id="rId1"/>
            </p:custDataLst>
          </p:nvPr>
        </p:nvSpPr>
        <p:spPr>
          <a:xfrm>
            <a:off x="635285" y="2900363"/>
            <a:ext cx="10921429" cy="3715122"/>
          </a:xfrm>
          <a:prstGeom prst="roundRect">
            <a:avLst>
              <a:gd name="adj" fmla="val 4409"/>
            </a:avLst>
          </a:prstGeom>
          <a:solidFill>
            <a:schemeClr val="bg1">
              <a:lumMod val="85000"/>
              <a:lumOff val="15000"/>
            </a:schemeClr>
          </a:solidFill>
          <a:ln w="6350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>
            <a:outerShdw algn="ctr" blurRad="190500" dist="88900" rotWithShape="0">
              <a:schemeClr val="bg2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08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0" y="1818936"/>
            <a:ext cx="5512904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0" name="序号"/>
          <p:cNvSpPr txBox="1"/>
          <p:nvPr>
            <p:custDataLst>
              <p:tags r:id="rId3"/>
            </p:custDataLst>
          </p:nvPr>
        </p:nvSpPr>
        <p:spPr>
          <a:xfrm>
            <a:off x="1399930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One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2" name="项标题"/>
          <p:cNvSpPr txBox="1"/>
          <p:nvPr>
            <p:custDataLst>
              <p:tags r:id="rId4"/>
            </p:custDataLst>
          </p:nvPr>
        </p:nvSpPr>
        <p:spPr>
          <a:xfrm>
            <a:off x="1399928" y="3867561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数字化内容推广战略研究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4" name="序号"/>
          <p:cNvSpPr txBox="1"/>
          <p:nvPr>
            <p:custDataLst>
              <p:tags r:id="rId5"/>
            </p:custDataLst>
          </p:nvPr>
        </p:nvSpPr>
        <p:spPr>
          <a:xfrm>
            <a:off x="5091845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Two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6"/>
            </p:custDataLst>
          </p:nvPr>
        </p:nvSpPr>
        <p:spPr>
          <a:xfrm>
            <a:off x="5091844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数字化内容推广落地实施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18" name="序号"/>
          <p:cNvSpPr txBox="1"/>
          <p:nvPr>
            <p:custDataLst>
              <p:tags r:id="rId7"/>
            </p:custDataLst>
          </p:nvPr>
        </p:nvSpPr>
        <p:spPr>
          <a:xfrm>
            <a:off x="8526136" y="3270990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Three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0" name="项标题"/>
          <p:cNvSpPr txBox="1"/>
          <p:nvPr>
            <p:custDataLst>
              <p:tags r:id="rId8"/>
            </p:custDataLst>
          </p:nvPr>
        </p:nvSpPr>
        <p:spPr>
          <a:xfrm>
            <a:off x="8526135" y="3867561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案例分析与实践经验分享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2" name="序号"/>
          <p:cNvSpPr txBox="1"/>
          <p:nvPr>
            <p:custDataLst>
              <p:tags r:id="rId9"/>
            </p:custDataLst>
          </p:nvPr>
        </p:nvSpPr>
        <p:spPr>
          <a:xfrm>
            <a:off x="1399930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Part Four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项标题"/>
          <p:cNvSpPr txBox="1"/>
          <p:nvPr>
            <p:custDataLst>
              <p:tags r:id="rId10"/>
            </p:custDataLst>
          </p:nvPr>
        </p:nvSpPr>
        <p:spPr>
          <a:xfrm>
            <a:off x="1399928" y="5479324"/>
            <a:ext cx="2631771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行业专家观点与建议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26" name="序号"/>
          <p:cNvSpPr txBox="1"/>
          <p:nvPr>
            <p:custDataLst>
              <p:tags r:id="rId11"/>
            </p:custDataLst>
          </p:nvPr>
        </p:nvSpPr>
        <p:spPr>
          <a:xfrm>
            <a:off x="5091845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Five</a:t>
            </a:r>
            <a:endParaRPr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2"/>
            </p:custDataLst>
          </p:nvPr>
        </p:nvSpPr>
        <p:spPr>
          <a:xfrm>
            <a:off x="5091844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企业数字化转型经验分享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sp>
        <p:nvSpPr>
          <p:cNvPr id="1048830" name="序号"/>
          <p:cNvSpPr txBox="1"/>
          <p:nvPr>
            <p:custDataLst>
              <p:tags r:id="rId13"/>
            </p:custDataLst>
          </p:nvPr>
        </p:nvSpPr>
        <p:spPr>
          <a:xfrm>
            <a:off x="8526136" y="4882753"/>
            <a:ext cx="1184391" cy="3657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2700000" scaled="0"/>
          </a:gra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P</a:t>
            </a:r>
            <a:r>
              <a:rPr altLang="zh-CN" dirty="0" sz="1200" lang="en-US">
                <a:solidFill>
                  <a:schemeClr val="dk1">
                    <a:lumMod val="100000"/>
                  </a:schemeClr>
                </a:solidFill>
                <a:latin typeface="+mj-ea"/>
                <a:ea typeface="+mj-ea"/>
              </a:rPr>
              <a:t>art Six</a:t>
            </a:r>
            <a:endParaRPr altLang="zh-CN" dirty="0" sz="1200" lang="en-US">
              <a:solidFill>
                <a:schemeClr val="dk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项标题"/>
          <p:cNvSpPr txBox="1"/>
          <p:nvPr>
            <p:custDataLst>
              <p:tags r:id="rId14"/>
            </p:custDataLst>
          </p:nvPr>
        </p:nvSpPr>
        <p:spPr>
          <a:xfrm>
            <a:off x="8526135" y="5479324"/>
            <a:ext cx="2631600" cy="90121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  <a:ea typeface="+mj-ea"/>
              </a:rPr>
              <a:t>总结与展望</a:t>
            </a:r>
            <a:endParaRPr altLang="en-US" b="1" dirty="0" sz="2400" lang="zh-CN" spc="30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  <a:ea typeface="+mj-ea"/>
            </a:endParaRPr>
          </a:p>
        </p:txBody>
      </p:sp>
      <p:cxnSp>
        <p:nvCxnSpPr>
          <p:cNvPr id="3145729" name="直接连接符 1"/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4468557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"/>
          <p:cNvCxnSpPr>
            <a:cxnSpLocks/>
          </p:cNvCxnSpPr>
          <p:nvPr>
            <p:custDataLst>
              <p:tags r:id="rId16"/>
            </p:custDataLst>
          </p:nvPr>
        </p:nvCxnSpPr>
        <p:spPr>
          <a:xfrm flipV="1">
            <a:off x="7974045" y="332756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"/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4460818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7"/>
          <p:cNvCxnSpPr>
            <a:cxnSpLocks/>
          </p:cNvCxnSpPr>
          <p:nvPr>
            <p:custDataLst>
              <p:tags r:id="rId18"/>
            </p:custDataLst>
          </p:nvPr>
        </p:nvCxnSpPr>
        <p:spPr>
          <a:xfrm flipV="1">
            <a:off x="7966306" y="5082411"/>
            <a:ext cx="0" cy="1080000"/>
          </a:xfrm>
          <a:prstGeom prst="line"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5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数字化内容推广战略研究</a:t>
            </a:r>
            <a:endParaRPr altLang="en-US" dirty="0" lang="zh-CN"/>
          </a:p>
        </p:txBody>
      </p:sp>
      <p:sp>
        <p:nvSpPr>
          <p:cNvPr id="1048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行业趋势分析</a:t>
            </a:r>
            <a:endParaRPr altLang="en-US" lang="zh-CN"/>
          </a:p>
        </p:txBody>
      </p:sp>
      <p:sp>
        <p:nvSpPr>
          <p:cNvPr id="10489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数字化内容成为主流趋势，传统内容受到挑战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用户消费习惯改变，数字化内容需求增长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技术创新推动数字化内容制作与传播的变革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行业监管政策对数字化内容的影响与限制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目标受众定位</a:t>
            </a:r>
            <a:endParaRPr altLang="en-US" lang="zh-CN"/>
          </a:p>
        </p:txBody>
      </p:sp>
      <p:sp>
        <p:nvSpPr>
          <p:cNvPr id="10489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目标受众：年轻用户、中老年用户、企业用户等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实施方案：数据分析、用户画像、精准推送等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定位策略：个性化推荐、定制化服务、社群营销等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定位依据：用户需求、市场趋势、竞争分析等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内容类型与形式</a:t>
            </a:r>
            <a:endParaRPr altLang="en-US" lang="zh-CN"/>
          </a:p>
        </p:txBody>
      </p:sp>
      <p:sp>
        <p:nvSpPr>
          <p:cNvPr id="104903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内容制作：专业制作、用户生成内容等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内容传播：社交媒体、网站、APP等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内容类型：文字、图片、音频、视频等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内容形式：短片、长片、直播、短视频等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内容创作与生产</a:t>
            </a:r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内容类型：包括文字、图片、视频等多种形式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创作原则：以用户需求为导向，注重创意和个性化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生产方式：采用自动化和智能化技术，提高生产效率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质量保证：建立完善的内容审核机制，确保内容质量和合规性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数字化内容推广落地实施</a:t>
            </a:r>
            <a:endParaRPr altLang="en-US" dirty="0" lang="zh-CN"/>
          </a:p>
        </p:txBody>
      </p:sp>
      <p:sp>
        <p:nvSpPr>
          <p:cNvPr id="1049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推广渠道选择</a:t>
            </a:r>
            <a:endParaRPr altLang="en-US" lang="zh-CN"/>
          </a:p>
        </p:txBody>
      </p:sp>
      <p:sp>
        <p:nvSpPr>
          <p:cNvPr id="104918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1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2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社交媒体平台：利用微博、微信、抖音等平台进行内容推广，吸引目标用户。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合作伙伴推广：与相关行业合作伙伴进行联合推广，扩大内容覆盖面。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广告投放：在搜索引擎、社交媒体等渠道投放广告，提高品牌知名度。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内容分发平台：与腾讯视频、优酷、爱奇艺等平台合作，将内容推送给潜在观众。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营销策略制定</a:t>
            </a:r>
            <a:endParaRPr altLang="en-US" lang="zh-CN"/>
          </a:p>
        </p:txBody>
      </p:sp>
      <p:sp>
        <p:nvSpPr>
          <p:cNvPr id="104926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7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渠道选择：选择合适的推广渠道，如社交媒体、广告平台等，确保内容能够触达目标受众。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数据分析：通过数据分析不断优化营销策略，提高推广效果。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目标受众：深入研究目标受众的需求和行为，制定针对性的营销策略。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8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内容制作：根据目标受众的特点，制作高质量、有吸引力的内容。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合作伙伴寻找</a:t>
            </a:r>
            <a:endParaRPr altLang="en-US" lang="zh-CN"/>
          </a:p>
        </p:txBody>
      </p:sp>
      <p:sp>
        <p:nvSpPr>
          <p:cNvPr id="104932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确定目标受众：根据推广内容，确定合作伙伴的行业领域和受众群体，以便更有针对性地寻找合作伙伴。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筛选合作伙伴：通过市场调研、行业资源整合等方式，筛选出符合推广目标和需求的优质合作伙伴。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合作洽谈：与筛选出的合作伙伴进行洽谈，明确合作内容、形式、时间等细节，达成合作意向。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合作实施：根据洽谈结果，制定详细的合作计划，并按照计划执行合作，确保数字化内容推广落地实施的效果。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数据分析与优化</a:t>
            </a:r>
            <a:endParaRPr altLang="en-US" lang="zh-CN"/>
          </a:p>
        </p:txBody>
      </p:sp>
      <p:sp>
        <p:nvSpPr>
          <p:cNvPr id="104938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8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8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数据分析：通过数据挖掘和可视化工具，对用户行为和喜好进行分析，为内容制作提供依据。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内容优化：根据数据分析结果，对内容进行优化，提高用户参与度和满意度。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9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9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推广策略调整：根据数据分析结果，调整推广策略，提高推广效果。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0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0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持续监测与迭代：对数字化内容推广进行持续监测和迭代，不断优化内容和推广策略。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案例分析与实践经验分享</a:t>
            </a:r>
            <a:endParaRPr altLang="en-US" dirty="0" lang="zh-CN"/>
          </a:p>
        </p:txBody>
      </p:sp>
      <p:sp>
        <p:nvSpPr>
          <p:cNvPr id="1049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47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8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案例三：亚马逊的Alexa智能助手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案例四：迪士尼的流媒体服务平台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案例一：Netflix的推荐算法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9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案例二：抖音的短视频内容创新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经验总结与提炼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实践经验分享：总结企业在数字化内容推广中的实践经验，包括团队建设、项目管理、创新方法等。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成功案例分析：分享行业内数字化内容推广的成功案例，分析其策略、实施过程和效果。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失败教训总结：分析失败的数字化内容推广案例，提炼教训，避免重蹈覆辙。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行业趋势洞察：结合行业报告、专家观点等，提炼数字化内容推广的发展趋势和未来方向。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行业最佳实践分享</a:t>
            </a:r>
            <a:endParaRPr altLang="en-US" lang="zh-CN"/>
          </a:p>
        </p:txBody>
      </p:sp>
      <p:sp>
        <p:nvSpPr>
          <p:cNvPr id="10495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案例分析：某知名咨询公司的数字化内容推广策略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实践经验：如何结合行业特点制定有效的推广方案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最佳实践：成功案例的总结与提炼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行业趋势：未来数字化内容推广的发展方向与机遇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未来发展展望</a:t>
            </a:r>
            <a:endParaRPr altLang="en-US" lang="zh-CN"/>
          </a:p>
        </p:txBody>
      </p:sp>
      <p:sp>
        <p:nvSpPr>
          <p:cNvPr id="10496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数字化内容推广将更加个性化，满足用户个性化需求。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人工智能技术将广泛应用于咨询与娱乐行业，提升用户体验。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跨界合作将成为未来数字化内容推广的重要趋势，实现资源共享与优势互补。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数字化内容推广将更加注重数据驱动，实现精准营销与推广。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行业专家观点与建议</a:t>
            </a:r>
            <a:endParaRPr altLang="en-US" dirty="0" lang="zh-CN"/>
          </a:p>
        </p:txBody>
      </p:sp>
      <p:sp>
        <p:nvSpPr>
          <p:cNvPr id="10497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专家观点汇总</a:t>
            </a:r>
            <a:endParaRPr altLang="en-US" lang="zh-CN"/>
          </a:p>
        </p:txBody>
      </p:sp>
      <p:sp>
        <p:nvSpPr>
          <p:cNvPr id="10497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数字化内容推广是未来趋势，需加强战略规划和执行力度。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数字化内容推广需注重数据分析和市场调研，以实现精准营销和个性化推荐。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行业专家建议加强数字化基础设施建设，提高内容质量和用户体验。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咨询与娱乐行业需关注用户需求，创新内容形式和推广方式。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8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数字化内容推广将成为主流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内容创新和个性化需求将更加重要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行业将面临更严格的监管和合规要求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人工智能和大数据技术将进一步应用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应对挑战与机遇的策略建议</a:t>
            </a:r>
            <a:endParaRPr altLang="en-US" lang="zh-CN"/>
          </a:p>
        </p:txBody>
      </p:sp>
      <p:sp>
        <p:nvSpPr>
          <p:cNvPr id="10498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行业专家观点：数字化内容推广是未来趋势，应积极拥抱变革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行业专家建议：制定个性化的推广策略，注重内容质量与用户体验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应对挑战：关注数据安全与隐私保护，加强技术研发与创新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抓住机遇：利用大数据分析用户需求，拓展新的商业模式与盈利渠道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未来技术发展对行业的影响</a:t>
            </a:r>
            <a:endParaRPr altLang="en-US" lang="zh-CN"/>
          </a:p>
        </p:txBody>
      </p:sp>
      <p:sp>
        <p:nvSpPr>
          <p:cNvPr id="10499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5G网络技术：加速内容传输速度，提升用户体验，为高清视频、虚拟现实等数字化内容提供更好的支持。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人工智能技术：提升内容生产效率和个性化推荐算法，为数字化内容推广提供更多可能性。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区块链技术：保障内容版权和数据安全，为数字化内容的创作和分发提供更可靠的保障。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云计算技术：提供强大的计算和存储能力，为数字化内容的大规模存储、处理和分析提供支持。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企业数字化转型经验分享</a:t>
            </a:r>
            <a:endParaRPr altLang="en-US" dirty="0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企业数字化转型案例介绍</a:t>
            </a:r>
            <a:endParaRPr altLang="en-US" lang="zh-CN"/>
          </a:p>
        </p:txBody>
      </p:sp>
      <p:sp>
        <p:nvSpPr>
          <p:cNvPr id="105003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案例一：某科技公司通过数字化转型实现业务快速增长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案例二：某传统零售企业通过数字化转型提升客户体验和运营效率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案例三：某制造企业通过数字化转型实现智能制造和个性化定制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案例四：某金融机构通过数字化转型提升风险控制和客户服务水平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企业数字化转型成功要素分析</a:t>
            </a:r>
            <a:endParaRPr altLang="en-US" lang="zh-CN"/>
          </a:p>
        </p:txBody>
      </p:sp>
      <p:sp>
        <p:nvSpPr>
          <p:cNvPr id="10500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明确转型目标：企业需要清晰定义数字化转型的目标和期望结果，以确保转型过程有明确的指导和方向。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强大的领导力：企业领导者需要积极推动数字化转型，并提供足够的支持和资源，以确保转型的成功实施。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员工培训与文化变革：企业需要重视员工的数字化技能培训，并努力营造一种接受和拥抱数字化转型的文化氛围。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持续创新与改进：企业需要不断探索新的数字化技术和业务模式，以适应不断变化的市场需求和竞争态势。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企业数字化转型挑战与应对策略</a:t>
            </a:r>
            <a:endParaRPr altLang="en-US" lang="zh-CN"/>
          </a:p>
        </p:txBody>
      </p:sp>
      <p:sp>
        <p:nvSpPr>
          <p:cNvPr id="10501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数字化转型的定义和重要性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面临的挑战：技术、人才、组织结构等方面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应对策略：创新、合作、人才培养等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成功案例分享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企业数字化转型未来发展方向</a:t>
            </a:r>
            <a:endParaRPr altLang="en-US" lang="zh-CN"/>
          </a:p>
        </p:txBody>
      </p:sp>
      <p:sp>
        <p:nvSpPr>
          <p:cNvPr id="10502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人工智能与大数据技术深度融合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云计算推动企业上云进程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物联网与边缘计算协同发展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数字化转型与产业互联网融合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5800" y="3148536"/>
            <a:ext cx="6477000" cy="1676364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2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800" y="1567800"/>
            <a:ext cx="6477000" cy="1224000"/>
          </a:xfrm>
        </p:spPr>
        <p:txBody>
          <a:bodyPr/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数字化内容推广战略总结</a:t>
            </a:r>
            <a:endParaRPr altLang="en-US" lang="zh-CN"/>
          </a:p>
        </p:txBody>
      </p:sp>
      <p:sp>
        <p:nvSpPr>
          <p:cNvPr id="10503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3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数字化内容推广的挑战与机遇：适应不断变化的市场需求和技术发展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数字化内容推广战略的核心目标：提高品牌知名度和用户参与度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成功案例分析：分享行业内数字化内容推广的成功经验与教训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未来发展方向：探讨数字化内容推广的创新路径与趋势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行业未来发展展望</a:t>
            </a:r>
            <a:endParaRPr altLang="en-US" lang="zh-CN"/>
          </a:p>
        </p:txBody>
      </p:sp>
      <p:sp>
        <p:nvSpPr>
          <p:cNvPr id="10503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数字化内容推广将更加精准和个性化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人工智能和大数据技术将进一步推动行业变革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虚拟现实和增强现实技术将为行业带来更多创新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行业将更加注重可持续发展和社会责任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企业数字化转型战略规划建议</a:t>
            </a:r>
            <a:endParaRPr altLang="en-US" lang="zh-CN"/>
          </a:p>
        </p:txBody>
      </p:sp>
      <p:sp>
        <p:nvSpPr>
          <p:cNvPr id="10504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制定数字化转型战略：明确数字化转型的目标、路径和关键指标，确保企业各部门协同合作。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投资数字化技术：加大对云计算、大数据、人工智能等技术的投入，提升企业数字化能力。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培养数字化人才：加强员工数字化技能培训，引进具备数字化思维和技能的人才。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4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创新数字化业务：利用数字化技术推动业务创新，探索新的商业模式和增长机会。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行业合作与交流平台建设</a:t>
            </a:r>
            <a:endParaRPr altLang="en-US" lang="zh-CN"/>
          </a:p>
        </p:txBody>
      </p:sp>
      <p:sp>
        <p:nvSpPr>
          <p:cNvPr id="1050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建立数字化内容推广的行业合作平台，实现资源共享和优势互补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搭建跨界合作桥梁，推动不同产业之间的合作创新，拓展数字化内容的应用场景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建立行业标准，规范市场秩序，提升整个行业的可持续发展能力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加强行业交流，促进创意与技术的融合，提升数字化内容的品质和竞争力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演讲完毕</a:t>
            </a:r>
            <a:br>
              <a:rPr altLang="zh-CN" dirty="0" lang="en-US"/>
            </a:br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54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5054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544" name="署名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/>
        <p:txBody>
          <a:bodyPr>
            <a:normAutofit/>
          </a:bodyPr>
          <a:p>
            <a:r>
              <a:rPr altLang="zh-CN" dirty="0" lang="en-US"/>
              <a:t>20XX</a:t>
            </a:r>
            <a:endParaRPr altLang="en-US" dirty="0" lang="zh-CN"/>
          </a:p>
        </p:txBody>
      </p:sp>
      <p:sp>
        <p:nvSpPr>
          <p:cNvPr id="1050546" name="文本占位符 19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32"/>
  <p:tag name="KSO_WM_UNIT_TYPE" val="f"/>
  <p:tag name="KSO_WM_UNIT_INDEX" val="3"/>
  <p:tag name="KSO_WM_UNIT_SUBTYPE" val="g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SUBTYPE" val="e"/>
  <p:tag name="KSO_WM_UNIT_PRESET_TEXT" val="年号占位符"/>
  <p:tag name="KSO_WM_UNIT_NOCLEAR" val="0"/>
  <p:tag name="KSO_WM_UNIT_VALUE" val="8"/>
  <p:tag name="KSO_WM_UNIT_TYPE" val="f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1"/>
  <p:tag name="KSO_WM_TEMPLATE_THUMBS_INDEX" val="1、9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1_1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 添加文档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1_1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单击此处添加副标题"/>
</p:tagLst>
</file>

<file path=ppt/tags/tag76.xml><?xml version="1.0" encoding="utf-8"?>
<p:tagLst xmlns:p="http://schemas.openxmlformats.org/presentationml/2006/main"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1_1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77.xml><?xml version="1.0" encoding="utf-8"?>
<p:tagLst xmlns:p="http://schemas.openxmlformats.org/presentationml/2006/main">
  <p:tag name="KSO_WM_UNIT_SUBTYPE" val="e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1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20XX"/>
</p:tagLst>
</file>

<file path=ppt/tags/tag78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1_1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79.xml><?xml version="1.0" encoding="utf-8"?>
<p:tagLst xmlns:p="http://schemas.openxmlformats.org/presentationml/2006/main">
  <p:tag name="KSO_WM_SLIDE_ID" val="custom2023098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1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i*1_1"/>
  <p:tag name="KSO_WM_TEMPLATE_CATEGORY" val="custom"/>
  <p:tag name="KSO_WM_TEMPLATE_INDEX" val="20230981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solid&quot;:{&quot;brightness&quot;:0.15000000596046448,&quot;colorType&quot;:1,&quot;foreColorIndex&quot;:14,&quot;transparency&quot;:0},&quot;type&quot;:1},&quot;glow&quot;:{&quot;colorType&quot;:0},&quot;line&quot;:{&quot;solidLine&quot;:{&quot;brightness&quot;:0.5,&quot;colorType&quot;:1,&quot;foreColorIndex&quot;:14,&quot;transparency&quot;:0},&quot;type&quot;:1},&quot;shadow&quot;:{&quot;brightness&quot;:-0.5,&quot;colorType&quot;:1,&quot;foreColorIndex&quot;:16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1_6*l_h_i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On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1_6*l_h_a*1_1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1_6*l_h_i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wo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1_6*l_h_a*1_2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1_6*l_h_i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Thre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1_6*l_h_a*1_3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1_6*l_h_i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our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1_6*l_h_a*1_4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1_6*l_h_i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Five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1_6*l_h_a*1_5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1_6*l_h_i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Part Six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1_6*l_h_a*1_6_1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2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3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5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6*l_h_i*1_6_2"/>
  <p:tag name="KSO_WM_TEMPLATE_CATEGORY" val="custom"/>
  <p:tag name="KSO_WM_TEMPLATE_INDEX" val="20230981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292.529296875,&quot;width&quot;:859.9550170898438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.5,&quot;transparency&quot;:0},{&quot;brightness&quot;:0,&quot;colorType&quot;:1,&quot;foreColorIndex&quot;:8,&quot;pos&quot;:0,&quot;transparency&quot;:1},{&quot;brightness&quot;:0,&quot;colorType&quot;:1,&quot;foreColorIndex&quot;:8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8.xml><?xml version="1.0" encoding="utf-8"?>
<p:tagLst xmlns:p="http://schemas.openxmlformats.org/presentationml/2006/main">
  <p:tag name="KSO_WM_SLIDE_ID" val="custom2023098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1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1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9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3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84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56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7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1_7*e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407.xml><?xml version="1.0" encoding="utf-8"?>
<p:tagLst xmlns:p="http://schemas.openxmlformats.org/presentationml/2006/main">
  <p:tag name="KSO_WM_SLIDE_ID" val="custom2023098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1"/>
  <p:tag name="KSO_WM_SLIDE_TYPE" val="sectionTitle"/>
  <p:tag name="KSO_WM_SLIDE_SUBTYPE" val="pureTxt"/>
  <p:tag name="KSO_WM_SLIDE_LAYOUT" val="a_e"/>
  <p:tag name="KSO_WM_SLIDE_LAYOUT_CNT" val="1_1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a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演讲完毕 感谢您的观看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b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2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NOCLEAR" val="0"/>
  <p:tag name="KSO_WM_UNIT_VALUE" val="32"/>
  <p:tag name="KSO_WM_UNIT_TYPE" val="f"/>
  <p:tag name="KSO_WM_UNIT_INDEX" val="2"/>
  <p:tag name="KSO_WM_UNIT_SUBTYPE" val="g"/>
  <p:tag name="KSO_WM_UNIT_PRESET_TEXT" val="YOUR LOGO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1_9*f*3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SUBTYPE" val="e"/>
  <p:tag name="KSO_WM_UNIT_NOCLEAR" val="0"/>
  <p:tag name="KSO_WM_UNIT_VALUE" val="32"/>
  <p:tag name="KSO_WM_UNIT_TYPE" val="f"/>
  <p:tag name="KSO_WM_UNIT_INDEX" val="3"/>
  <p:tag name="KSO_WM_UNIT_PRESET_TEXT" val="20XX"/>
</p:tagLst>
</file>

<file path=ppt/tags/tag464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1_9*f*1"/>
  <p:tag name="KSO_WM_TEMPLATE_CATEGORY" val="custom"/>
  <p:tag name="KSO_WM_TEMPLATE_INDEX" val="20230981"/>
  <p:tag name="KSO_WM_UNIT_LAYERLEVEL" val="1"/>
  <p:tag name="KSO_WM_TAG_VERSION" val="1.0"/>
  <p:tag name="KSO_WM_BEAUTIFY_FLAG" val="#wm#"/>
  <p:tag name="KSO_WM_UNIT_PRESET_TEXT" val="汇报人：WPS"/>
</p:tagLst>
</file>

<file path=ppt/tags/tag465.xml><?xml version="1.0" encoding="utf-8"?>
<p:tagLst xmlns:p="http://schemas.openxmlformats.org/presentationml/2006/main">
  <p:tag name="KSO_WM_SLIDE_ID" val="custom2023098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1"/>
  <p:tag name="KSO_WM_SLIDE_TYPE" val="endPage"/>
  <p:tag name="KSO_WM_SLIDE_SUBTYPE" val="pureTxt"/>
  <p:tag name="KSO_WM_SLIDE_LAYOUT" val="a_b_f"/>
  <p:tag name="KSO_WM_SLIDE_LAYOUT_CNT" val="1_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黑金">
      <a:dk1>
        <a:srgbClr val="000000"/>
      </a:dk1>
      <a:lt1>
        <a:srgbClr val="FFFFFF"/>
      </a:lt1>
      <a:dk2>
        <a:srgbClr val="261300"/>
      </a:dk2>
      <a:lt2>
        <a:srgbClr val="F5F7FF"/>
      </a:lt2>
      <a:accent1>
        <a:srgbClr val="FFA649"/>
      </a:accent1>
      <a:accent2>
        <a:srgbClr val="FFAD69"/>
      </a:accent2>
      <a:accent3>
        <a:srgbClr val="FFCA92"/>
      </a:accent3>
      <a:accent4>
        <a:srgbClr val="E6B074"/>
      </a:accent4>
      <a:accent5>
        <a:srgbClr val="C6917C"/>
      </a:accent5>
      <a:accent6>
        <a:srgbClr val="DD6523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2024-01-06T03:17:08Z</dcterms:created>
  <dcterms:modified xsi:type="dcterms:W3CDTF">2024-01-06T03:17:08Z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75f7da551eaa47f0bd4c8498735ec158_21</vt:lpwstr>
  </property>
</Properties>
</file>