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4649" r:id="rId1"/>
    <p:sldMasterId id="2147514686" r:id="rId2"/>
  </p:sldMasterIdLst>
  <p:notesMasterIdLst>
    <p:notesMasterId r:id="rId3"/>
  </p:notesMasterIdLst>
  <p:sldIdLst>
    <p:sldId id="13754" r:id="rId4"/>
    <p:sldId id="13758" r:id="rId5"/>
    <p:sldId id="13761" r:id="rId6"/>
    <p:sldId id="13764" r:id="rId7"/>
    <p:sldId id="13767" r:id="rId8"/>
    <p:sldId id="13770" r:id="rId9"/>
    <p:sldId id="13773" r:id="rId10"/>
    <p:sldId id="13776" r:id="rId11"/>
    <p:sldId id="13779" r:id="rId12"/>
    <p:sldId id="13782" r:id="rId13"/>
    <p:sldId id="13785" r:id="rId14"/>
    <p:sldId id="13788" r:id="rId15"/>
    <p:sldId id="13791" r:id="rId16"/>
    <p:sldId id="13794" r:id="rId17"/>
    <p:sldId id="13797" r:id="rId18"/>
    <p:sldId id="13800" r:id="rId19"/>
    <p:sldId id="13803" r:id="rId20"/>
    <p:sldId id="13806" r:id="rId21"/>
    <p:sldId id="13809" r:id="rId22"/>
    <p:sldId id="13812" r:id="rId23"/>
    <p:sldId id="13815" r:id="rId24"/>
    <p:sldId id="13818" r:id="rId25"/>
    <p:sldId id="1382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4650" r:id="rId1"/>
    <p:sldLayoutId id="2147514651" r:id="rId2"/>
    <p:sldLayoutId id="2147514652" r:id="rId3"/>
    <p:sldLayoutId id="2147514653" r:id="rId4"/>
    <p:sldLayoutId id="2147514654" r:id="rId5"/>
    <p:sldLayoutId id="2147514655" r:id="rId6"/>
    <p:sldLayoutId id="2147514656" r:id="rId7"/>
    <p:sldLayoutId id="2147514657" r:id="rId8"/>
    <p:sldLayoutId id="2147514658" r:id="rId9"/>
    <p:sldLayoutId id="2147514659" r:id="rId10"/>
    <p:sldLayoutId id="21475146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14687" r:id="rId1"/>
    <p:sldLayoutId id="2147514688" r:id="rId2"/>
    <p:sldLayoutId id="2147514689" r:id="rId3"/>
    <p:sldLayoutId id="2147514690" r:id="rId4"/>
    <p:sldLayoutId id="2147514691" r:id="rId5"/>
    <p:sldLayoutId id="2147514692" r:id="rId6"/>
    <p:sldLayoutId id="2147514693" r:id="rId7"/>
    <p:sldLayoutId id="2147514694" r:id="rId8"/>
    <p:sldLayoutId id="2147514695" r:id="rId9"/>
    <p:sldLayoutId id="2147514696" r:id="rId10"/>
    <p:sldLayoutId id="2147514697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tags" Target="../tags/tag318.xml"/><Relationship Id="rId22" Type="http://schemas.openxmlformats.org/officeDocument/2006/relationships/tags" Target="../tags/tag319.xml"/><Relationship Id="rId23" Type="http://schemas.openxmlformats.org/officeDocument/2006/relationships/tags" Target="../tags/tag320.xml"/><Relationship Id="rId24" Type="http://schemas.openxmlformats.org/officeDocument/2006/relationships/tags" Target="../tags/tag321.xml"/><Relationship Id="rId25" Type="http://schemas.openxmlformats.org/officeDocument/2006/relationships/tags" Target="../tags/tag322.xml"/><Relationship Id="rId26" Type="http://schemas.openxmlformats.org/officeDocument/2006/relationships/tags" Target="../tags/tag323.xml"/><Relationship Id="rId27" Type="http://schemas.openxmlformats.org/officeDocument/2006/relationships/tags" Target="../tags/tag324.xml"/><Relationship Id="rId28" Type="http://schemas.openxmlformats.org/officeDocument/2006/relationships/tags" Target="../tags/tag325.xml"/><Relationship Id="rId29" Type="http://schemas.openxmlformats.org/officeDocument/2006/relationships/tags" Target="../tags/tag326.xml"/><Relationship Id="rId30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游戏化学习：小学教育的新趋势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游戏化学习的定义和背景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游戏化学习在小学教育中的应用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游戏化学习的理论基础和实践方法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游戏化学习对小学教育的影响和价值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游戏化学习的未来发展和展望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游戏化学习的定义和背景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游戏化学习的概念</a:t>
            </a:r>
            <a:endParaRPr altLang="en-US" lang="zh-CN"/>
          </a:p>
        </p:txBody>
      </p:sp>
      <p:sp>
        <p:nvSpPr>
          <p:cNvPr id="104897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游戏化学习旨在通过游戏化的方式，使学习变得更加有趣、互动和有意义。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游戏化学习是一种将游戏元素和机制融入学习过程的方法，以提高学习者的兴趣和参与度。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游戏化学习适用于各个年龄段的学习者，尤其在小学教育中应用广泛。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游戏化学习可以通过各种形式实现，如在线游戏、教育游戏、游戏化课程等。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游戏化学习的发展历程</a:t>
            </a:r>
            <a:endParaRPr altLang="en-US" lang="zh-CN"/>
          </a:p>
        </p:txBody>
      </p:sp>
      <p:sp>
        <p:nvSpPr>
          <p:cNvPr id="1049034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8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20世纪80年代：电子游戏的出现，为游戏化学习奠定了基础。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21世纪初：随着计算机技术的发展，教育游戏逐渐兴起。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2010年左右：随着移动互联网的普及，手机游戏在教育领域的应用逐渐增多。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4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6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2015年至今：随着人工智能技术的不断发展，个性化游戏化学习成为新的趋势。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游戏化学习的优势和特点</a:t>
            </a:r>
            <a:endParaRPr altLang="en-US" lang="zh-CN"/>
          </a:p>
        </p:txBody>
      </p:sp>
      <p:sp>
        <p:nvSpPr>
          <p:cNvPr id="1049104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激发学习兴趣：通过游戏化的设计，吸引学生的注意力，提高学习动力。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促进知识吸收：游戏化学习能够让学生在轻松愉快的氛围中掌握新知识，加深记忆和理解。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培养综合能力：游戏化学习不仅培养学生的认知能力，还注重培养团队协作、沟通表达等非认知能力。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个性化学习体验：游戏化学习可以根据学生的特点和需求进行个性化设计，满足不同学生的学习需求。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游戏化学习在小学教育中的应用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游戏化学习在小学课堂中的应用实例</a:t>
            </a:r>
            <a:endParaRPr altLang="en-US" lang="zh-CN"/>
          </a:p>
        </p:txBody>
      </p:sp>
      <p:sp>
        <p:nvSpPr>
          <p:cNvPr id="104922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数学课堂：利用游戏化学习软件，让学生在游戏中学习数学概念和计算方法。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英语课堂：通过角色扮演、对话练习等游戏化学习方式，提高学生的口语表达和听力理解能力。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科学课堂：利用实验游戏，让学生在动手实践中探索科学知识，培养科学思维和创新能力。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语文课堂：通过成语接龙、诗词背诵等游戏，提高学生的语言文字应用能力和文化素养。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游戏化学习在小学课外活动中的应用实例</a:t>
            </a:r>
            <a:endParaRPr altLang="en-US" lang="zh-CN"/>
          </a:p>
        </p:txBody>
      </p:sp>
      <p:sp>
        <p:nvSpPr>
          <p:cNvPr id="104929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编程挑战赛：组织学生参加编程挑战赛，通过游戏化的方式学习编程，培养逻辑思维和创造力。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增强现实游戏：通过AR技术让学生在课外活动中探索现实世界与虚拟世界的结合，提高学习兴趣和参与度。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互动故事会：利用游戏化的故事平台，让学生在课外活动中通过互动和合作的方式创作和分享故事，提高语言表达和合作能力。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科学实验游戏：将科学实验设计成游戏形式，让学生在课外活动中进行探索和实验，培养科学素养和实践能力。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游戏化学习在小学教育中的优势和挑战</a:t>
            </a:r>
            <a:endParaRPr altLang="en-US" lang="zh-CN"/>
          </a:p>
        </p:txBody>
      </p:sp>
      <p:sp>
        <p:nvSpPr>
          <p:cNvPr id="104935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挑战：需要教师具备相应的游戏化教学能力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优势：提高学习兴趣和动力，促进主动学习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优势：培养创新思维和实践能力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挑战：避免过度游戏化导致学习效果不佳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游戏化学习的理论基础和实践方法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游戏化学习的理论基础</a:t>
            </a:r>
            <a:endParaRPr altLang="en-US" lang="zh-CN"/>
          </a:p>
        </p:txBody>
      </p:sp>
      <p:sp>
        <p:nvSpPr>
          <p:cNvPr id="10494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98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理论基础：建构主义学习理论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4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实践方法：游戏化学习设计原则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0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理论基础：认知心理学理论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2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6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实践方法：游戏化学习实施步骤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游戏化学习的实践方法</a:t>
            </a:r>
            <a:endParaRPr altLang="en-US" lang="zh-CN"/>
          </a:p>
        </p:txBody>
      </p:sp>
      <p:sp>
        <p:nvSpPr>
          <p:cNvPr id="1049566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创设游戏化学习环境：利用虚拟现实、增强现实等技术，构建沉浸式学习场景，提高学习体验。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设计游戏化学习活动：结合课程内容，设计有趣的游戏化学习活动，让学生在游戏中掌握知识。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制定游戏化学习规则：根据学生的学习特点和需求，制定合理的游戏化学习规则，确保学习效果。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整合游戏化学习资源：利用多媒体、网络等资源，整合游戏化学习资源，提供丰富的学习内容。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游戏化学习在小学教育中的实施策略</a:t>
            </a:r>
            <a:endParaRPr altLang="en-US" lang="zh-CN"/>
          </a:p>
        </p:txBody>
      </p:sp>
      <p:sp>
        <p:nvSpPr>
          <p:cNvPr id="1049636" name="梯形 7"/>
          <p:cNvSpPr/>
          <p:nvPr>
            <p:custDataLst>
              <p:tags r:id="rId1"/>
            </p:custDataLst>
          </p:nvPr>
        </p:nvSpPr>
        <p:spPr>
          <a:xfrm flipV="1">
            <a:off x="654755" y="278568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38" name="任意多边形: 形状 9"/>
          <p:cNvSpPr/>
          <p:nvPr>
            <p:custDataLst>
              <p:tags r:id="rId2"/>
            </p:custDataLst>
          </p:nvPr>
        </p:nvSpPr>
        <p:spPr>
          <a:xfrm>
            <a:off x="736084" y="246735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40" name="矩形: 圆顶角 10"/>
          <p:cNvSpPr/>
          <p:nvPr>
            <p:custDataLst>
              <p:tags r:id="rId3"/>
            </p:custDataLst>
          </p:nvPr>
        </p:nvSpPr>
        <p:spPr>
          <a:xfrm flipH="1">
            <a:off x="654755" y="214903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42" name="正文"/>
          <p:cNvSpPr txBox="1"/>
          <p:nvPr>
            <p:custDataLst>
              <p:tags r:id="rId4"/>
            </p:custDataLst>
          </p:nvPr>
        </p:nvSpPr>
        <p:spPr>
          <a:xfrm>
            <a:off x="783102" y="306080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实施目标：激发学生的学习兴趣，提高学习效果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4" name="梯形 40"/>
          <p:cNvSpPr/>
          <p:nvPr>
            <p:custDataLst>
              <p:tags r:id="rId5"/>
            </p:custDataLst>
          </p:nvPr>
        </p:nvSpPr>
        <p:spPr>
          <a:xfrm flipV="1">
            <a:off x="3479019" y="278568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46" name="任意多边形: 形状 41"/>
          <p:cNvSpPr/>
          <p:nvPr>
            <p:custDataLst>
              <p:tags r:id="rId6"/>
            </p:custDataLst>
          </p:nvPr>
        </p:nvSpPr>
        <p:spPr>
          <a:xfrm>
            <a:off x="3560348" y="246735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48" name="矩形: 圆顶角 42"/>
          <p:cNvSpPr/>
          <p:nvPr>
            <p:custDataLst>
              <p:tags r:id="rId7"/>
            </p:custDataLst>
          </p:nvPr>
        </p:nvSpPr>
        <p:spPr>
          <a:xfrm flipH="1">
            <a:off x="3479019" y="214903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50" name="正文"/>
          <p:cNvSpPr txBox="1"/>
          <p:nvPr>
            <p:custDataLst>
              <p:tags r:id="rId8"/>
            </p:custDataLst>
          </p:nvPr>
        </p:nvSpPr>
        <p:spPr>
          <a:xfrm>
            <a:off x="3607366" y="306080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实施原则：以学生为中心，注重游戏化学习的设计要素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2" name="梯形 46"/>
          <p:cNvSpPr/>
          <p:nvPr>
            <p:custDataLst>
              <p:tags r:id="rId9"/>
            </p:custDataLst>
          </p:nvPr>
        </p:nvSpPr>
        <p:spPr>
          <a:xfrm flipV="1">
            <a:off x="6303283" y="278568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54" name="任意多边形: 形状 47"/>
          <p:cNvSpPr/>
          <p:nvPr>
            <p:custDataLst>
              <p:tags r:id="rId10"/>
            </p:custDataLst>
          </p:nvPr>
        </p:nvSpPr>
        <p:spPr>
          <a:xfrm>
            <a:off x="6384612" y="246735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56" name="矩形: 圆顶角 48"/>
          <p:cNvSpPr/>
          <p:nvPr>
            <p:custDataLst>
              <p:tags r:id="rId11"/>
            </p:custDataLst>
          </p:nvPr>
        </p:nvSpPr>
        <p:spPr>
          <a:xfrm flipH="1">
            <a:off x="6303283" y="214903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58" name="正文"/>
          <p:cNvSpPr txBox="1"/>
          <p:nvPr>
            <p:custDataLst>
              <p:tags r:id="rId12"/>
            </p:custDataLst>
          </p:nvPr>
        </p:nvSpPr>
        <p:spPr>
          <a:xfrm>
            <a:off x="6431630" y="306080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实施步骤：选择合适的游戏化学习资源，制定游戏化学习计划，组织游戏化教学活动，评估游戏化学习效果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0" name="梯形 52"/>
          <p:cNvSpPr/>
          <p:nvPr>
            <p:custDataLst>
              <p:tags r:id="rId13"/>
            </p:custDataLst>
          </p:nvPr>
        </p:nvSpPr>
        <p:spPr>
          <a:xfrm flipV="1">
            <a:off x="9126912" y="278568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62" name="任意多边形: 形状 53"/>
          <p:cNvSpPr/>
          <p:nvPr>
            <p:custDataLst>
              <p:tags r:id="rId14"/>
            </p:custDataLst>
          </p:nvPr>
        </p:nvSpPr>
        <p:spPr>
          <a:xfrm>
            <a:off x="9208876" y="246735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64" name="矩形: 圆顶角 54"/>
          <p:cNvSpPr/>
          <p:nvPr>
            <p:custDataLst>
              <p:tags r:id="rId15"/>
            </p:custDataLst>
          </p:nvPr>
        </p:nvSpPr>
        <p:spPr>
          <a:xfrm flipH="1">
            <a:off x="9126912" y="214903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66" name="正文"/>
          <p:cNvSpPr txBox="1"/>
          <p:nvPr>
            <p:custDataLst>
              <p:tags r:id="rId16"/>
            </p:custDataLst>
          </p:nvPr>
        </p:nvSpPr>
        <p:spPr>
          <a:xfrm>
            <a:off x="9255259" y="306080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实施建议：加强教师培训，提高教师的游戏化教学能力；结合学科特点，合理运用游戏化学习资源；注重学生的个体差异，制定个性化的游戏化学习计划。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游戏化学习对小学教育的影响和价值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游戏化学习对小学生学习兴趣的影响</a:t>
            </a:r>
            <a:endParaRPr altLang="en-US" lang="zh-CN"/>
          </a:p>
        </p:txBody>
      </p:sp>
      <p:sp>
        <p:nvSpPr>
          <p:cNvPr id="1049778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增强小学生的团队协作和沟通能力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88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促进小学生全面发展，提高综合素质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培养小学生的创新思维和实践能力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0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提高小学生的学习兴趣和参与度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游戏化学习对小学生认知能力的影响</a:t>
            </a:r>
            <a:endParaRPr altLang="en-US" lang="zh-CN"/>
          </a:p>
        </p:txBody>
      </p:sp>
      <p:sp>
        <p:nvSpPr>
          <p:cNvPr id="10498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提高学习兴趣：游戏化学习能够激发小学生的好奇心和探索欲望，使学习变得更加有趣和生动。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增强记忆能力：游戏化学习通过情景化的学习环境，能够帮助小学生更好地记忆知识，提高记忆效果。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培养协作能力：游戏化学习中的团队合作和沟通交流，能够培养小学生的协作精神和合作能力。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促进思维发展：游戏化学习通过挑战和问题解决，能够培养小学生的逻辑思维、创造性思维和批判性思维。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游戏化学习对小学教育发展的推动作用</a:t>
            </a:r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1"/>
            </p:custDataLst>
          </p:nvPr>
        </p:nvSpPr>
        <p:spPr>
          <a:xfrm>
            <a:off x="668143" y="353069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提高学习兴趣：游戏化学习能够激发小学生的好奇心和探索欲望，使学习过程更加有趣和吸引人。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40" name="标题"/>
          <p:cNvSpPr txBox="1"/>
          <p:nvPr>
            <p:custDataLst>
              <p:tags r:id="rId2"/>
            </p:custDataLst>
          </p:nvPr>
        </p:nvSpPr>
        <p:spPr>
          <a:xfrm>
            <a:off x="654755" y="297507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42" name="正文"/>
          <p:cNvSpPr txBox="1"/>
          <p:nvPr>
            <p:custDataLst>
              <p:tags r:id="rId3"/>
            </p:custDataLst>
          </p:nvPr>
        </p:nvSpPr>
        <p:spPr>
          <a:xfrm>
            <a:off x="3529267" y="353069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培养创新能力：游戏化学习鼓励学生自由发挥，通过实践和尝试来解决问题，有助于培养他们的创新思维和创造力。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44" name="标题"/>
          <p:cNvSpPr txBox="1"/>
          <p:nvPr>
            <p:custDataLst>
              <p:tags r:id="rId4"/>
            </p:custDataLst>
          </p:nvPr>
        </p:nvSpPr>
        <p:spPr>
          <a:xfrm>
            <a:off x="3515878" y="297507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946" name="正文"/>
          <p:cNvSpPr txBox="1"/>
          <p:nvPr>
            <p:custDataLst>
              <p:tags r:id="rId5"/>
            </p:custDataLst>
          </p:nvPr>
        </p:nvSpPr>
        <p:spPr>
          <a:xfrm>
            <a:off x="6390390" y="353069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促进团队协作：游戏化学习通常需要学生之间进行合作，有助于培养他们的团队协作和沟通能力。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48" name="标题"/>
          <p:cNvSpPr txBox="1"/>
          <p:nvPr>
            <p:custDataLst>
              <p:tags r:id="rId6"/>
            </p:custDataLst>
          </p:nvPr>
        </p:nvSpPr>
        <p:spPr>
          <a:xfrm>
            <a:off x="6377001" y="297507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950" name="正文"/>
          <p:cNvSpPr txBox="1"/>
          <p:nvPr>
            <p:custDataLst>
              <p:tags r:id="rId7"/>
            </p:custDataLst>
          </p:nvPr>
        </p:nvSpPr>
        <p:spPr>
          <a:xfrm>
            <a:off x="9251513" y="3530693"/>
            <a:ext cx="2371773" cy="137901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提升思维能力和技能：游戏化学习通过挑战性的任务和问题，能够锻炼学生的思维能力、判断力和决策能力，同时提高他们的技能水平和实践能力。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952" name="标题"/>
          <p:cNvSpPr txBox="1"/>
          <p:nvPr>
            <p:custDataLst>
              <p:tags r:id="rId8"/>
            </p:custDataLst>
          </p:nvPr>
        </p:nvSpPr>
        <p:spPr>
          <a:xfrm>
            <a:off x="9238124" y="2975071"/>
            <a:ext cx="2385831" cy="39362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游戏化学习的未来发展和展望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游戏化学习的发展趋势和方向</a:t>
            </a:r>
            <a:endParaRPr altLang="en-US" lang="zh-CN"/>
          </a:p>
        </p:txBody>
      </p:sp>
      <p:sp>
        <p:nvSpPr>
          <p:cNvPr id="1050064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增强现实与虚拟现实技术：提供沉浸式学习体验，提高学习兴趣和效果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AI与大数据：个性化推荐学习资源，实现精准教学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社交互动：促进合作学习，培养团队协作能力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游戏化与教育融合：打破传统教育模式，让学习变得更有趣味性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游戏化学习在小学教育中的创新应用</a:t>
            </a:r>
            <a:endParaRPr altLang="en-US" lang="zh-CN"/>
          </a:p>
        </p:txBody>
      </p:sp>
      <p:sp>
        <p:nvSpPr>
          <p:cNvPr id="1050134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6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4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2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6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0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2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4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6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8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0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结合虚拟现实技术，提高学习体验感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跨学科整合，促进学生全面发展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引入游戏化元素，激发学生学习兴趣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利用大数据和人工智能，实现个性化学习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游戏化学习未来的发展前景和挑战</a:t>
            </a:r>
            <a:endParaRPr altLang="en-US" lang="zh-CN"/>
          </a:p>
        </p:txBody>
      </p:sp>
      <p:sp>
        <p:nvSpPr>
          <p:cNvPr id="10502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发展前景：随着技术的不断进步，游戏化学习将更加普及和个性化，为学生提供更加丰富的学习体验。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发展趋势：游戏化学习将与人工智能、虚拟现实等技术结合，创新教育模式和学习方式。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未来展望：游戏化学习有望成为小学教育的主流趋势，为学生的全面发展提供有力支持。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挑战：如何平衡游戏化学习与传统学习方式的关系，以及如何确保游戏化学习的教育效果和质量。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1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5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5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5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5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5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5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291_5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0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4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9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2024-01-03T14:16:59Z</dcterms:created>
  <dcterms:modified xsi:type="dcterms:W3CDTF">2024-01-03T14:16:59Z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ce5df03c95274183a52d8f52e3f34c8b_21</vt:lpwstr>
  </property>
</Properties>
</file>