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18"/>
  </p:handout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7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7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1580284"/>
            <a:ext cx="2971800" cy="6117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11580284"/>
            <a:ext cx="2971800" cy="6117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10.png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25.png"/><Relationship Id="rId11" Type="http://schemas.openxmlformats.org/officeDocument/2006/relationships/image" Target="../media/image24.png"/><Relationship Id="rId10" Type="http://schemas.openxmlformats.org/officeDocument/2006/relationships/image" Target="../media/image23.pn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32.png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2.png"/><Relationship Id="rId27" Type="http://schemas.openxmlformats.org/officeDocument/2006/relationships/notesSlide" Target="../notesSlides/notesSlide5.xml"/><Relationship Id="rId26" Type="http://schemas.openxmlformats.org/officeDocument/2006/relationships/slideLayout" Target="../slideLayouts/slideLayout1.xml"/><Relationship Id="rId25" Type="http://schemas.openxmlformats.org/officeDocument/2006/relationships/image" Target="../media/image10.png"/><Relationship Id="rId24" Type="http://schemas.openxmlformats.org/officeDocument/2006/relationships/image" Target="../media/image16.png"/><Relationship Id="rId23" Type="http://schemas.openxmlformats.org/officeDocument/2006/relationships/image" Target="../media/image46.png"/><Relationship Id="rId22" Type="http://schemas.openxmlformats.org/officeDocument/2006/relationships/image" Target="../media/image45.png"/><Relationship Id="rId21" Type="http://schemas.openxmlformats.org/officeDocument/2006/relationships/image" Target="../media/image44.png"/><Relationship Id="rId20" Type="http://schemas.openxmlformats.org/officeDocument/2006/relationships/image" Target="../media/image43.png"/><Relationship Id="rId2" Type="http://schemas.openxmlformats.org/officeDocument/2006/relationships/image" Target="../media/image27.png"/><Relationship Id="rId19" Type="http://schemas.openxmlformats.org/officeDocument/2006/relationships/image" Target="../media/image42.png"/><Relationship Id="rId18" Type="http://schemas.openxmlformats.org/officeDocument/2006/relationships/image" Target="../media/image41.png"/><Relationship Id="rId17" Type="http://schemas.openxmlformats.org/officeDocument/2006/relationships/image" Target="../media/image40.png"/><Relationship Id="rId16" Type="http://schemas.openxmlformats.org/officeDocument/2006/relationships/image" Target="../media/image39.png"/><Relationship Id="rId15" Type="http://schemas.openxmlformats.org/officeDocument/2006/relationships/image" Target="../media/image38.png"/><Relationship Id="rId14" Type="http://schemas.openxmlformats.org/officeDocument/2006/relationships/image" Target="../media/image37.png"/><Relationship Id="rId13" Type="http://schemas.openxmlformats.org/officeDocument/2006/relationships/image" Target="../media/image36.png"/><Relationship Id="rId12" Type="http://schemas.openxmlformats.org/officeDocument/2006/relationships/image" Target="../media/image35.png"/><Relationship Id="rId11" Type="http://schemas.openxmlformats.org/officeDocument/2006/relationships/image" Target="../media/image34.png"/><Relationship Id="rId10" Type="http://schemas.openxmlformats.org/officeDocument/2006/relationships/image" Target="../media/image33.png"/><Relationship Id="rId1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png"/><Relationship Id="rId8" Type="http://schemas.openxmlformats.org/officeDocument/2006/relationships/image" Target="../media/image51.png"/><Relationship Id="rId7" Type="http://schemas.openxmlformats.org/officeDocument/2006/relationships/image" Target="../media/image18.png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27.png"/><Relationship Id="rId14" Type="http://schemas.openxmlformats.org/officeDocument/2006/relationships/notesSlide" Target="../notesSlides/notesSlide6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0.png"/><Relationship Id="rId11" Type="http://schemas.openxmlformats.org/officeDocument/2006/relationships/image" Target="../media/image54.png"/><Relationship Id="rId10" Type="http://schemas.openxmlformats.org/officeDocument/2006/relationships/image" Target="../media/image53.png"/><Relationship Id="rId1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png"/><Relationship Id="rId8" Type="http://schemas.openxmlformats.org/officeDocument/2006/relationships/image" Target="../media/image61.png"/><Relationship Id="rId7" Type="http://schemas.openxmlformats.org/officeDocument/2006/relationships/image" Target="../media/image60.png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56.png"/><Relationship Id="rId2" Type="http://schemas.openxmlformats.org/officeDocument/2006/relationships/image" Target="../media/image27.png"/><Relationship Id="rId19" Type="http://schemas.openxmlformats.org/officeDocument/2006/relationships/notesSlide" Target="../notesSlides/notesSlide7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0.png"/><Relationship Id="rId16" Type="http://schemas.openxmlformats.org/officeDocument/2006/relationships/image" Target="../media/image68.png"/><Relationship Id="rId15" Type="http://schemas.openxmlformats.org/officeDocument/2006/relationships/image" Target="../media/image67.png"/><Relationship Id="rId14" Type="http://schemas.openxmlformats.org/officeDocument/2006/relationships/image" Target="../media/image18.png"/><Relationship Id="rId13" Type="http://schemas.openxmlformats.org/officeDocument/2006/relationships/image" Target="../media/image66.png"/><Relationship Id="rId12" Type="http://schemas.openxmlformats.org/officeDocument/2006/relationships/image" Target="../media/image65.png"/><Relationship Id="rId11" Type="http://schemas.openxmlformats.org/officeDocument/2006/relationships/image" Target="../media/image64.png"/><Relationship Id="rId10" Type="http://schemas.openxmlformats.org/officeDocument/2006/relationships/image" Target="../media/image63.png"/><Relationship Id="rId1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7.png"/><Relationship Id="rId8" Type="http://schemas.openxmlformats.org/officeDocument/2006/relationships/image" Target="../media/image76.png"/><Relationship Id="rId7" Type="http://schemas.openxmlformats.org/officeDocument/2006/relationships/image" Target="../media/image75.png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79.png"/><Relationship Id="rId10" Type="http://schemas.openxmlformats.org/officeDocument/2006/relationships/image" Target="../media/image78.png"/><Relationship Id="rId1" Type="http://schemas.openxmlformats.org/officeDocument/2006/relationships/image" Target="../media/image69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png"/><Relationship Id="rId8" Type="http://schemas.openxmlformats.org/officeDocument/2006/relationships/image" Target="../media/image87.png"/><Relationship Id="rId7" Type="http://schemas.openxmlformats.org/officeDocument/2006/relationships/image" Target="../media/image86.png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4" Type="http://schemas.openxmlformats.org/officeDocument/2006/relationships/notesSlide" Target="../notesSlides/notesSlide9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0.png"/><Relationship Id="rId11" Type="http://schemas.openxmlformats.org/officeDocument/2006/relationships/image" Target="../media/image54.png"/><Relationship Id="rId10" Type="http://schemas.openxmlformats.org/officeDocument/2006/relationships/image" Target="../media/image89.png"/><Relationship Id="rId1" Type="http://schemas.openxmlformats.org/officeDocument/2006/relationships/image" Target="../media/image80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98.png"/><Relationship Id="rId8" Type="http://schemas.openxmlformats.org/officeDocument/2006/relationships/image" Target="../media/image97.png"/><Relationship Id="rId7" Type="http://schemas.openxmlformats.org/officeDocument/2006/relationships/image" Target="../media/image96.png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3" Type="http://schemas.openxmlformats.org/officeDocument/2006/relationships/notesSlide" Target="../notesSlides/notesSlide10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0.png"/><Relationship Id="rId10" Type="http://schemas.openxmlformats.org/officeDocument/2006/relationships/image" Target="../media/image16.png"/><Relationship Id="rId1" Type="http://schemas.openxmlformats.org/officeDocument/2006/relationships/image" Target="../media/image90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05.png"/><Relationship Id="rId7" Type="http://schemas.openxmlformats.org/officeDocument/2006/relationships/image" Target="../media/image104.png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Relationship Id="rId3" Type="http://schemas.openxmlformats.org/officeDocument/2006/relationships/image" Target="../media/image22.png"/><Relationship Id="rId2" Type="http://schemas.openxmlformats.org/officeDocument/2006/relationships/image" Target="../media/image100.png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1" Type="http://schemas.openxmlformats.org/officeDocument/2006/relationships/image" Target="../media/image99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8.png"/><Relationship Id="rId4" Type="http://schemas.openxmlformats.org/officeDocument/2006/relationships/image" Target="../media/image10.png"/><Relationship Id="rId3" Type="http://schemas.openxmlformats.org/officeDocument/2006/relationships/image" Target="../media/image16.png"/><Relationship Id="rId2" Type="http://schemas.openxmlformats.org/officeDocument/2006/relationships/image" Target="../media/image107.png"/><Relationship Id="rId1" Type="http://schemas.openxmlformats.org/officeDocument/2006/relationships/image" Target="../media/image106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image" Target="../media/image109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8.png"/><Relationship Id="rId8" Type="http://schemas.openxmlformats.org/officeDocument/2006/relationships/image" Target="../media/image117.png"/><Relationship Id="rId7" Type="http://schemas.openxmlformats.org/officeDocument/2006/relationships/image" Target="../media/image116.png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42.png"/><Relationship Id="rId3" Type="http://schemas.openxmlformats.org/officeDocument/2006/relationships/image" Target="../media/image113.png"/><Relationship Id="rId2" Type="http://schemas.openxmlformats.org/officeDocument/2006/relationships/image" Target="../media/image22.png"/><Relationship Id="rId14" Type="http://schemas.openxmlformats.org/officeDocument/2006/relationships/notesSlide" Target="../notesSlides/notesSlide14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0.png"/><Relationship Id="rId11" Type="http://schemas.openxmlformats.org/officeDocument/2006/relationships/image" Target="../media/image16.png"/><Relationship Id="rId10" Type="http://schemas.openxmlformats.org/officeDocument/2006/relationships/image" Target="../media/image119.png"/><Relationship Id="rId1" Type="http://schemas.openxmlformats.org/officeDocument/2006/relationships/image" Target="../media/image1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 t="21874" b="2187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>
              <a:alpha val="70000"/>
            </a:srgbClr>
          </a:solidFill>
        </p:spPr>
      </p:sp>
      <p:sp>
        <p:nvSpPr>
          <p:cNvPr id="4" name="Text 1"/>
          <p:cNvSpPr txBox="1"/>
          <p:nvPr/>
        </p:nvSpPr>
        <p:spPr>
          <a:xfrm>
            <a:off x="1495044" y="1786738"/>
            <a:ext cx="9529877" cy="6291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苏州公务员与事业单位面试机构盘点与排名推荐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524805" y="2680106"/>
            <a:ext cx="1143000" cy="38405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6" name="Text 3"/>
          <p:cNvSpPr txBox="1"/>
          <p:nvPr/>
        </p:nvSpPr>
        <p:spPr>
          <a:xfrm>
            <a:off x="3429000" y="3013862"/>
            <a:ext cx="5544007" cy="381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dirty="0">
                <a:solidFill>
                  <a:srgbClr val="FFFFFF">
                    <a:alpha val="9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市场分层·优劣势剖析·梯队推荐·决策指南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5639105" y="4166006"/>
            <a:ext cx="10433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>
                    <a:alpha val="8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2025年11月</a:t>
            </a:r>
            <a:endParaRPr lang="en-US" sz="13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>
            <a:alphaModFix amt="80000"/>
          </a:blip>
          <a:srcRect/>
          <a:stretch>
            <a:fillRect/>
          </a:stretch>
        </p:blipFill>
        <p:spPr>
          <a:xfrm>
            <a:off x="571500" y="6295644"/>
            <a:ext cx="152705" cy="15270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00100" y="6248095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>
                    <a:alpha val="8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专业分析报告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153351"/>
          </a:xfrm>
          <a:prstGeom prst="rect">
            <a:avLst/>
          </a:prstGeom>
          <a:solidFill>
            <a:srgbClr val="F8FAFC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923544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4" name="Text 2"/>
          <p:cNvSpPr txBox="1"/>
          <p:nvPr/>
        </p:nvSpPr>
        <p:spPr>
          <a:xfrm>
            <a:off x="571500" y="200254"/>
            <a:ext cx="1004926" cy="5239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目录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71500" y="1399946"/>
            <a:ext cx="11048695" cy="4762195"/>
          </a:xfrm>
          <a:prstGeom prst="roundRect">
            <a:avLst>
              <a:gd name="adj" fmla="val 461"/>
            </a:avLst>
          </a:prstGeom>
          <a:solidFill>
            <a:srgbClr val="FFFFFF"/>
          </a:solidFill>
          <a:effectLst>
            <a:outerShdw blurRad="241300" dist="1016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985723" y="1790395"/>
            <a:ext cx="523951" cy="381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E40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01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985723" y="2457907"/>
            <a:ext cx="523951" cy="381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E40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02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985723" y="3124505"/>
            <a:ext cx="523951" cy="381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E40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03</a:t>
            </a:r>
            <a:endParaRPr lang="en-US" sz="2100" dirty="0"/>
          </a:p>
        </p:txBody>
      </p:sp>
      <p:sp>
        <p:nvSpPr>
          <p:cNvPr id="9" name="Text 7"/>
          <p:cNvSpPr txBox="1"/>
          <p:nvPr/>
        </p:nvSpPr>
        <p:spPr>
          <a:xfrm>
            <a:off x="985723" y="3791102"/>
            <a:ext cx="523951" cy="381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E40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04</a:t>
            </a:r>
            <a:endParaRPr lang="en-US" sz="2100" dirty="0"/>
          </a:p>
        </p:txBody>
      </p:sp>
      <p:sp>
        <p:nvSpPr>
          <p:cNvPr id="10" name="Text 8"/>
          <p:cNvSpPr txBox="1"/>
          <p:nvPr/>
        </p:nvSpPr>
        <p:spPr>
          <a:xfrm>
            <a:off x="985723" y="4457700"/>
            <a:ext cx="523951" cy="381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E40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05</a:t>
            </a:r>
            <a:endParaRPr lang="en-US" sz="2100" dirty="0"/>
          </a:p>
        </p:txBody>
      </p:sp>
      <p:sp>
        <p:nvSpPr>
          <p:cNvPr id="11" name="Text 9"/>
          <p:cNvSpPr txBox="1"/>
          <p:nvPr/>
        </p:nvSpPr>
        <p:spPr>
          <a:xfrm>
            <a:off x="985723" y="5124298"/>
            <a:ext cx="523951" cy="381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E40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06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1476756" y="1809598"/>
            <a:ext cx="2686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市场概况：三大阵营全景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476756" y="2476195"/>
            <a:ext cx="22293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市场分层与需求分析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76756" y="3143707"/>
            <a:ext cx="2686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三类机构优劣势深度剖析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476756" y="3810305"/>
            <a:ext cx="2686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综合排名推荐（三梯队）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476756" y="4476902"/>
            <a:ext cx="22293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选择建议与决策指南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1476756" y="5143500"/>
            <a:ext cx="13149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总结与提醒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7200900" y="1399946"/>
            <a:ext cx="4419295" cy="4762195"/>
          </a:xfrm>
          <a:prstGeom prst="rect">
            <a:avLst/>
          </a:prstGeom>
          <a:solidFill>
            <a:srgbClr val="E6F0FD"/>
          </a:solidFill>
        </p:spPr>
      </p:sp>
      <p:sp>
        <p:nvSpPr>
          <p:cNvPr id="19" name="Shape 17"/>
          <p:cNvSpPr/>
          <p:nvPr/>
        </p:nvSpPr>
        <p:spPr>
          <a:xfrm>
            <a:off x="7886700" y="2628900"/>
            <a:ext cx="761695" cy="761695"/>
          </a:xfrm>
          <a:prstGeom prst="ellipse">
            <a:avLst/>
          </a:prstGeom>
          <a:solidFill>
            <a:srgbClr val="1E40AF"/>
          </a:solidFill>
        </p:spPr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1"/>
          <a:srcRect l="-50" r="-50"/>
          <a:stretch>
            <a:fillRect/>
          </a:stretch>
        </p:blipFill>
        <p:spPr>
          <a:xfrm>
            <a:off x="8096098" y="2857500"/>
            <a:ext cx="342900" cy="304495"/>
          </a:xfrm>
          <a:prstGeom prst="rect">
            <a:avLst/>
          </a:prstGeom>
        </p:spPr>
      </p:pic>
      <p:sp>
        <p:nvSpPr>
          <p:cNvPr id="21" name="Shape 18"/>
          <p:cNvSpPr/>
          <p:nvPr/>
        </p:nvSpPr>
        <p:spPr>
          <a:xfrm>
            <a:off x="9029700" y="2628900"/>
            <a:ext cx="761695" cy="761695"/>
          </a:xfrm>
          <a:prstGeom prst="ellipse">
            <a:avLst/>
          </a:prstGeom>
          <a:solidFill>
            <a:srgbClr val="1E40AF"/>
          </a:solidFill>
        </p:spPr>
      </p:sp>
      <p:sp>
        <p:nvSpPr>
          <p:cNvPr id="22" name="Shape 19"/>
          <p:cNvSpPr/>
          <p:nvPr/>
        </p:nvSpPr>
        <p:spPr>
          <a:xfrm>
            <a:off x="9029700" y="3877056"/>
            <a:ext cx="761695" cy="761695"/>
          </a:xfrm>
          <a:prstGeom prst="ellipse">
            <a:avLst/>
          </a:prstGeom>
          <a:solidFill>
            <a:srgbClr val="1E40AF"/>
          </a:solidFill>
        </p:spPr>
      </p:sp>
      <p:sp>
        <p:nvSpPr>
          <p:cNvPr id="23" name="Text 20"/>
          <p:cNvSpPr txBox="1"/>
          <p:nvPr/>
        </p:nvSpPr>
        <p:spPr>
          <a:xfrm>
            <a:off x="8134502" y="3486607"/>
            <a:ext cx="36758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市场</a:t>
            </a:r>
            <a:endParaRPr lang="en-US" sz="1000" dirty="0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2"/>
          <a:srcRect l="-50" r="-50"/>
          <a:stretch>
            <a:fillRect/>
          </a:stretch>
        </p:blipFill>
        <p:spPr>
          <a:xfrm>
            <a:off x="9239098" y="2857500"/>
            <a:ext cx="342900" cy="304495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10172700" y="2628900"/>
            <a:ext cx="761695" cy="761695"/>
          </a:xfrm>
          <a:prstGeom prst="ellipse">
            <a:avLst/>
          </a:prstGeom>
          <a:solidFill>
            <a:srgbClr val="1E40AF"/>
          </a:solidFill>
        </p:spPr>
      </p:sp>
      <p:sp>
        <p:nvSpPr>
          <p:cNvPr id="26" name="Text 22"/>
          <p:cNvSpPr txBox="1"/>
          <p:nvPr/>
        </p:nvSpPr>
        <p:spPr>
          <a:xfrm>
            <a:off x="9277502" y="3486607"/>
            <a:ext cx="36758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分层</a:t>
            </a:r>
            <a:endParaRPr lang="en-US" sz="1000" dirty="0"/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3"/>
          <a:srcRect l="-90" r="-90"/>
          <a:stretch>
            <a:fillRect/>
          </a:stretch>
        </p:blipFill>
        <p:spPr>
          <a:xfrm>
            <a:off x="10362895" y="2857500"/>
            <a:ext cx="381305" cy="304495"/>
          </a:xfrm>
          <a:prstGeom prst="rect">
            <a:avLst/>
          </a:prstGeom>
        </p:spPr>
      </p:pic>
      <p:sp>
        <p:nvSpPr>
          <p:cNvPr id="28" name="Shape 23"/>
          <p:cNvSpPr/>
          <p:nvPr/>
        </p:nvSpPr>
        <p:spPr>
          <a:xfrm>
            <a:off x="7886700" y="3877056"/>
            <a:ext cx="761695" cy="761695"/>
          </a:xfrm>
          <a:prstGeom prst="ellipse">
            <a:avLst/>
          </a:prstGeom>
          <a:solidFill>
            <a:srgbClr val="1E40AF"/>
          </a:solidFill>
        </p:spPr>
      </p:sp>
      <p:sp>
        <p:nvSpPr>
          <p:cNvPr id="29" name="Text 24"/>
          <p:cNvSpPr txBox="1"/>
          <p:nvPr/>
        </p:nvSpPr>
        <p:spPr>
          <a:xfrm>
            <a:off x="10420502" y="3486607"/>
            <a:ext cx="36758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对比</a:t>
            </a:r>
            <a:endParaRPr lang="en-US" sz="1000" dirty="0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4"/>
          <a:srcRect l="-50" r="-50"/>
          <a:stretch>
            <a:fillRect/>
          </a:stretch>
        </p:blipFill>
        <p:spPr>
          <a:xfrm>
            <a:off x="8096098" y="4105656"/>
            <a:ext cx="342900" cy="304495"/>
          </a:xfrm>
          <a:prstGeom prst="rect">
            <a:avLst/>
          </a:prstGeom>
        </p:spPr>
      </p:pic>
      <p:sp>
        <p:nvSpPr>
          <p:cNvPr id="31" name="Shape 25"/>
          <p:cNvSpPr/>
          <p:nvPr/>
        </p:nvSpPr>
        <p:spPr>
          <a:xfrm>
            <a:off x="10172700" y="3877056"/>
            <a:ext cx="761695" cy="761695"/>
          </a:xfrm>
          <a:prstGeom prst="ellipse">
            <a:avLst/>
          </a:prstGeom>
          <a:solidFill>
            <a:srgbClr val="1E40AF"/>
          </a:solidFill>
        </p:spPr>
      </p:sp>
      <p:sp>
        <p:nvSpPr>
          <p:cNvPr id="32" name="Text 26"/>
          <p:cNvSpPr txBox="1"/>
          <p:nvPr/>
        </p:nvSpPr>
        <p:spPr>
          <a:xfrm>
            <a:off x="8134502" y="4733849"/>
            <a:ext cx="36758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排名</a:t>
            </a:r>
            <a:endParaRPr lang="en-US" sz="1000" dirty="0"/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258300" y="4105656"/>
            <a:ext cx="304495" cy="304495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9277502" y="4733849"/>
            <a:ext cx="36758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决策</a:t>
            </a:r>
            <a:endParaRPr lang="en-US" sz="1000" dirty="0"/>
          </a:p>
        </p:txBody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6"/>
          <a:srcRect l="-50" r="-50"/>
          <a:stretch>
            <a:fillRect/>
          </a:stretch>
        </p:blipFill>
        <p:spPr>
          <a:xfrm>
            <a:off x="10439705" y="4105656"/>
            <a:ext cx="228600" cy="304495"/>
          </a:xfrm>
          <a:prstGeom prst="rect">
            <a:avLst/>
          </a:prstGeom>
        </p:spPr>
      </p:pic>
      <p:sp>
        <p:nvSpPr>
          <p:cNvPr id="36" name="Text 28"/>
          <p:cNvSpPr txBox="1"/>
          <p:nvPr/>
        </p:nvSpPr>
        <p:spPr>
          <a:xfrm>
            <a:off x="10420502" y="4733849"/>
            <a:ext cx="36758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提示</a:t>
            </a:r>
            <a:endParaRPr lang="en-US" sz="1000" dirty="0"/>
          </a:p>
        </p:txBody>
      </p:sp>
      <p:sp>
        <p:nvSpPr>
          <p:cNvPr id="37" name="Shape 29"/>
          <p:cNvSpPr/>
          <p:nvPr/>
        </p:nvSpPr>
        <p:spPr>
          <a:xfrm>
            <a:off x="0" y="6638544"/>
            <a:ext cx="12191695" cy="514807"/>
          </a:xfrm>
          <a:prstGeom prst="rect">
            <a:avLst/>
          </a:prstGeom>
          <a:solidFill>
            <a:srgbClr val="E6F0FD"/>
          </a:solidFill>
        </p:spPr>
      </p:sp>
      <p:pic>
        <p:nvPicPr>
          <p:cNvPr id="38" name="Image 6" descr="preencoded.png"/>
          <p:cNvPicPr>
            <a:picLocks noChangeAspect="1"/>
          </p:cNvPicPr>
          <p:nvPr/>
        </p:nvPicPr>
        <p:blipFill>
          <a:blip r:embed="rId7"/>
          <a:srcRect l="-33" r="-33"/>
          <a:stretch>
            <a:fillRect/>
          </a:stretch>
        </p:blipFill>
        <p:spPr>
          <a:xfrm>
            <a:off x="571500" y="6829654"/>
            <a:ext cx="171907" cy="152705"/>
          </a:xfrm>
          <a:prstGeom prst="rect">
            <a:avLst/>
          </a:prstGeom>
        </p:spPr>
      </p:pic>
      <p:sp>
        <p:nvSpPr>
          <p:cNvPr id="39" name="Text 30"/>
          <p:cNvSpPr txBox="1"/>
          <p:nvPr/>
        </p:nvSpPr>
        <p:spPr>
          <a:xfrm>
            <a:off x="819302" y="6782105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苏州公务员与事业单位面试机构盘点</a:t>
            </a:r>
            <a:endParaRPr lang="en-US" sz="1200" dirty="0"/>
          </a:p>
        </p:txBody>
      </p:sp>
      <p:pic>
        <p:nvPicPr>
          <p:cNvPr id="40" name="Image 7" descr="preencoded.png"/>
          <p:cNvPicPr>
            <a:picLocks noChangeAspect="1"/>
          </p:cNvPicPr>
          <p:nvPr/>
        </p:nvPicPr>
        <p:blipFill>
          <a:blip r:embed="rId8"/>
          <a:srcRect t="-180" b="-180"/>
          <a:stretch>
            <a:fillRect/>
          </a:stretch>
        </p:blipFill>
        <p:spPr>
          <a:xfrm>
            <a:off x="11525098" y="6829654"/>
            <a:ext cx="95098" cy="1527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43546"/>
          </a:xfrm>
          <a:prstGeom prst="rect">
            <a:avLst/>
          </a:prstGeom>
          <a:solidFill>
            <a:srgbClr val="F8FAFC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895198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4" name="Text 2"/>
          <p:cNvSpPr txBox="1"/>
          <p:nvPr/>
        </p:nvSpPr>
        <p:spPr>
          <a:xfrm>
            <a:off x="571500" y="200254"/>
            <a:ext cx="4038905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市场概况：三大阵营全景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71500" y="1276502"/>
            <a:ext cx="3562502" cy="5171846"/>
          </a:xfrm>
          <a:prstGeom prst="roundRect">
            <a:avLst>
              <a:gd name="adj" fmla="val 824"/>
            </a:avLst>
          </a:prstGeom>
          <a:solidFill>
            <a:srgbClr val="E6F0FD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71500" y="1276502"/>
            <a:ext cx="3562502" cy="47549"/>
          </a:xfrm>
          <a:prstGeom prst="rect">
            <a:avLst/>
          </a:prstGeom>
          <a:solidFill>
            <a:srgbClr val="1E40AF"/>
          </a:solidFill>
        </p:spPr>
      </p:sp>
      <p:sp>
        <p:nvSpPr>
          <p:cNvPr id="7" name="Shape 5"/>
          <p:cNvSpPr/>
          <p:nvPr/>
        </p:nvSpPr>
        <p:spPr>
          <a:xfrm>
            <a:off x="809244" y="2181758"/>
            <a:ext cx="3086100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8" name="Shape 6"/>
          <p:cNvSpPr/>
          <p:nvPr/>
        </p:nvSpPr>
        <p:spPr>
          <a:xfrm>
            <a:off x="809244" y="1561795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rcRect l="-989999" r="-989999"/>
          <a:stretch>
            <a:fillRect/>
          </a:stretch>
        </p:blipFill>
        <p:spPr>
          <a:xfrm>
            <a:off x="952805" y="1795882"/>
            <a:ext cx="190195" cy="914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29207" y="1645920"/>
            <a:ext cx="1215238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全国性机构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09244" y="2381098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952805" y="2514600"/>
            <a:ext cx="114300" cy="152705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809244" y="2895905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4" name="Shape 10"/>
          <p:cNvSpPr/>
          <p:nvPr/>
        </p:nvSpPr>
        <p:spPr>
          <a:xfrm>
            <a:off x="809244" y="3409798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5" name="Shape 11"/>
          <p:cNvSpPr/>
          <p:nvPr/>
        </p:nvSpPr>
        <p:spPr>
          <a:xfrm>
            <a:off x="809244" y="4953305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6" name="Text 12"/>
          <p:cNvSpPr txBox="1"/>
          <p:nvPr/>
        </p:nvSpPr>
        <p:spPr>
          <a:xfrm>
            <a:off x="1067105" y="2476195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中公教育</a:t>
            </a:r>
            <a:endParaRPr lang="en-US" sz="12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952805" y="3029407"/>
            <a:ext cx="114300" cy="152705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067105" y="2991002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华图教育</a:t>
            </a:r>
            <a:endParaRPr lang="en-US" sz="1200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952805" y="3543300"/>
            <a:ext cx="114300" cy="152705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809244" y="3924605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1" name="Text 15"/>
          <p:cNvSpPr txBox="1"/>
          <p:nvPr/>
        </p:nvSpPr>
        <p:spPr>
          <a:xfrm>
            <a:off x="1067105" y="3504895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粉笔公考</a:t>
            </a:r>
            <a:endParaRPr lang="en-US" sz="1200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952805" y="4058107"/>
            <a:ext cx="114300" cy="152705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809244" y="4438498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4" name="Text 17"/>
          <p:cNvSpPr txBox="1"/>
          <p:nvPr/>
        </p:nvSpPr>
        <p:spPr>
          <a:xfrm>
            <a:off x="1067105" y="4019702"/>
            <a:ext cx="886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高顿上岸鸭</a:t>
            </a:r>
            <a:endParaRPr lang="en-US" sz="1200" dirty="0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952805" y="4572000"/>
            <a:ext cx="114300" cy="152705"/>
          </a:xfrm>
          <a:prstGeom prst="rect">
            <a:avLst/>
          </a:prstGeom>
        </p:spPr>
      </p:pic>
      <p:sp>
        <p:nvSpPr>
          <p:cNvPr id="26" name="Shape 18"/>
          <p:cNvSpPr/>
          <p:nvPr/>
        </p:nvSpPr>
        <p:spPr>
          <a:xfrm>
            <a:off x="809244" y="5467198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7" name="Text 19"/>
          <p:cNvSpPr txBox="1"/>
          <p:nvPr/>
        </p:nvSpPr>
        <p:spPr>
          <a:xfrm>
            <a:off x="1067105" y="4533595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导氮教育</a:t>
            </a:r>
            <a:endParaRPr lang="en-US" sz="1200" dirty="0"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952805" y="5086807"/>
            <a:ext cx="114300" cy="152705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1067105" y="5048402"/>
            <a:ext cx="886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新途径教育</a:t>
            </a:r>
            <a:endParaRPr lang="en-US" sz="1200" dirty="0"/>
          </a:p>
        </p:txBody>
      </p:sp>
      <p:pic>
        <p:nvPicPr>
          <p:cNvPr id="30" name="Image 7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952805" y="5600700"/>
            <a:ext cx="114300" cy="152705"/>
          </a:xfrm>
          <a:prstGeom prst="rect">
            <a:avLst/>
          </a:prstGeom>
        </p:spPr>
      </p:pic>
      <p:sp>
        <p:nvSpPr>
          <p:cNvPr id="31" name="Text 21"/>
          <p:cNvSpPr txBox="1"/>
          <p:nvPr/>
        </p:nvSpPr>
        <p:spPr>
          <a:xfrm>
            <a:off x="1067105" y="5562295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博学教育</a:t>
            </a:r>
            <a:endParaRPr lang="en-US" sz="1200" dirty="0"/>
          </a:p>
        </p:txBody>
      </p:sp>
      <p:pic>
        <p:nvPicPr>
          <p:cNvPr id="32" name="Image 8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9244" y="6029554"/>
            <a:ext cx="152705" cy="152705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037844" y="5982005"/>
            <a:ext cx="19531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覆盖全国市场，标准化产品</a:t>
            </a:r>
            <a:endParaRPr lang="en-US" sz="1200" dirty="0"/>
          </a:p>
        </p:txBody>
      </p:sp>
      <p:sp>
        <p:nvSpPr>
          <p:cNvPr id="34" name="Shape 23"/>
          <p:cNvSpPr/>
          <p:nvPr/>
        </p:nvSpPr>
        <p:spPr>
          <a:xfrm>
            <a:off x="4317797" y="1276502"/>
            <a:ext cx="3562502" cy="5171846"/>
          </a:xfrm>
          <a:prstGeom prst="roundRect">
            <a:avLst>
              <a:gd name="adj" fmla="val 824"/>
            </a:avLst>
          </a:prstGeom>
          <a:solidFill>
            <a:srgbClr val="DBEAFE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35" name="Shape 24"/>
          <p:cNvSpPr/>
          <p:nvPr/>
        </p:nvSpPr>
        <p:spPr>
          <a:xfrm>
            <a:off x="4317797" y="1276502"/>
            <a:ext cx="3562502" cy="47549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36" name="Shape 25"/>
          <p:cNvSpPr/>
          <p:nvPr/>
        </p:nvSpPr>
        <p:spPr>
          <a:xfrm>
            <a:off x="4556455" y="2181758"/>
            <a:ext cx="3086100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37" name="Shape 26"/>
          <p:cNvSpPr/>
          <p:nvPr/>
        </p:nvSpPr>
        <p:spPr>
          <a:xfrm>
            <a:off x="4556455" y="1561795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38" name="Image 9" descr="preencoded.png"/>
          <p:cNvPicPr>
            <a:picLocks noChangeAspect="1"/>
          </p:cNvPicPr>
          <p:nvPr/>
        </p:nvPicPr>
        <p:blipFill>
          <a:blip r:embed="rId4"/>
          <a:srcRect l="-1016667" r="-1016667"/>
          <a:stretch>
            <a:fillRect/>
          </a:stretch>
        </p:blipFill>
        <p:spPr>
          <a:xfrm>
            <a:off x="4684471" y="1795882"/>
            <a:ext cx="219456" cy="9144"/>
          </a:xfrm>
          <a:prstGeom prst="rect">
            <a:avLst/>
          </a:prstGeom>
        </p:spPr>
      </p:pic>
      <p:sp>
        <p:nvSpPr>
          <p:cNvPr id="39" name="Text 27"/>
          <p:cNvSpPr txBox="1"/>
          <p:nvPr/>
        </p:nvSpPr>
        <p:spPr>
          <a:xfrm>
            <a:off x="5175504" y="1645920"/>
            <a:ext cx="1424635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江苏区域机构</a:t>
            </a:r>
            <a:endParaRPr lang="en-US" sz="1600" dirty="0"/>
          </a:p>
        </p:txBody>
      </p:sp>
      <p:sp>
        <p:nvSpPr>
          <p:cNvPr id="40" name="Shape 28"/>
          <p:cNvSpPr/>
          <p:nvPr/>
        </p:nvSpPr>
        <p:spPr>
          <a:xfrm>
            <a:off x="4556455" y="2381098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41" name="Image 10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4699102" y="2514600"/>
            <a:ext cx="114300" cy="152705"/>
          </a:xfrm>
          <a:prstGeom prst="rect">
            <a:avLst/>
          </a:prstGeom>
        </p:spPr>
      </p:pic>
      <p:sp>
        <p:nvSpPr>
          <p:cNvPr id="42" name="Shape 29"/>
          <p:cNvSpPr/>
          <p:nvPr/>
        </p:nvSpPr>
        <p:spPr>
          <a:xfrm>
            <a:off x="4556455" y="2895905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3" name="Text 30"/>
          <p:cNvSpPr txBox="1"/>
          <p:nvPr/>
        </p:nvSpPr>
        <p:spPr>
          <a:xfrm>
            <a:off x="4813402" y="2476195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如风公考</a:t>
            </a:r>
            <a:endParaRPr lang="en-US" sz="1200" dirty="0"/>
          </a:p>
        </p:txBody>
      </p:sp>
      <p:pic>
        <p:nvPicPr>
          <p:cNvPr id="44" name="Image 11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4699102" y="3029407"/>
            <a:ext cx="114300" cy="152705"/>
          </a:xfrm>
          <a:prstGeom prst="rect">
            <a:avLst/>
          </a:prstGeom>
        </p:spPr>
      </p:pic>
      <p:sp>
        <p:nvSpPr>
          <p:cNvPr id="45" name="Shape 31"/>
          <p:cNvSpPr/>
          <p:nvPr/>
        </p:nvSpPr>
        <p:spPr>
          <a:xfrm>
            <a:off x="4556455" y="3409798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6" name="Text 32"/>
          <p:cNvSpPr txBox="1"/>
          <p:nvPr/>
        </p:nvSpPr>
        <p:spPr>
          <a:xfrm>
            <a:off x="4813402" y="2991002"/>
            <a:ext cx="5815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戴锦鲤</a:t>
            </a:r>
            <a:endParaRPr lang="en-US" sz="1200" dirty="0"/>
          </a:p>
        </p:txBody>
      </p:sp>
      <p:pic>
        <p:nvPicPr>
          <p:cNvPr id="47" name="Image 12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4699102" y="3543300"/>
            <a:ext cx="114300" cy="152705"/>
          </a:xfrm>
          <a:prstGeom prst="rect">
            <a:avLst/>
          </a:prstGeom>
        </p:spPr>
      </p:pic>
      <p:sp>
        <p:nvSpPr>
          <p:cNvPr id="48" name="Shape 33"/>
          <p:cNvSpPr/>
          <p:nvPr/>
        </p:nvSpPr>
        <p:spPr>
          <a:xfrm>
            <a:off x="4556455" y="3924605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49" name="Image 13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4699102" y="4058107"/>
            <a:ext cx="114300" cy="152705"/>
          </a:xfrm>
          <a:prstGeom prst="rect">
            <a:avLst/>
          </a:prstGeom>
        </p:spPr>
      </p:pic>
      <p:sp>
        <p:nvSpPr>
          <p:cNvPr id="50" name="Shape 34"/>
          <p:cNvSpPr/>
          <p:nvPr/>
        </p:nvSpPr>
        <p:spPr>
          <a:xfrm>
            <a:off x="4556455" y="4438498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51" name="Shape 35"/>
          <p:cNvSpPr/>
          <p:nvPr/>
        </p:nvSpPr>
        <p:spPr>
          <a:xfrm>
            <a:off x="4556455" y="4953305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52" name="Text 36"/>
          <p:cNvSpPr txBox="1"/>
          <p:nvPr/>
        </p:nvSpPr>
        <p:spPr>
          <a:xfrm>
            <a:off x="4813402" y="3504895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江苏博涵面试</a:t>
            </a:r>
            <a:endParaRPr lang="en-US" sz="1200" dirty="0"/>
          </a:p>
        </p:txBody>
      </p:sp>
      <p:sp>
        <p:nvSpPr>
          <p:cNvPr id="53" name="Text 37"/>
          <p:cNvSpPr txBox="1"/>
          <p:nvPr/>
        </p:nvSpPr>
        <p:spPr>
          <a:xfrm>
            <a:off x="4813402" y="4019702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王智公考</a:t>
            </a:r>
            <a:endParaRPr lang="en-US" sz="1200" dirty="0"/>
          </a:p>
        </p:txBody>
      </p:sp>
      <p:pic>
        <p:nvPicPr>
          <p:cNvPr id="54" name="Image 14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4699102" y="4572000"/>
            <a:ext cx="114300" cy="152705"/>
          </a:xfrm>
          <a:prstGeom prst="rect">
            <a:avLst/>
          </a:prstGeom>
        </p:spPr>
      </p:pic>
      <p:sp>
        <p:nvSpPr>
          <p:cNvPr id="55" name="Text 38"/>
          <p:cNvSpPr txBox="1"/>
          <p:nvPr/>
        </p:nvSpPr>
        <p:spPr>
          <a:xfrm>
            <a:off x="4813402" y="4533595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东泰教育</a:t>
            </a:r>
            <a:endParaRPr lang="en-US" sz="1200" dirty="0"/>
          </a:p>
        </p:txBody>
      </p:sp>
      <p:pic>
        <p:nvPicPr>
          <p:cNvPr id="56" name="Image 15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4699102" y="5086807"/>
            <a:ext cx="114300" cy="152705"/>
          </a:xfrm>
          <a:prstGeom prst="rect">
            <a:avLst/>
          </a:prstGeom>
        </p:spPr>
      </p:pic>
      <p:sp>
        <p:nvSpPr>
          <p:cNvPr id="57" name="Shape 39"/>
          <p:cNvSpPr/>
          <p:nvPr/>
        </p:nvSpPr>
        <p:spPr>
          <a:xfrm>
            <a:off x="4556455" y="5467198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58" name="Text 40"/>
          <p:cNvSpPr txBox="1"/>
          <p:nvPr/>
        </p:nvSpPr>
        <p:spPr>
          <a:xfrm>
            <a:off x="4813402" y="5048402"/>
            <a:ext cx="5815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苏夫子</a:t>
            </a:r>
            <a:endParaRPr lang="en-US" sz="1200" dirty="0"/>
          </a:p>
        </p:txBody>
      </p:sp>
      <p:pic>
        <p:nvPicPr>
          <p:cNvPr id="59" name="Image 16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4699102" y="5600700"/>
            <a:ext cx="114300" cy="152705"/>
          </a:xfrm>
          <a:prstGeom prst="rect">
            <a:avLst/>
          </a:prstGeom>
        </p:spPr>
      </p:pic>
      <p:sp>
        <p:nvSpPr>
          <p:cNvPr id="60" name="Text 41"/>
          <p:cNvSpPr txBox="1"/>
          <p:nvPr/>
        </p:nvSpPr>
        <p:spPr>
          <a:xfrm>
            <a:off x="4813402" y="5562295"/>
            <a:ext cx="1248156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博约公考</a:t>
            </a:r>
            <a:endParaRPr lang="en-US" sz="1200" dirty="0"/>
          </a:p>
        </p:txBody>
      </p:sp>
      <p:pic>
        <p:nvPicPr>
          <p:cNvPr id="61" name="Image 17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56455" y="6029554"/>
            <a:ext cx="152705" cy="152705"/>
          </a:xfrm>
          <a:prstGeom prst="rect">
            <a:avLst/>
          </a:prstGeom>
        </p:spPr>
      </p:pic>
      <p:sp>
        <p:nvSpPr>
          <p:cNvPr id="62" name="Text 42"/>
          <p:cNvSpPr txBox="1"/>
          <p:nvPr/>
        </p:nvSpPr>
        <p:spPr>
          <a:xfrm>
            <a:off x="4785055" y="5982005"/>
            <a:ext cx="18004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聚焦江苏考情，精准匹配</a:t>
            </a:r>
            <a:endParaRPr lang="en-US" sz="1200" dirty="0"/>
          </a:p>
        </p:txBody>
      </p:sp>
      <p:sp>
        <p:nvSpPr>
          <p:cNvPr id="63" name="Shape 43"/>
          <p:cNvSpPr/>
          <p:nvPr/>
        </p:nvSpPr>
        <p:spPr>
          <a:xfrm>
            <a:off x="8064094" y="1276502"/>
            <a:ext cx="3562502" cy="5171846"/>
          </a:xfrm>
          <a:prstGeom prst="roundRect">
            <a:avLst>
              <a:gd name="adj" fmla="val 824"/>
            </a:avLst>
          </a:prstGeom>
          <a:solidFill>
            <a:srgbClr val="EFF6FF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64" name="Shape 44"/>
          <p:cNvSpPr/>
          <p:nvPr/>
        </p:nvSpPr>
        <p:spPr>
          <a:xfrm>
            <a:off x="8064094" y="1276502"/>
            <a:ext cx="3562502" cy="47549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65" name="Shape 45"/>
          <p:cNvSpPr/>
          <p:nvPr/>
        </p:nvSpPr>
        <p:spPr>
          <a:xfrm>
            <a:off x="8302752" y="2181758"/>
            <a:ext cx="3086100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66" name="Shape 46"/>
          <p:cNvSpPr/>
          <p:nvPr/>
        </p:nvSpPr>
        <p:spPr>
          <a:xfrm>
            <a:off x="8302752" y="1561795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67" name="Image 18" descr="preencoded.png"/>
          <p:cNvPicPr>
            <a:picLocks noChangeAspect="1"/>
          </p:cNvPicPr>
          <p:nvPr/>
        </p:nvPicPr>
        <p:blipFill>
          <a:blip r:embed="rId5"/>
          <a:srcRect l="-1029998" r="-1029998"/>
          <a:stretch>
            <a:fillRect/>
          </a:stretch>
        </p:blipFill>
        <p:spPr>
          <a:xfrm>
            <a:off x="8478317" y="1795882"/>
            <a:ext cx="123444" cy="9144"/>
          </a:xfrm>
          <a:prstGeom prst="rect">
            <a:avLst/>
          </a:prstGeom>
        </p:spPr>
      </p:pic>
      <p:sp>
        <p:nvSpPr>
          <p:cNvPr id="68" name="Text 47"/>
          <p:cNvSpPr txBox="1"/>
          <p:nvPr/>
        </p:nvSpPr>
        <p:spPr>
          <a:xfrm>
            <a:off x="8921801" y="1645920"/>
            <a:ext cx="1424635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苏州本地机构</a:t>
            </a:r>
            <a:endParaRPr lang="en-US" sz="1600" dirty="0"/>
          </a:p>
        </p:txBody>
      </p:sp>
      <p:sp>
        <p:nvSpPr>
          <p:cNvPr id="69" name="Shape 48"/>
          <p:cNvSpPr/>
          <p:nvPr/>
        </p:nvSpPr>
        <p:spPr>
          <a:xfrm>
            <a:off x="8302752" y="2381098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70" name="Image 19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8445398" y="2514600"/>
            <a:ext cx="114300" cy="152705"/>
          </a:xfrm>
          <a:prstGeom prst="rect">
            <a:avLst/>
          </a:prstGeom>
        </p:spPr>
      </p:pic>
      <p:sp>
        <p:nvSpPr>
          <p:cNvPr id="71" name="Shape 49"/>
          <p:cNvSpPr/>
          <p:nvPr/>
        </p:nvSpPr>
        <p:spPr>
          <a:xfrm>
            <a:off x="8302752" y="2895905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72" name="Shape 50"/>
          <p:cNvSpPr/>
          <p:nvPr/>
        </p:nvSpPr>
        <p:spPr>
          <a:xfrm>
            <a:off x="8302752" y="3409798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73" name="Text 51"/>
          <p:cNvSpPr txBox="1"/>
          <p:nvPr/>
        </p:nvSpPr>
        <p:spPr>
          <a:xfrm>
            <a:off x="8559698" y="2476195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苏州博涵团队</a:t>
            </a:r>
            <a:endParaRPr lang="en-US" sz="1200" dirty="0"/>
          </a:p>
        </p:txBody>
      </p:sp>
      <p:pic>
        <p:nvPicPr>
          <p:cNvPr id="74" name="Image 20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8445398" y="3029407"/>
            <a:ext cx="114300" cy="152705"/>
          </a:xfrm>
          <a:prstGeom prst="rect">
            <a:avLst/>
          </a:prstGeom>
        </p:spPr>
      </p:pic>
      <p:sp>
        <p:nvSpPr>
          <p:cNvPr id="75" name="Shape 52"/>
          <p:cNvSpPr/>
          <p:nvPr/>
        </p:nvSpPr>
        <p:spPr>
          <a:xfrm>
            <a:off x="8302752" y="3924605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76" name="Text 53"/>
          <p:cNvSpPr txBox="1"/>
          <p:nvPr/>
        </p:nvSpPr>
        <p:spPr>
          <a:xfrm>
            <a:off x="8559698" y="2991002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zh-CN" alt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启禾</a:t>
            </a: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公考</a:t>
            </a:r>
            <a:endParaRPr lang="en-US" sz="1200" dirty="0"/>
          </a:p>
        </p:txBody>
      </p:sp>
      <p:pic>
        <p:nvPicPr>
          <p:cNvPr id="77" name="Image 21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8445398" y="3543300"/>
            <a:ext cx="114300" cy="152705"/>
          </a:xfrm>
          <a:prstGeom prst="rect">
            <a:avLst/>
          </a:prstGeom>
        </p:spPr>
      </p:pic>
      <p:sp>
        <p:nvSpPr>
          <p:cNvPr id="78" name="Text 54"/>
          <p:cNvSpPr txBox="1"/>
          <p:nvPr/>
        </p:nvSpPr>
        <p:spPr>
          <a:xfrm>
            <a:off x="8559698" y="3504895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  <a:sym typeface="+mn-ea"/>
              </a:rPr>
              <a:t>阳光</a:t>
            </a:r>
            <a:endParaRPr lang="en-US" sz="1200" dirty="0"/>
          </a:p>
        </p:txBody>
      </p:sp>
      <p:pic>
        <p:nvPicPr>
          <p:cNvPr id="79" name="Image 22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8445398" y="4058107"/>
            <a:ext cx="114300" cy="152705"/>
          </a:xfrm>
          <a:prstGeom prst="rect">
            <a:avLst/>
          </a:prstGeom>
        </p:spPr>
      </p:pic>
      <p:sp>
        <p:nvSpPr>
          <p:cNvPr id="80" name="Text 55"/>
          <p:cNvSpPr txBox="1"/>
          <p:nvPr/>
        </p:nvSpPr>
        <p:spPr>
          <a:xfrm>
            <a:off x="8559698" y="4019702"/>
            <a:ext cx="4288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zh-CN" alt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国</a:t>
            </a:r>
            <a:r>
              <a:rPr lang="zh-CN" alt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棋</a:t>
            </a:r>
            <a:endParaRPr lang="zh-CN" altLang="en-US" sz="1200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</p:txBody>
      </p:sp>
      <p:pic>
        <p:nvPicPr>
          <p:cNvPr id="81" name="Image 23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302752" y="6029554"/>
            <a:ext cx="152705" cy="152705"/>
          </a:xfrm>
          <a:prstGeom prst="rect">
            <a:avLst/>
          </a:prstGeom>
        </p:spPr>
      </p:pic>
      <p:sp>
        <p:nvSpPr>
          <p:cNvPr id="82" name="Text 56"/>
          <p:cNvSpPr txBox="1"/>
          <p:nvPr/>
        </p:nvSpPr>
        <p:spPr>
          <a:xfrm>
            <a:off x="8531352" y="5982005"/>
            <a:ext cx="18004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极致本地化，个性化服务</a:t>
            </a:r>
            <a:endParaRPr lang="en-US" sz="1200" dirty="0"/>
          </a:p>
        </p:txBody>
      </p:sp>
      <p:sp>
        <p:nvSpPr>
          <p:cNvPr id="83" name="Shape 57"/>
          <p:cNvSpPr/>
          <p:nvPr/>
        </p:nvSpPr>
        <p:spPr>
          <a:xfrm>
            <a:off x="0" y="6829654"/>
            <a:ext cx="12191695" cy="514807"/>
          </a:xfrm>
          <a:prstGeom prst="rect">
            <a:avLst/>
          </a:prstGeom>
          <a:solidFill>
            <a:srgbClr val="E6F0FD"/>
          </a:solidFill>
        </p:spPr>
      </p:sp>
      <p:pic>
        <p:nvPicPr>
          <p:cNvPr id="84" name="Image 24" descr="preencoded.png"/>
          <p:cNvPicPr>
            <a:picLocks noChangeAspect="1"/>
          </p:cNvPicPr>
          <p:nvPr/>
        </p:nvPicPr>
        <p:blipFill>
          <a:blip r:embed="rId6"/>
          <a:srcRect l="-33" r="-33"/>
          <a:stretch>
            <a:fillRect/>
          </a:stretch>
        </p:blipFill>
        <p:spPr>
          <a:xfrm>
            <a:off x="571500" y="7019849"/>
            <a:ext cx="171907" cy="152705"/>
          </a:xfrm>
          <a:prstGeom prst="rect">
            <a:avLst/>
          </a:prstGeom>
        </p:spPr>
      </p:pic>
      <p:sp>
        <p:nvSpPr>
          <p:cNvPr id="85" name="Text 58"/>
          <p:cNvSpPr txBox="1"/>
          <p:nvPr/>
        </p:nvSpPr>
        <p:spPr>
          <a:xfrm>
            <a:off x="819302" y="6972300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苏州公务员与事业单位面试机构盘点</a:t>
            </a:r>
            <a:endParaRPr lang="en-US" sz="1200" dirty="0"/>
          </a:p>
        </p:txBody>
      </p:sp>
      <p:sp>
        <p:nvSpPr>
          <p:cNvPr id="86" name="Text 59"/>
          <p:cNvSpPr txBox="1"/>
          <p:nvPr/>
        </p:nvSpPr>
        <p:spPr>
          <a:xfrm>
            <a:off x="11280038" y="6972300"/>
            <a:ext cx="286207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03</a:t>
            </a:r>
            <a:endParaRPr lang="en-US" sz="1200" dirty="0"/>
          </a:p>
        </p:txBody>
      </p:sp>
      <p:pic>
        <p:nvPicPr>
          <p:cNvPr id="87" name="Image 25" descr="preencoded.png"/>
          <p:cNvPicPr>
            <a:picLocks noChangeAspect="1"/>
          </p:cNvPicPr>
          <p:nvPr/>
        </p:nvPicPr>
        <p:blipFill>
          <a:blip r:embed="rId7"/>
          <a:srcRect t="-180" b="-180"/>
          <a:stretch>
            <a:fillRect/>
          </a:stretch>
        </p:blipFill>
        <p:spPr>
          <a:xfrm>
            <a:off x="11525098" y="7019849"/>
            <a:ext cx="95098" cy="152705"/>
          </a:xfrm>
          <a:prstGeom prst="rect">
            <a:avLst/>
          </a:prstGeom>
        </p:spPr>
      </p:pic>
      <p:sp>
        <p:nvSpPr>
          <p:cNvPr id="94" name="Shape 52"/>
          <p:cNvSpPr/>
          <p:nvPr/>
        </p:nvSpPr>
        <p:spPr>
          <a:xfrm>
            <a:off x="8302752" y="4438955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95" name="Image 22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8445398" y="4572457"/>
            <a:ext cx="114300" cy="152705"/>
          </a:xfrm>
          <a:prstGeom prst="rect">
            <a:avLst/>
          </a:prstGeom>
        </p:spPr>
      </p:pic>
      <p:sp>
        <p:nvSpPr>
          <p:cNvPr id="96" name="Text 55"/>
          <p:cNvSpPr txBox="1"/>
          <p:nvPr/>
        </p:nvSpPr>
        <p:spPr>
          <a:xfrm>
            <a:off x="8559698" y="4534052"/>
            <a:ext cx="4288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zh-CN" altLang="en-US" sz="1200" dirty="0">
                <a:latin typeface="Noto Sans SC" panose="020B0200000000000000" pitchFamily="34" charset="-122"/>
                <a:ea typeface="Noto Sans SC" panose="020B0200000000000000" pitchFamily="34" charset="-122"/>
              </a:rPr>
              <a:t>雅</a:t>
            </a:r>
            <a:r>
              <a:rPr lang="zh-CN" altLang="en-US" sz="1200" dirty="0">
                <a:latin typeface="Noto Sans SC" panose="020B0200000000000000" pitchFamily="34" charset="-122"/>
                <a:ea typeface="Noto Sans SC" panose="020B0200000000000000" pitchFamily="34" charset="-122"/>
              </a:rPr>
              <a:t>明</a:t>
            </a:r>
            <a:endParaRPr lang="zh-CN" altLang="en-US" sz="1200" dirty="0">
              <a:latin typeface="Noto Sans SC" panose="020B0200000000000000" pitchFamily="34" charset="-122"/>
              <a:ea typeface="Noto Sans SC" panose="020B0200000000000000" pitchFamily="34" charset="-122"/>
            </a:endParaRPr>
          </a:p>
        </p:txBody>
      </p:sp>
      <p:sp>
        <p:nvSpPr>
          <p:cNvPr id="97" name="Shape 52"/>
          <p:cNvSpPr/>
          <p:nvPr/>
        </p:nvSpPr>
        <p:spPr>
          <a:xfrm>
            <a:off x="8302752" y="4953305"/>
            <a:ext cx="3086100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98" name="Image 22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8445398" y="5086807"/>
            <a:ext cx="114300" cy="152705"/>
          </a:xfrm>
          <a:prstGeom prst="rect">
            <a:avLst/>
          </a:prstGeom>
        </p:spPr>
      </p:pic>
      <p:sp>
        <p:nvSpPr>
          <p:cNvPr id="99" name="Text 55"/>
          <p:cNvSpPr txBox="1"/>
          <p:nvPr/>
        </p:nvSpPr>
        <p:spPr>
          <a:xfrm>
            <a:off x="8601608" y="5048402"/>
            <a:ext cx="4288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苏仕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867498"/>
          </a:xfrm>
          <a:prstGeom prst="rect">
            <a:avLst/>
          </a:prstGeom>
          <a:solidFill>
            <a:srgbClr val="F8FAFC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895198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4" name="Text 2"/>
          <p:cNvSpPr txBox="1"/>
          <p:nvPr/>
        </p:nvSpPr>
        <p:spPr>
          <a:xfrm>
            <a:off x="571500" y="200254"/>
            <a:ext cx="3010205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市场分层的必然性</a:t>
            </a:r>
            <a:endParaRPr lang="en-US" sz="2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71500" y="1333195"/>
            <a:ext cx="228600" cy="2286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00100" y="1276502"/>
            <a:ext cx="1543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市场分层成因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8446" y="3771900"/>
            <a:ext cx="22293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机构价值定位与演进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71500" y="1809598"/>
            <a:ext cx="3562502" cy="1676095"/>
          </a:xfrm>
          <a:prstGeom prst="roundRect">
            <a:avLst>
              <a:gd name="adj" fmla="val 3100"/>
            </a:avLst>
          </a:prstGeom>
          <a:solidFill>
            <a:srgbClr val="DBEAFE"/>
          </a:solidFill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063801" y="2000707"/>
            <a:ext cx="571500" cy="571500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2"/>
          <a:srcRect l="-989999" r="-989999"/>
          <a:stretch>
            <a:fillRect/>
          </a:stretch>
        </p:blipFill>
        <p:spPr>
          <a:xfrm>
            <a:off x="2230222" y="2281428"/>
            <a:ext cx="237744" cy="9144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4317797" y="1809598"/>
            <a:ext cx="3562502" cy="1676095"/>
          </a:xfrm>
          <a:prstGeom prst="roundRect">
            <a:avLst>
              <a:gd name="adj" fmla="val 3100"/>
            </a:avLst>
          </a:prstGeom>
          <a:solidFill>
            <a:srgbClr val="DBEAFE"/>
          </a:solidFill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810098" y="2000707"/>
            <a:ext cx="571500" cy="571500"/>
          </a:xfrm>
          <a:prstGeom prst="ellipse">
            <a:avLst/>
          </a:prstGeom>
          <a:solidFill>
            <a:srgbClr val="1E3A8A"/>
          </a:solidFill>
        </p:spPr>
      </p:sp>
      <p:sp>
        <p:nvSpPr>
          <p:cNvPr id="13" name="Text 9"/>
          <p:cNvSpPr txBox="1"/>
          <p:nvPr/>
        </p:nvSpPr>
        <p:spPr>
          <a:xfrm>
            <a:off x="1921154" y="2714854"/>
            <a:ext cx="9866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需求多元化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825703" y="3066898"/>
            <a:ext cx="3172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4155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从入门到拔高再到定制化，考生需求层次分明</a:t>
            </a:r>
            <a:endParaRPr lang="en-US" sz="12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/>
          <a:srcRect l="-1016667" r="-1016667"/>
          <a:stretch>
            <a:fillRect/>
          </a:stretch>
        </p:blipFill>
        <p:spPr>
          <a:xfrm>
            <a:off x="5986577" y="2281428"/>
            <a:ext cx="219456" cy="9144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8064094" y="1809598"/>
            <a:ext cx="3562502" cy="1676095"/>
          </a:xfrm>
          <a:prstGeom prst="roundRect">
            <a:avLst>
              <a:gd name="adj" fmla="val 3100"/>
            </a:avLst>
          </a:prstGeom>
          <a:solidFill>
            <a:srgbClr val="DBEAFE"/>
          </a:solidFill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556394" y="2000707"/>
            <a:ext cx="571500" cy="571500"/>
          </a:xfrm>
          <a:prstGeom prst="ellipse">
            <a:avLst/>
          </a:prstGeom>
          <a:solidFill>
            <a:srgbClr val="1E3A8A"/>
          </a:solidFill>
        </p:spPr>
      </p:sp>
      <p:sp>
        <p:nvSpPr>
          <p:cNvPr id="18" name="Text 13"/>
          <p:cNvSpPr txBox="1"/>
          <p:nvPr/>
        </p:nvSpPr>
        <p:spPr>
          <a:xfrm>
            <a:off x="5667451" y="2714854"/>
            <a:ext cx="9866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命题地域化</a:t>
            </a:r>
            <a:endParaRPr lang="en-US" sz="1300" dirty="0"/>
          </a:p>
        </p:txBody>
      </p:sp>
      <p:sp>
        <p:nvSpPr>
          <p:cNvPr id="19" name="Text 14"/>
          <p:cNvSpPr txBox="1"/>
          <p:nvPr/>
        </p:nvSpPr>
        <p:spPr>
          <a:xfrm>
            <a:off x="4572000" y="3066898"/>
            <a:ext cx="3172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4155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各省市考情差异显著，需要精准匹配本地特点</a:t>
            </a:r>
            <a:endParaRPr lang="en-US" sz="120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rcRect l="-989999" r="-989999"/>
          <a:stretch>
            <a:fillRect/>
          </a:stretch>
        </p:blipFill>
        <p:spPr>
          <a:xfrm>
            <a:off x="9747504" y="2281428"/>
            <a:ext cx="190195" cy="91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499702" y="2714854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竞争深化</a:t>
            </a:r>
            <a:endParaRPr lang="en-US" sz="1300" dirty="0"/>
          </a:p>
        </p:txBody>
      </p:sp>
      <p:sp>
        <p:nvSpPr>
          <p:cNvPr id="22" name="Text 16"/>
          <p:cNvSpPr txBox="1"/>
          <p:nvPr/>
        </p:nvSpPr>
        <p:spPr>
          <a:xfrm>
            <a:off x="8478317" y="3066898"/>
            <a:ext cx="2848356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4155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从"通过"到"高分逆袭"，竞争日趋白热化</a:t>
            </a:r>
            <a:endParaRPr lang="en-US" sz="120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5"/>
          <a:srcRect t="-44" b="-44"/>
          <a:stretch>
            <a:fillRect/>
          </a:stretch>
        </p:blipFill>
        <p:spPr>
          <a:xfrm>
            <a:off x="571500" y="3829507"/>
            <a:ext cx="256946" cy="228600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0" y="7353605"/>
            <a:ext cx="12191695" cy="514807"/>
          </a:xfrm>
          <a:prstGeom prst="rect">
            <a:avLst/>
          </a:prstGeom>
          <a:solidFill>
            <a:srgbClr val="E6F0FD"/>
          </a:solidFill>
        </p:spPr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6"/>
          <a:srcRect l="-33" r="-33"/>
          <a:stretch>
            <a:fillRect/>
          </a:stretch>
        </p:blipFill>
        <p:spPr>
          <a:xfrm>
            <a:off x="571500" y="7543800"/>
            <a:ext cx="171907" cy="152705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819302" y="7496251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苏州公务员与事业单位面试机构盘点</a:t>
            </a:r>
            <a:endParaRPr lang="en-US" sz="1200" dirty="0"/>
          </a:p>
        </p:txBody>
      </p:sp>
      <p:sp>
        <p:nvSpPr>
          <p:cNvPr id="27" name="Text 19"/>
          <p:cNvSpPr txBox="1"/>
          <p:nvPr/>
        </p:nvSpPr>
        <p:spPr>
          <a:xfrm>
            <a:off x="11280038" y="7496251"/>
            <a:ext cx="286207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04</a:t>
            </a:r>
            <a:endParaRPr lang="en-US" sz="1200" dirty="0"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7"/>
          <a:srcRect t="-180" b="-180"/>
          <a:stretch>
            <a:fillRect/>
          </a:stretch>
        </p:blipFill>
        <p:spPr>
          <a:xfrm>
            <a:off x="11525098" y="7543800"/>
            <a:ext cx="95098" cy="152705"/>
          </a:xfrm>
          <a:prstGeom prst="rect">
            <a:avLst/>
          </a:prstGeom>
        </p:spPr>
      </p:pic>
      <p:sp>
        <p:nvSpPr>
          <p:cNvPr id="29" name="Shape 20"/>
          <p:cNvSpPr/>
          <p:nvPr/>
        </p:nvSpPr>
        <p:spPr>
          <a:xfrm>
            <a:off x="666598" y="5257800"/>
            <a:ext cx="3457346" cy="2581351"/>
          </a:xfrm>
          <a:prstGeom prst="roundRect">
            <a:avLst>
              <a:gd name="adj" fmla="val 1307"/>
            </a:avLst>
          </a:prstGeom>
          <a:solidFill>
            <a:srgbClr val="E6F0FD"/>
          </a:solidFill>
          <a:effectLst>
            <a:outerShdw blurRad="1397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0" name="Shape 21"/>
          <p:cNvSpPr/>
          <p:nvPr/>
        </p:nvSpPr>
        <p:spPr>
          <a:xfrm>
            <a:off x="666598" y="5257800"/>
            <a:ext cx="3457346" cy="47549"/>
          </a:xfrm>
          <a:prstGeom prst="rect">
            <a:avLst/>
          </a:prstGeom>
          <a:solidFill>
            <a:srgbClr val="93C5FD"/>
          </a:solidFill>
        </p:spPr>
      </p:sp>
      <p:sp>
        <p:nvSpPr>
          <p:cNvPr id="31" name="Shape 22"/>
          <p:cNvSpPr/>
          <p:nvPr/>
        </p:nvSpPr>
        <p:spPr>
          <a:xfrm>
            <a:off x="857707" y="5495544"/>
            <a:ext cx="381305" cy="381305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32" name="Image 7" descr="preencoded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72007" y="5609844"/>
            <a:ext cx="152705" cy="152705"/>
          </a:xfrm>
          <a:prstGeom prst="rect">
            <a:avLst/>
          </a:prstGeom>
        </p:spPr>
      </p:pic>
      <p:sp>
        <p:nvSpPr>
          <p:cNvPr id="33" name="Text 23"/>
          <p:cNvSpPr txBox="1"/>
          <p:nvPr/>
        </p:nvSpPr>
        <p:spPr>
          <a:xfrm>
            <a:off x="1333195" y="5544007"/>
            <a:ext cx="52395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普及</a:t>
            </a:r>
            <a:endParaRPr lang="en-US" sz="1500" dirty="0"/>
          </a:p>
        </p:txBody>
      </p:sp>
      <p:sp>
        <p:nvSpPr>
          <p:cNvPr id="34" name="Text 24"/>
          <p:cNvSpPr txBox="1"/>
          <p:nvPr/>
        </p:nvSpPr>
        <p:spPr>
          <a:xfrm>
            <a:off x="857707" y="6067044"/>
            <a:ext cx="10341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全国性机构定位</a:t>
            </a:r>
            <a:endParaRPr lang="en-US" sz="1000" dirty="0"/>
          </a:p>
        </p:txBody>
      </p:sp>
      <p:sp>
        <p:nvSpPr>
          <p:cNvPr id="35" name="Shape 25"/>
          <p:cNvSpPr/>
          <p:nvPr/>
        </p:nvSpPr>
        <p:spPr>
          <a:xfrm>
            <a:off x="857707" y="6362395"/>
            <a:ext cx="3076956" cy="381305"/>
          </a:xfrm>
          <a:prstGeom prst="roundRect">
            <a:avLst>
              <a:gd name="adj" fmla="val 29976"/>
            </a:avLst>
          </a:prstGeom>
          <a:solidFill>
            <a:srgbClr val="FFFFFF">
              <a:alpha val="60000"/>
            </a:srgbClr>
          </a:solidFill>
        </p:spPr>
      </p:sp>
      <p:pic>
        <p:nvPicPr>
          <p:cNvPr id="36" name="Image 8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52805" y="6476695"/>
            <a:ext cx="152705" cy="152705"/>
          </a:xfrm>
          <a:prstGeom prst="rect">
            <a:avLst/>
          </a:prstGeom>
        </p:spPr>
      </p:pic>
      <p:sp>
        <p:nvSpPr>
          <p:cNvPr id="37" name="Shape 26"/>
          <p:cNvSpPr/>
          <p:nvPr/>
        </p:nvSpPr>
        <p:spPr>
          <a:xfrm>
            <a:off x="857707" y="6791249"/>
            <a:ext cx="3076956" cy="381305"/>
          </a:xfrm>
          <a:prstGeom prst="roundRect">
            <a:avLst>
              <a:gd name="adj" fmla="val 29976"/>
            </a:avLst>
          </a:prstGeom>
          <a:solidFill>
            <a:srgbClr val="FFFFFF">
              <a:alpha val="60000"/>
            </a:srgbClr>
          </a:solidFill>
        </p:spPr>
      </p:sp>
      <p:sp>
        <p:nvSpPr>
          <p:cNvPr id="38" name="Text 27"/>
          <p:cNvSpPr txBox="1"/>
          <p:nvPr/>
        </p:nvSpPr>
        <p:spPr>
          <a:xfrm>
            <a:off x="1104595" y="6439205"/>
            <a:ext cx="886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标准化体系</a:t>
            </a:r>
            <a:endParaRPr lang="en-US" sz="1200" dirty="0"/>
          </a:p>
        </p:txBody>
      </p:sp>
      <p:pic>
        <p:nvPicPr>
          <p:cNvPr id="39" name="Image 9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52805" y="6905549"/>
            <a:ext cx="152705" cy="152705"/>
          </a:xfrm>
          <a:prstGeom prst="rect">
            <a:avLst/>
          </a:prstGeom>
        </p:spPr>
      </p:pic>
      <p:sp>
        <p:nvSpPr>
          <p:cNvPr id="40" name="Shape 28"/>
          <p:cNvSpPr/>
          <p:nvPr/>
        </p:nvSpPr>
        <p:spPr>
          <a:xfrm>
            <a:off x="857707" y="7220102"/>
            <a:ext cx="3076956" cy="381305"/>
          </a:xfrm>
          <a:prstGeom prst="roundRect">
            <a:avLst>
              <a:gd name="adj" fmla="val 29976"/>
            </a:avLst>
          </a:prstGeom>
          <a:solidFill>
            <a:srgbClr val="FFFFFF">
              <a:alpha val="60000"/>
            </a:srgbClr>
          </a:solidFill>
        </p:spPr>
      </p:sp>
      <p:sp>
        <p:nvSpPr>
          <p:cNvPr id="41" name="Text 29"/>
          <p:cNvSpPr txBox="1"/>
          <p:nvPr/>
        </p:nvSpPr>
        <p:spPr>
          <a:xfrm>
            <a:off x="1104595" y="6867144"/>
            <a:ext cx="886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品牌安全感</a:t>
            </a:r>
            <a:endParaRPr lang="en-US" sz="1200" dirty="0"/>
          </a:p>
        </p:txBody>
      </p:sp>
      <p:pic>
        <p:nvPicPr>
          <p:cNvPr id="42" name="Image 10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52805" y="7334402"/>
            <a:ext cx="152705" cy="152705"/>
          </a:xfrm>
          <a:prstGeom prst="rect">
            <a:avLst/>
          </a:prstGeom>
        </p:spPr>
      </p:pic>
      <p:sp>
        <p:nvSpPr>
          <p:cNvPr id="43" name="Text 30"/>
          <p:cNvSpPr txBox="1"/>
          <p:nvPr/>
        </p:nvSpPr>
        <p:spPr>
          <a:xfrm>
            <a:off x="1104595" y="7295998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理论完备</a:t>
            </a:r>
            <a:endParaRPr lang="en-US" sz="1200" dirty="0"/>
          </a:p>
        </p:txBody>
      </p:sp>
      <p:sp>
        <p:nvSpPr>
          <p:cNvPr id="44" name="Shape 31"/>
          <p:cNvSpPr/>
          <p:nvPr/>
        </p:nvSpPr>
        <p:spPr>
          <a:xfrm>
            <a:off x="4313225" y="4876495"/>
            <a:ext cx="3457346" cy="3010205"/>
          </a:xfrm>
          <a:prstGeom prst="roundRect">
            <a:avLst>
              <a:gd name="adj" fmla="val 961"/>
            </a:avLst>
          </a:prstGeom>
          <a:solidFill>
            <a:srgbClr val="DBEAFE"/>
          </a:solidFill>
          <a:effectLst>
            <a:outerShdw blurRad="1397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5" name="Shape 32"/>
          <p:cNvSpPr/>
          <p:nvPr/>
        </p:nvSpPr>
        <p:spPr>
          <a:xfrm>
            <a:off x="4313225" y="4876495"/>
            <a:ext cx="3457346" cy="47549"/>
          </a:xfrm>
          <a:prstGeom prst="rect">
            <a:avLst/>
          </a:prstGeom>
          <a:solidFill>
            <a:srgbClr val="60A5FA"/>
          </a:solidFill>
        </p:spPr>
      </p:sp>
      <p:sp>
        <p:nvSpPr>
          <p:cNvPr id="46" name="Shape 33"/>
          <p:cNvSpPr/>
          <p:nvPr/>
        </p:nvSpPr>
        <p:spPr>
          <a:xfrm>
            <a:off x="4503420" y="5115154"/>
            <a:ext cx="381305" cy="381305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47" name="Image 11" descr="preencoded.png"/>
          <p:cNvPicPr>
            <a:picLocks noChangeAspect="1"/>
          </p:cNvPicPr>
          <p:nvPr/>
        </p:nvPicPr>
        <p:blipFill>
          <a:blip r:embed="rId10"/>
          <a:srcRect l="-33" r="-33"/>
          <a:stretch>
            <a:fillRect/>
          </a:stretch>
        </p:blipFill>
        <p:spPr>
          <a:xfrm>
            <a:off x="4608576" y="5229454"/>
            <a:ext cx="171907" cy="152705"/>
          </a:xfrm>
          <a:prstGeom prst="rect">
            <a:avLst/>
          </a:prstGeom>
        </p:spPr>
      </p:pic>
      <p:sp>
        <p:nvSpPr>
          <p:cNvPr id="48" name="Text 34"/>
          <p:cNvSpPr txBox="1"/>
          <p:nvPr/>
        </p:nvSpPr>
        <p:spPr>
          <a:xfrm>
            <a:off x="4979822" y="5162702"/>
            <a:ext cx="52395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精准</a:t>
            </a:r>
            <a:endParaRPr lang="en-US" sz="1500" dirty="0"/>
          </a:p>
        </p:txBody>
      </p:sp>
      <p:sp>
        <p:nvSpPr>
          <p:cNvPr id="49" name="Text 35"/>
          <p:cNvSpPr txBox="1"/>
          <p:nvPr/>
        </p:nvSpPr>
        <p:spPr>
          <a:xfrm>
            <a:off x="4503420" y="5686654"/>
            <a:ext cx="10341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区域性机构定位</a:t>
            </a:r>
            <a:endParaRPr lang="en-US" sz="1000" dirty="0"/>
          </a:p>
        </p:txBody>
      </p:sp>
      <p:sp>
        <p:nvSpPr>
          <p:cNvPr id="50" name="Shape 36"/>
          <p:cNvSpPr/>
          <p:nvPr/>
        </p:nvSpPr>
        <p:spPr>
          <a:xfrm>
            <a:off x="4503420" y="5982005"/>
            <a:ext cx="3076956" cy="381305"/>
          </a:xfrm>
          <a:prstGeom prst="roundRect">
            <a:avLst>
              <a:gd name="adj" fmla="val 29976"/>
            </a:avLst>
          </a:prstGeom>
          <a:solidFill>
            <a:srgbClr val="FFFFFF">
              <a:alpha val="60000"/>
            </a:srgbClr>
          </a:solidFill>
        </p:spPr>
      </p:sp>
      <p:pic>
        <p:nvPicPr>
          <p:cNvPr id="51" name="Image 12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598518" y="6096305"/>
            <a:ext cx="152705" cy="152705"/>
          </a:xfrm>
          <a:prstGeom prst="rect">
            <a:avLst/>
          </a:prstGeom>
        </p:spPr>
      </p:pic>
      <p:sp>
        <p:nvSpPr>
          <p:cNvPr id="52" name="Shape 37"/>
          <p:cNvSpPr/>
          <p:nvPr/>
        </p:nvSpPr>
        <p:spPr>
          <a:xfrm>
            <a:off x="4503420" y="6409944"/>
            <a:ext cx="3076956" cy="381305"/>
          </a:xfrm>
          <a:prstGeom prst="roundRect">
            <a:avLst>
              <a:gd name="adj" fmla="val 29976"/>
            </a:avLst>
          </a:prstGeom>
          <a:solidFill>
            <a:srgbClr val="FFFFFF">
              <a:alpha val="60000"/>
            </a:srgbClr>
          </a:solidFill>
        </p:spPr>
      </p:sp>
      <p:pic>
        <p:nvPicPr>
          <p:cNvPr id="53" name="Image 13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598518" y="6524244"/>
            <a:ext cx="152705" cy="152705"/>
          </a:xfrm>
          <a:prstGeom prst="rect">
            <a:avLst/>
          </a:prstGeom>
        </p:spPr>
      </p:pic>
      <p:sp>
        <p:nvSpPr>
          <p:cNvPr id="54" name="Shape 38"/>
          <p:cNvSpPr/>
          <p:nvPr/>
        </p:nvSpPr>
        <p:spPr>
          <a:xfrm>
            <a:off x="4503420" y="6838798"/>
            <a:ext cx="3076956" cy="381305"/>
          </a:xfrm>
          <a:prstGeom prst="roundRect">
            <a:avLst>
              <a:gd name="adj" fmla="val 29976"/>
            </a:avLst>
          </a:prstGeom>
          <a:solidFill>
            <a:srgbClr val="FFFFFF">
              <a:alpha val="60000"/>
            </a:srgbClr>
          </a:solidFill>
        </p:spPr>
      </p:sp>
      <p:sp>
        <p:nvSpPr>
          <p:cNvPr id="55" name="Shape 39"/>
          <p:cNvSpPr/>
          <p:nvPr/>
        </p:nvSpPr>
        <p:spPr>
          <a:xfrm>
            <a:off x="4503420" y="7267651"/>
            <a:ext cx="3076956" cy="381305"/>
          </a:xfrm>
          <a:prstGeom prst="roundRect">
            <a:avLst>
              <a:gd name="adj" fmla="val 29976"/>
            </a:avLst>
          </a:prstGeom>
          <a:solidFill>
            <a:srgbClr val="FFFFFF">
              <a:alpha val="60000"/>
            </a:srgbClr>
          </a:solidFill>
        </p:spPr>
      </p:sp>
      <p:sp>
        <p:nvSpPr>
          <p:cNvPr id="56" name="Text 40"/>
          <p:cNvSpPr txBox="1"/>
          <p:nvPr/>
        </p:nvSpPr>
        <p:spPr>
          <a:xfrm>
            <a:off x="4751222" y="6057900"/>
            <a:ext cx="886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本土化理解</a:t>
            </a:r>
            <a:endParaRPr lang="en-US" sz="1200" dirty="0"/>
          </a:p>
        </p:txBody>
      </p:sp>
      <p:sp>
        <p:nvSpPr>
          <p:cNvPr id="57" name="Text 41"/>
          <p:cNvSpPr txBox="1"/>
          <p:nvPr/>
        </p:nvSpPr>
        <p:spPr>
          <a:xfrm>
            <a:off x="4751222" y="6486754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精准命题匹配</a:t>
            </a:r>
            <a:endParaRPr lang="en-US" sz="1200" dirty="0"/>
          </a:p>
        </p:txBody>
      </p:sp>
      <p:pic>
        <p:nvPicPr>
          <p:cNvPr id="58" name="Image 14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598518" y="6953098"/>
            <a:ext cx="152705" cy="152705"/>
          </a:xfrm>
          <a:prstGeom prst="rect">
            <a:avLst/>
          </a:prstGeom>
        </p:spPr>
      </p:pic>
      <p:sp>
        <p:nvSpPr>
          <p:cNvPr id="59" name="Text 42"/>
          <p:cNvSpPr txBox="1"/>
          <p:nvPr/>
        </p:nvSpPr>
        <p:spPr>
          <a:xfrm>
            <a:off x="4751222" y="6915607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省内政策熟悉</a:t>
            </a:r>
            <a:endParaRPr lang="en-US" sz="1200" dirty="0"/>
          </a:p>
        </p:txBody>
      </p:sp>
      <p:pic>
        <p:nvPicPr>
          <p:cNvPr id="60" name="Image 15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598518" y="7381951"/>
            <a:ext cx="152705" cy="152705"/>
          </a:xfrm>
          <a:prstGeom prst="rect">
            <a:avLst/>
          </a:prstGeom>
        </p:spPr>
      </p:pic>
      <p:sp>
        <p:nvSpPr>
          <p:cNvPr id="61" name="Text 43"/>
          <p:cNvSpPr txBox="1"/>
          <p:nvPr/>
        </p:nvSpPr>
        <p:spPr>
          <a:xfrm>
            <a:off x="4751222" y="7343546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小班互动教学</a:t>
            </a:r>
            <a:endParaRPr lang="en-US" sz="1200" dirty="0"/>
          </a:p>
        </p:txBody>
      </p:sp>
      <p:sp>
        <p:nvSpPr>
          <p:cNvPr id="62" name="Shape 44"/>
          <p:cNvSpPr/>
          <p:nvPr/>
        </p:nvSpPr>
        <p:spPr>
          <a:xfrm>
            <a:off x="7958938" y="4496105"/>
            <a:ext cx="3571646" cy="3438144"/>
          </a:xfrm>
          <a:prstGeom prst="roundRect">
            <a:avLst>
              <a:gd name="adj" fmla="val 737"/>
            </a:avLst>
          </a:prstGeom>
          <a:solidFill>
            <a:srgbClr val="BFDBFE"/>
          </a:solidFill>
          <a:effectLst>
            <a:outerShdw blurRad="1397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3" name="Shape 45"/>
          <p:cNvSpPr/>
          <p:nvPr/>
        </p:nvSpPr>
        <p:spPr>
          <a:xfrm>
            <a:off x="7958938" y="4496105"/>
            <a:ext cx="3571646" cy="47549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64" name="Shape 46"/>
          <p:cNvSpPr/>
          <p:nvPr/>
        </p:nvSpPr>
        <p:spPr>
          <a:xfrm>
            <a:off x="8149133" y="4733849"/>
            <a:ext cx="381305" cy="381305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65" name="Image 16" descr="preencoded.png"/>
          <p:cNvPicPr>
            <a:picLocks noChangeAspect="1"/>
          </p:cNvPicPr>
          <p:nvPr/>
        </p:nvPicPr>
        <p:blipFill>
          <a:blip r:embed="rId11"/>
          <a:srcRect t="-180" b="-180"/>
          <a:stretch>
            <a:fillRect/>
          </a:stretch>
        </p:blipFill>
        <p:spPr>
          <a:xfrm>
            <a:off x="8292694" y="4848149"/>
            <a:ext cx="95098" cy="152705"/>
          </a:xfrm>
          <a:prstGeom prst="rect">
            <a:avLst/>
          </a:prstGeom>
        </p:spPr>
      </p:pic>
      <p:sp>
        <p:nvSpPr>
          <p:cNvPr id="66" name="Text 47"/>
          <p:cNvSpPr txBox="1"/>
          <p:nvPr/>
        </p:nvSpPr>
        <p:spPr>
          <a:xfrm>
            <a:off x="8625535" y="4781398"/>
            <a:ext cx="52395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个性</a:t>
            </a:r>
            <a:endParaRPr lang="en-US" sz="1500" dirty="0"/>
          </a:p>
        </p:txBody>
      </p:sp>
      <p:sp>
        <p:nvSpPr>
          <p:cNvPr id="67" name="Text 48"/>
          <p:cNvSpPr txBox="1"/>
          <p:nvPr/>
        </p:nvSpPr>
        <p:spPr>
          <a:xfrm>
            <a:off x="8149133" y="5305349"/>
            <a:ext cx="10341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本地化机构定位</a:t>
            </a:r>
            <a:endParaRPr lang="en-US" sz="1000" dirty="0"/>
          </a:p>
        </p:txBody>
      </p:sp>
      <p:sp>
        <p:nvSpPr>
          <p:cNvPr id="68" name="Shape 49"/>
          <p:cNvSpPr/>
          <p:nvPr/>
        </p:nvSpPr>
        <p:spPr>
          <a:xfrm>
            <a:off x="8149133" y="5600700"/>
            <a:ext cx="3191256" cy="381305"/>
          </a:xfrm>
          <a:prstGeom prst="roundRect">
            <a:avLst>
              <a:gd name="adj" fmla="val 29976"/>
            </a:avLst>
          </a:prstGeom>
          <a:solidFill>
            <a:srgbClr val="FFFFFF">
              <a:alpha val="60000"/>
            </a:srgbClr>
          </a:solidFill>
        </p:spPr>
      </p:sp>
      <p:pic>
        <p:nvPicPr>
          <p:cNvPr id="69" name="Image 17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245145" y="5715000"/>
            <a:ext cx="152705" cy="152705"/>
          </a:xfrm>
          <a:prstGeom prst="rect">
            <a:avLst/>
          </a:prstGeom>
        </p:spPr>
      </p:pic>
      <p:sp>
        <p:nvSpPr>
          <p:cNvPr id="70" name="Shape 50"/>
          <p:cNvSpPr/>
          <p:nvPr/>
        </p:nvSpPr>
        <p:spPr>
          <a:xfrm>
            <a:off x="8149133" y="6029554"/>
            <a:ext cx="3191256" cy="381305"/>
          </a:xfrm>
          <a:prstGeom prst="roundRect">
            <a:avLst>
              <a:gd name="adj" fmla="val 29976"/>
            </a:avLst>
          </a:prstGeom>
          <a:solidFill>
            <a:srgbClr val="FFFFFF">
              <a:alpha val="60000"/>
            </a:srgbClr>
          </a:solidFill>
        </p:spPr>
      </p:sp>
      <p:sp>
        <p:nvSpPr>
          <p:cNvPr id="71" name="Shape 51"/>
          <p:cNvSpPr/>
          <p:nvPr/>
        </p:nvSpPr>
        <p:spPr>
          <a:xfrm>
            <a:off x="8149133" y="7315200"/>
            <a:ext cx="3191256" cy="381305"/>
          </a:xfrm>
          <a:prstGeom prst="roundRect">
            <a:avLst>
              <a:gd name="adj" fmla="val 29976"/>
            </a:avLst>
          </a:prstGeom>
          <a:solidFill>
            <a:srgbClr val="FFFFFF">
              <a:alpha val="60000"/>
            </a:srgbClr>
          </a:solidFill>
        </p:spPr>
      </p:sp>
      <p:sp>
        <p:nvSpPr>
          <p:cNvPr id="72" name="Text 52"/>
          <p:cNvSpPr txBox="1"/>
          <p:nvPr/>
        </p:nvSpPr>
        <p:spPr>
          <a:xfrm>
            <a:off x="8396935" y="5676595"/>
            <a:ext cx="886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个性化服务</a:t>
            </a:r>
            <a:endParaRPr lang="en-US" sz="1200" dirty="0"/>
          </a:p>
        </p:txBody>
      </p:sp>
      <p:pic>
        <p:nvPicPr>
          <p:cNvPr id="73" name="Image 18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245145" y="6143854"/>
            <a:ext cx="152705" cy="152705"/>
          </a:xfrm>
          <a:prstGeom prst="rect">
            <a:avLst/>
          </a:prstGeom>
        </p:spPr>
      </p:pic>
      <p:sp>
        <p:nvSpPr>
          <p:cNvPr id="74" name="Shape 53"/>
          <p:cNvSpPr/>
          <p:nvPr/>
        </p:nvSpPr>
        <p:spPr>
          <a:xfrm>
            <a:off x="8149133" y="6458407"/>
            <a:ext cx="3191256" cy="381305"/>
          </a:xfrm>
          <a:prstGeom prst="roundRect">
            <a:avLst>
              <a:gd name="adj" fmla="val 29976"/>
            </a:avLst>
          </a:prstGeom>
          <a:solidFill>
            <a:srgbClr val="FFFFFF">
              <a:alpha val="60000"/>
            </a:srgbClr>
          </a:solidFill>
        </p:spPr>
      </p:sp>
      <p:sp>
        <p:nvSpPr>
          <p:cNvPr id="75" name="Text 54"/>
          <p:cNvSpPr txBox="1"/>
          <p:nvPr/>
        </p:nvSpPr>
        <p:spPr>
          <a:xfrm>
            <a:off x="8396935" y="6105449"/>
            <a:ext cx="886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高粘性陪练</a:t>
            </a:r>
            <a:endParaRPr lang="en-US" sz="1200" dirty="0"/>
          </a:p>
        </p:txBody>
      </p:sp>
      <p:pic>
        <p:nvPicPr>
          <p:cNvPr id="76" name="Image 19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245145" y="6572707"/>
            <a:ext cx="152705" cy="152705"/>
          </a:xfrm>
          <a:prstGeom prst="rect">
            <a:avLst/>
          </a:prstGeom>
        </p:spPr>
      </p:pic>
      <p:sp>
        <p:nvSpPr>
          <p:cNvPr id="77" name="Shape 55"/>
          <p:cNvSpPr/>
          <p:nvPr/>
        </p:nvSpPr>
        <p:spPr>
          <a:xfrm>
            <a:off x="8149133" y="6886346"/>
            <a:ext cx="3191256" cy="381305"/>
          </a:xfrm>
          <a:prstGeom prst="roundRect">
            <a:avLst>
              <a:gd name="adj" fmla="val 29976"/>
            </a:avLst>
          </a:prstGeom>
          <a:solidFill>
            <a:srgbClr val="FFFFFF">
              <a:alpha val="60000"/>
            </a:srgbClr>
          </a:solidFill>
        </p:spPr>
      </p:sp>
      <p:sp>
        <p:nvSpPr>
          <p:cNvPr id="78" name="Text 56"/>
          <p:cNvSpPr txBox="1"/>
          <p:nvPr/>
        </p:nvSpPr>
        <p:spPr>
          <a:xfrm>
            <a:off x="8396935" y="6534302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区县单位专项</a:t>
            </a:r>
            <a:endParaRPr lang="en-US" sz="1200" dirty="0"/>
          </a:p>
        </p:txBody>
      </p:sp>
      <p:pic>
        <p:nvPicPr>
          <p:cNvPr id="79" name="Image 20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245145" y="7000646"/>
            <a:ext cx="152705" cy="152705"/>
          </a:xfrm>
          <a:prstGeom prst="rect">
            <a:avLst/>
          </a:prstGeom>
        </p:spPr>
      </p:pic>
      <p:sp>
        <p:nvSpPr>
          <p:cNvPr id="80" name="Text 57"/>
          <p:cNvSpPr txBox="1"/>
          <p:nvPr/>
        </p:nvSpPr>
        <p:spPr>
          <a:xfrm>
            <a:off x="8396935" y="6963156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本地资源网络</a:t>
            </a:r>
            <a:endParaRPr lang="en-US" sz="1200" dirty="0"/>
          </a:p>
        </p:txBody>
      </p:sp>
      <p:pic>
        <p:nvPicPr>
          <p:cNvPr id="81" name="Image 21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245145" y="7429500"/>
            <a:ext cx="152705" cy="152705"/>
          </a:xfrm>
          <a:prstGeom prst="rect">
            <a:avLst/>
          </a:prstGeom>
        </p:spPr>
      </p:pic>
      <p:sp>
        <p:nvSpPr>
          <p:cNvPr id="82" name="Text 58"/>
          <p:cNvSpPr txBox="1"/>
          <p:nvPr/>
        </p:nvSpPr>
        <p:spPr>
          <a:xfrm>
            <a:off x="8396935" y="7391095"/>
            <a:ext cx="11914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一对一定制辅导</a:t>
            </a:r>
            <a:endParaRPr lang="en-US" sz="1200" dirty="0"/>
          </a:p>
        </p:txBody>
      </p:sp>
      <p:pic>
        <p:nvPicPr>
          <p:cNvPr id="83" name="Image 22" descr="preencoded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897380" y="5553151"/>
            <a:ext cx="228600" cy="228600"/>
          </a:xfrm>
          <a:prstGeom prst="rect">
            <a:avLst/>
          </a:prstGeom>
        </p:spPr>
      </p:pic>
      <p:pic>
        <p:nvPicPr>
          <p:cNvPr id="84" name="Image 23" descr="preencoded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5809945" y="5162626"/>
            <a:ext cx="228600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544507"/>
          </a:xfrm>
          <a:prstGeom prst="rect">
            <a:avLst/>
          </a:prstGeom>
          <a:solidFill>
            <a:srgbClr val="F8FAFC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895198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4" name="Text 2"/>
          <p:cNvSpPr txBox="1"/>
          <p:nvPr/>
        </p:nvSpPr>
        <p:spPr>
          <a:xfrm>
            <a:off x="571500" y="200254"/>
            <a:ext cx="4038905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全国性机构：定位与特征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71500" y="1181405"/>
            <a:ext cx="11048695" cy="857707"/>
          </a:xfrm>
          <a:prstGeom prst="roundRect">
            <a:avLst>
              <a:gd name="adj" fmla="val 14215"/>
            </a:avLst>
          </a:prstGeom>
          <a:solidFill>
            <a:srgbClr val="DBEAFE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71500" y="1181405"/>
            <a:ext cx="47549" cy="857707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5"/>
          <p:cNvSpPr/>
          <p:nvPr/>
        </p:nvSpPr>
        <p:spPr>
          <a:xfrm>
            <a:off x="809244" y="1371600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1"/>
          <a:srcRect l="-989999" r="-989999"/>
          <a:stretch>
            <a:fillRect/>
          </a:stretch>
        </p:blipFill>
        <p:spPr>
          <a:xfrm>
            <a:off x="952805" y="1604772"/>
            <a:ext cx="190195" cy="91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76756" y="1481328"/>
            <a:ext cx="71588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角色定位：提供标准化入门教育与广覆盖服务，满足考生对系统理论框架和心理安全感的需求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71500" y="2229307"/>
            <a:ext cx="3562502" cy="3390595"/>
          </a:xfrm>
          <a:prstGeom prst="roundRect">
            <a:avLst>
              <a:gd name="adj" fmla="val 909"/>
            </a:avLst>
          </a:prstGeom>
          <a:solidFill>
            <a:srgbClr val="E6F0FD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571500" y="2229307"/>
            <a:ext cx="3562502" cy="47549"/>
          </a:xfrm>
          <a:prstGeom prst="rect">
            <a:avLst/>
          </a:prstGeom>
          <a:solidFill>
            <a:srgbClr val="1E40AF"/>
          </a:solidFill>
        </p:spPr>
      </p:sp>
      <p:sp>
        <p:nvSpPr>
          <p:cNvPr id="12" name="Shape 9"/>
          <p:cNvSpPr/>
          <p:nvPr/>
        </p:nvSpPr>
        <p:spPr>
          <a:xfrm>
            <a:off x="761695" y="2991002"/>
            <a:ext cx="3181198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13" name="Shape 10"/>
          <p:cNvSpPr/>
          <p:nvPr/>
        </p:nvSpPr>
        <p:spPr>
          <a:xfrm>
            <a:off x="761695" y="2467051"/>
            <a:ext cx="428854" cy="428854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2"/>
          <a:srcRect l="-989999" r="-989999"/>
          <a:stretch>
            <a:fillRect/>
          </a:stretch>
        </p:blipFill>
        <p:spPr>
          <a:xfrm>
            <a:off x="905256" y="2676449"/>
            <a:ext cx="142646" cy="914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1304849" y="2538374"/>
            <a:ext cx="9052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代表机构</a:t>
            </a:r>
            <a:endParaRPr lang="en-US" sz="1500" dirty="0"/>
          </a:p>
        </p:txBody>
      </p:sp>
      <p:sp>
        <p:nvSpPr>
          <p:cNvPr id="16" name="Shape 12"/>
          <p:cNvSpPr/>
          <p:nvPr/>
        </p:nvSpPr>
        <p:spPr>
          <a:xfrm>
            <a:off x="761695" y="3143707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75995" y="3258007"/>
            <a:ext cx="152705" cy="152705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761695" y="3600907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9" name="Text 14"/>
          <p:cNvSpPr txBox="1"/>
          <p:nvPr/>
        </p:nvSpPr>
        <p:spPr>
          <a:xfrm>
            <a:off x="1028700" y="3219602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中公教育</a:t>
            </a:r>
            <a:endParaRPr lang="en-US" sz="120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75995" y="3715207"/>
            <a:ext cx="152705" cy="152705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761695" y="4058107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2" name="Text 16"/>
          <p:cNvSpPr txBox="1"/>
          <p:nvPr/>
        </p:nvSpPr>
        <p:spPr>
          <a:xfrm>
            <a:off x="1028700" y="3676802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华图教育</a:t>
            </a:r>
            <a:endParaRPr lang="en-US" sz="120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75995" y="4172407"/>
            <a:ext cx="152705" cy="152705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761695" y="4515307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5" name="Text 18"/>
          <p:cNvSpPr txBox="1"/>
          <p:nvPr/>
        </p:nvSpPr>
        <p:spPr>
          <a:xfrm>
            <a:off x="1028700" y="4134002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粉笔公考</a:t>
            </a:r>
            <a:endParaRPr lang="en-US" sz="1200" dirty="0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75995" y="4629607"/>
            <a:ext cx="152705" cy="152705"/>
          </a:xfrm>
          <a:prstGeom prst="rect">
            <a:avLst/>
          </a:prstGeom>
        </p:spPr>
      </p:pic>
      <p:sp>
        <p:nvSpPr>
          <p:cNvPr id="27" name="Shape 19"/>
          <p:cNvSpPr/>
          <p:nvPr/>
        </p:nvSpPr>
        <p:spPr>
          <a:xfrm>
            <a:off x="761695" y="4972507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8" name="Text 20"/>
          <p:cNvSpPr txBox="1"/>
          <p:nvPr/>
        </p:nvSpPr>
        <p:spPr>
          <a:xfrm>
            <a:off x="1028700" y="4591202"/>
            <a:ext cx="886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高顿上岸鸭</a:t>
            </a:r>
            <a:endParaRPr lang="en-US" sz="1200" dirty="0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75995" y="5086807"/>
            <a:ext cx="152705" cy="152705"/>
          </a:xfrm>
          <a:prstGeom prst="rect">
            <a:avLst/>
          </a:prstGeom>
        </p:spPr>
      </p:pic>
      <p:sp>
        <p:nvSpPr>
          <p:cNvPr id="30" name="Shape 21"/>
          <p:cNvSpPr/>
          <p:nvPr/>
        </p:nvSpPr>
        <p:spPr>
          <a:xfrm>
            <a:off x="4317797" y="2229307"/>
            <a:ext cx="3562502" cy="3390595"/>
          </a:xfrm>
          <a:prstGeom prst="roundRect">
            <a:avLst>
              <a:gd name="adj" fmla="val 909"/>
            </a:avLst>
          </a:prstGeom>
          <a:solidFill>
            <a:srgbClr val="E6F0FD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31" name="Shape 22"/>
          <p:cNvSpPr/>
          <p:nvPr/>
        </p:nvSpPr>
        <p:spPr>
          <a:xfrm>
            <a:off x="4317797" y="2229307"/>
            <a:ext cx="3562502" cy="47549"/>
          </a:xfrm>
          <a:prstGeom prst="rect">
            <a:avLst/>
          </a:prstGeom>
          <a:solidFill>
            <a:srgbClr val="1E40AF"/>
          </a:solidFill>
        </p:spPr>
      </p:sp>
      <p:sp>
        <p:nvSpPr>
          <p:cNvPr id="32" name="Shape 23"/>
          <p:cNvSpPr/>
          <p:nvPr/>
        </p:nvSpPr>
        <p:spPr>
          <a:xfrm>
            <a:off x="4508906" y="2991002"/>
            <a:ext cx="3181198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33" name="Shape 24"/>
          <p:cNvSpPr/>
          <p:nvPr/>
        </p:nvSpPr>
        <p:spPr>
          <a:xfrm>
            <a:off x="4508906" y="2467051"/>
            <a:ext cx="428854" cy="428854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4"/>
          <a:srcRect l="-989999" r="-989999"/>
          <a:stretch>
            <a:fillRect/>
          </a:stretch>
        </p:blipFill>
        <p:spPr>
          <a:xfrm>
            <a:off x="4604004" y="2676449"/>
            <a:ext cx="237744" cy="9144"/>
          </a:xfrm>
          <a:prstGeom prst="rect">
            <a:avLst/>
          </a:prstGeom>
        </p:spPr>
      </p:pic>
      <p:sp>
        <p:nvSpPr>
          <p:cNvPr id="35" name="Text 25"/>
          <p:cNvSpPr txBox="1"/>
          <p:nvPr/>
        </p:nvSpPr>
        <p:spPr>
          <a:xfrm>
            <a:off x="5051146" y="2538374"/>
            <a:ext cx="9052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课程形态</a:t>
            </a:r>
            <a:endParaRPr lang="en-US" sz="1500" dirty="0"/>
          </a:p>
        </p:txBody>
      </p:sp>
      <p:sp>
        <p:nvSpPr>
          <p:cNvPr id="36" name="Shape 26"/>
          <p:cNvSpPr/>
          <p:nvPr/>
        </p:nvSpPr>
        <p:spPr>
          <a:xfrm>
            <a:off x="4508906" y="3143707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37" name="Image 8" descr="preencoded.png"/>
          <p:cNvPicPr>
            <a:picLocks noChangeAspect="1"/>
          </p:cNvPicPr>
          <p:nvPr/>
        </p:nvPicPr>
        <p:blipFill>
          <a:blip r:embed="rId5"/>
          <a:srcRect t="-180" b="-180"/>
          <a:stretch>
            <a:fillRect/>
          </a:stretch>
        </p:blipFill>
        <p:spPr>
          <a:xfrm>
            <a:off x="4623206" y="3258007"/>
            <a:ext cx="190195" cy="152705"/>
          </a:xfrm>
          <a:prstGeom prst="rect">
            <a:avLst/>
          </a:prstGeom>
        </p:spPr>
      </p:pic>
      <p:sp>
        <p:nvSpPr>
          <p:cNvPr id="38" name="Shape 27"/>
          <p:cNvSpPr/>
          <p:nvPr/>
        </p:nvSpPr>
        <p:spPr>
          <a:xfrm>
            <a:off x="4508906" y="3600907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9" name="Text 28"/>
          <p:cNvSpPr txBox="1"/>
          <p:nvPr/>
        </p:nvSpPr>
        <p:spPr>
          <a:xfrm>
            <a:off x="4813402" y="3219602"/>
            <a:ext cx="1400861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线上/线下大班授课</a:t>
            </a:r>
            <a:endParaRPr lang="en-US" sz="1200" dirty="0"/>
          </a:p>
        </p:txBody>
      </p:sp>
      <p:pic>
        <p:nvPicPr>
          <p:cNvPr id="40" name="Image 9" descr="preencoded.png"/>
          <p:cNvPicPr>
            <a:picLocks noChangeAspect="1"/>
          </p:cNvPicPr>
          <p:nvPr/>
        </p:nvPicPr>
        <p:blipFill>
          <a:blip r:embed="rId6"/>
          <a:srcRect l="-33" r="-33"/>
          <a:stretch>
            <a:fillRect/>
          </a:stretch>
        </p:blipFill>
        <p:spPr>
          <a:xfrm>
            <a:off x="4623206" y="3715207"/>
            <a:ext cx="171907" cy="152705"/>
          </a:xfrm>
          <a:prstGeom prst="rect">
            <a:avLst/>
          </a:prstGeom>
        </p:spPr>
      </p:pic>
      <p:sp>
        <p:nvSpPr>
          <p:cNvPr id="41" name="Shape 29"/>
          <p:cNvSpPr/>
          <p:nvPr/>
        </p:nvSpPr>
        <p:spPr>
          <a:xfrm>
            <a:off x="8255203" y="2467051"/>
            <a:ext cx="428854" cy="428854"/>
          </a:xfrm>
          <a:prstGeom prst="ellipse">
            <a:avLst/>
          </a:prstGeom>
          <a:solidFill>
            <a:srgbClr val="1E3A8A"/>
          </a:solidFill>
        </p:spPr>
      </p:sp>
      <p:sp>
        <p:nvSpPr>
          <p:cNvPr id="42" name="Shape 30"/>
          <p:cNvSpPr/>
          <p:nvPr/>
        </p:nvSpPr>
        <p:spPr>
          <a:xfrm>
            <a:off x="4508906" y="4058107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3" name="Shape 31"/>
          <p:cNvSpPr/>
          <p:nvPr/>
        </p:nvSpPr>
        <p:spPr>
          <a:xfrm>
            <a:off x="4508906" y="4515307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4" name="Shape 32"/>
          <p:cNvSpPr/>
          <p:nvPr/>
        </p:nvSpPr>
        <p:spPr>
          <a:xfrm>
            <a:off x="8255203" y="3600907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5" name="Text 33"/>
          <p:cNvSpPr txBox="1"/>
          <p:nvPr/>
        </p:nvSpPr>
        <p:spPr>
          <a:xfrm>
            <a:off x="4794199" y="3676802"/>
            <a:ext cx="18004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系统班（理论体系完整）</a:t>
            </a:r>
            <a:endParaRPr lang="en-US" sz="1200" dirty="0"/>
          </a:p>
        </p:txBody>
      </p:sp>
      <p:pic>
        <p:nvPicPr>
          <p:cNvPr id="46" name="Image 10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623206" y="4172407"/>
            <a:ext cx="152705" cy="152705"/>
          </a:xfrm>
          <a:prstGeom prst="rect">
            <a:avLst/>
          </a:prstGeom>
        </p:spPr>
      </p:pic>
      <p:sp>
        <p:nvSpPr>
          <p:cNvPr id="47" name="Text 34"/>
          <p:cNvSpPr txBox="1"/>
          <p:nvPr/>
        </p:nvSpPr>
        <p:spPr>
          <a:xfrm>
            <a:off x="4774997" y="4134002"/>
            <a:ext cx="14959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冲刺班（考前集训）</a:t>
            </a:r>
            <a:endParaRPr lang="en-US" sz="1200" dirty="0"/>
          </a:p>
        </p:txBody>
      </p:sp>
      <p:pic>
        <p:nvPicPr>
          <p:cNvPr id="48" name="Image 11" descr="preencoded.png"/>
          <p:cNvPicPr>
            <a:picLocks noChangeAspect="1"/>
          </p:cNvPicPr>
          <p:nvPr/>
        </p:nvPicPr>
        <p:blipFill>
          <a:blip r:embed="rId8"/>
          <a:srcRect l="-33" r="-33"/>
          <a:stretch>
            <a:fillRect/>
          </a:stretch>
        </p:blipFill>
        <p:spPr>
          <a:xfrm>
            <a:off x="4623206" y="4629607"/>
            <a:ext cx="171907" cy="152705"/>
          </a:xfrm>
          <a:prstGeom prst="rect">
            <a:avLst/>
          </a:prstGeom>
        </p:spPr>
      </p:pic>
      <p:sp>
        <p:nvSpPr>
          <p:cNvPr id="49" name="Shape 35"/>
          <p:cNvSpPr/>
          <p:nvPr/>
        </p:nvSpPr>
        <p:spPr>
          <a:xfrm>
            <a:off x="8064094" y="2229307"/>
            <a:ext cx="3562502" cy="3390595"/>
          </a:xfrm>
          <a:prstGeom prst="roundRect">
            <a:avLst>
              <a:gd name="adj" fmla="val 909"/>
            </a:avLst>
          </a:prstGeom>
          <a:solidFill>
            <a:srgbClr val="E6F0FD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50" name="Shape 36"/>
          <p:cNvSpPr/>
          <p:nvPr/>
        </p:nvSpPr>
        <p:spPr>
          <a:xfrm>
            <a:off x="8064094" y="2229307"/>
            <a:ext cx="3562502" cy="47549"/>
          </a:xfrm>
          <a:prstGeom prst="rect">
            <a:avLst/>
          </a:prstGeom>
          <a:solidFill>
            <a:srgbClr val="1E40AF"/>
          </a:solidFill>
        </p:spPr>
      </p:sp>
      <p:sp>
        <p:nvSpPr>
          <p:cNvPr id="51" name="Shape 37"/>
          <p:cNvSpPr/>
          <p:nvPr/>
        </p:nvSpPr>
        <p:spPr>
          <a:xfrm>
            <a:off x="8255203" y="2991002"/>
            <a:ext cx="3181198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52" name="Text 38"/>
          <p:cNvSpPr txBox="1"/>
          <p:nvPr/>
        </p:nvSpPr>
        <p:spPr>
          <a:xfrm>
            <a:off x="8797442" y="2538374"/>
            <a:ext cx="9052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适用人群</a:t>
            </a:r>
            <a:endParaRPr lang="en-US" sz="1500" dirty="0"/>
          </a:p>
        </p:txBody>
      </p:sp>
      <p:sp>
        <p:nvSpPr>
          <p:cNvPr id="53" name="Shape 39"/>
          <p:cNvSpPr/>
          <p:nvPr/>
        </p:nvSpPr>
        <p:spPr>
          <a:xfrm>
            <a:off x="8255203" y="3143707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54" name="Text 40"/>
          <p:cNvSpPr txBox="1"/>
          <p:nvPr/>
        </p:nvSpPr>
        <p:spPr>
          <a:xfrm>
            <a:off x="1028700" y="5048402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导氮教育</a:t>
            </a:r>
            <a:endParaRPr lang="en-US" sz="1200" dirty="0"/>
          </a:p>
        </p:txBody>
      </p:sp>
      <p:sp>
        <p:nvSpPr>
          <p:cNvPr id="55" name="Text 41"/>
          <p:cNvSpPr txBox="1"/>
          <p:nvPr/>
        </p:nvSpPr>
        <p:spPr>
          <a:xfrm>
            <a:off x="4794199" y="4591202"/>
            <a:ext cx="1629461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VIP班（小班/一对一）</a:t>
            </a:r>
            <a:endParaRPr lang="en-US" sz="1200" dirty="0"/>
          </a:p>
        </p:txBody>
      </p:sp>
      <p:pic>
        <p:nvPicPr>
          <p:cNvPr id="56" name="Image 12" descr="preencoded.png"/>
          <p:cNvPicPr>
            <a:picLocks noChangeAspect="1"/>
          </p:cNvPicPr>
          <p:nvPr/>
        </p:nvPicPr>
        <p:blipFill>
          <a:blip r:embed="rId9"/>
          <a:srcRect l="-989999" r="-989999"/>
          <a:stretch>
            <a:fillRect/>
          </a:stretch>
        </p:blipFill>
        <p:spPr>
          <a:xfrm>
            <a:off x="8350301" y="2676449"/>
            <a:ext cx="237744" cy="9144"/>
          </a:xfrm>
          <a:prstGeom prst="rect">
            <a:avLst/>
          </a:prstGeom>
        </p:spPr>
      </p:pic>
      <p:pic>
        <p:nvPicPr>
          <p:cNvPr id="57" name="Image 13" descr="preencoded.png"/>
          <p:cNvPicPr>
            <a:picLocks noChangeAspect="1"/>
          </p:cNvPicPr>
          <p:nvPr/>
        </p:nvPicPr>
        <p:blipFill>
          <a:blip r:embed="rId10"/>
          <a:srcRect l="-33" r="-33"/>
          <a:stretch>
            <a:fillRect/>
          </a:stretch>
        </p:blipFill>
        <p:spPr>
          <a:xfrm>
            <a:off x="8369503" y="3258007"/>
            <a:ext cx="171907" cy="152705"/>
          </a:xfrm>
          <a:prstGeom prst="rect">
            <a:avLst/>
          </a:prstGeom>
        </p:spPr>
      </p:pic>
      <p:sp>
        <p:nvSpPr>
          <p:cNvPr id="58" name="Text 42"/>
          <p:cNvSpPr txBox="1"/>
          <p:nvPr/>
        </p:nvSpPr>
        <p:spPr>
          <a:xfrm>
            <a:off x="8540496" y="3219602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跨省报考考生</a:t>
            </a:r>
            <a:endParaRPr lang="en-US" sz="1200" dirty="0"/>
          </a:p>
        </p:txBody>
      </p:sp>
      <p:pic>
        <p:nvPicPr>
          <p:cNvPr id="59" name="Image 14" descr="preencoded.png"/>
          <p:cNvPicPr>
            <a:picLocks noChangeAspect="1"/>
          </p:cNvPicPr>
          <p:nvPr/>
        </p:nvPicPr>
        <p:blipFill>
          <a:blip r:embed="rId11"/>
          <a:srcRect l="-7143" r="-7143"/>
          <a:stretch>
            <a:fillRect/>
          </a:stretch>
        </p:blipFill>
        <p:spPr>
          <a:xfrm>
            <a:off x="8369503" y="3715207"/>
            <a:ext cx="152705" cy="152705"/>
          </a:xfrm>
          <a:prstGeom prst="rect">
            <a:avLst/>
          </a:prstGeom>
        </p:spPr>
      </p:pic>
      <p:sp>
        <p:nvSpPr>
          <p:cNvPr id="60" name="Shape 43"/>
          <p:cNvSpPr/>
          <p:nvPr/>
        </p:nvSpPr>
        <p:spPr>
          <a:xfrm>
            <a:off x="571500" y="5810098"/>
            <a:ext cx="3562502" cy="2933395"/>
          </a:xfrm>
          <a:prstGeom prst="roundRect">
            <a:avLst>
              <a:gd name="adj" fmla="val 1214"/>
            </a:avLst>
          </a:prstGeom>
          <a:solidFill>
            <a:srgbClr val="E6F0FD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61" name="Shape 44"/>
          <p:cNvSpPr/>
          <p:nvPr/>
        </p:nvSpPr>
        <p:spPr>
          <a:xfrm>
            <a:off x="571500" y="5810098"/>
            <a:ext cx="3562502" cy="47549"/>
          </a:xfrm>
          <a:prstGeom prst="rect">
            <a:avLst/>
          </a:prstGeom>
          <a:solidFill>
            <a:srgbClr val="1E40AF"/>
          </a:solidFill>
        </p:spPr>
      </p:sp>
      <p:sp>
        <p:nvSpPr>
          <p:cNvPr id="62" name="Shape 45"/>
          <p:cNvSpPr/>
          <p:nvPr/>
        </p:nvSpPr>
        <p:spPr>
          <a:xfrm>
            <a:off x="4317797" y="5810098"/>
            <a:ext cx="3562502" cy="2933395"/>
          </a:xfrm>
          <a:prstGeom prst="roundRect">
            <a:avLst>
              <a:gd name="adj" fmla="val 1214"/>
            </a:avLst>
          </a:prstGeom>
          <a:solidFill>
            <a:srgbClr val="E6F0FD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63" name="Shape 46"/>
          <p:cNvSpPr/>
          <p:nvPr/>
        </p:nvSpPr>
        <p:spPr>
          <a:xfrm>
            <a:off x="4317797" y="5810098"/>
            <a:ext cx="3562502" cy="47549"/>
          </a:xfrm>
          <a:prstGeom prst="rect">
            <a:avLst/>
          </a:prstGeom>
          <a:solidFill>
            <a:srgbClr val="1E40AF"/>
          </a:solidFill>
        </p:spPr>
      </p:sp>
      <p:sp>
        <p:nvSpPr>
          <p:cNvPr id="64" name="Shape 47"/>
          <p:cNvSpPr/>
          <p:nvPr/>
        </p:nvSpPr>
        <p:spPr>
          <a:xfrm>
            <a:off x="761695" y="6048756"/>
            <a:ext cx="428854" cy="428854"/>
          </a:xfrm>
          <a:prstGeom prst="ellipse">
            <a:avLst/>
          </a:prstGeom>
          <a:solidFill>
            <a:srgbClr val="1E3A8A"/>
          </a:solidFill>
        </p:spPr>
      </p:sp>
      <p:sp>
        <p:nvSpPr>
          <p:cNvPr id="65" name="Text 48"/>
          <p:cNvSpPr txBox="1"/>
          <p:nvPr/>
        </p:nvSpPr>
        <p:spPr>
          <a:xfrm>
            <a:off x="1304849" y="6120079"/>
            <a:ext cx="13624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价格/服务特点</a:t>
            </a:r>
            <a:endParaRPr lang="en-US" sz="1500" dirty="0"/>
          </a:p>
        </p:txBody>
      </p:sp>
      <p:sp>
        <p:nvSpPr>
          <p:cNvPr id="66" name="Shape 49"/>
          <p:cNvSpPr/>
          <p:nvPr/>
        </p:nvSpPr>
        <p:spPr>
          <a:xfrm>
            <a:off x="8255203" y="4058107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67" name="Text 50"/>
          <p:cNvSpPr txBox="1"/>
          <p:nvPr/>
        </p:nvSpPr>
        <p:spPr>
          <a:xfrm>
            <a:off x="8521294" y="3676802"/>
            <a:ext cx="11914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公考新手入门者</a:t>
            </a:r>
            <a:endParaRPr lang="en-US" sz="1200" dirty="0"/>
          </a:p>
        </p:txBody>
      </p:sp>
      <p:pic>
        <p:nvPicPr>
          <p:cNvPr id="68" name="Image 15" descr="preencoded.png"/>
          <p:cNvPicPr>
            <a:picLocks noChangeAspect="1"/>
          </p:cNvPicPr>
          <p:nvPr/>
        </p:nvPicPr>
        <p:blipFill>
          <a:blip r:embed="rId12"/>
          <a:srcRect l="-16666" r="-16666"/>
          <a:stretch>
            <a:fillRect/>
          </a:stretch>
        </p:blipFill>
        <p:spPr>
          <a:xfrm>
            <a:off x="8369503" y="4172407"/>
            <a:ext cx="152705" cy="152705"/>
          </a:xfrm>
          <a:prstGeom prst="rect">
            <a:avLst/>
          </a:prstGeom>
        </p:spPr>
      </p:pic>
      <p:sp>
        <p:nvSpPr>
          <p:cNvPr id="69" name="Shape 51"/>
          <p:cNvSpPr/>
          <p:nvPr/>
        </p:nvSpPr>
        <p:spPr>
          <a:xfrm>
            <a:off x="8255203" y="4515307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70" name="Text 52"/>
          <p:cNvSpPr txBox="1"/>
          <p:nvPr/>
        </p:nvSpPr>
        <p:spPr>
          <a:xfrm>
            <a:off x="8521294" y="4134002"/>
            <a:ext cx="11914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偏好线上学习者</a:t>
            </a:r>
            <a:endParaRPr lang="en-US" sz="1200" dirty="0"/>
          </a:p>
        </p:txBody>
      </p:sp>
      <p:pic>
        <p:nvPicPr>
          <p:cNvPr id="71" name="Image 16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8369503" y="4629607"/>
            <a:ext cx="152705" cy="152705"/>
          </a:xfrm>
          <a:prstGeom prst="rect">
            <a:avLst/>
          </a:prstGeom>
        </p:spPr>
      </p:pic>
      <p:sp>
        <p:nvSpPr>
          <p:cNvPr id="72" name="Shape 53"/>
          <p:cNvSpPr/>
          <p:nvPr/>
        </p:nvSpPr>
        <p:spPr>
          <a:xfrm>
            <a:off x="761695" y="6572707"/>
            <a:ext cx="3181198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73" name="Text 54"/>
          <p:cNvSpPr txBox="1"/>
          <p:nvPr/>
        </p:nvSpPr>
        <p:spPr>
          <a:xfrm>
            <a:off x="8521294" y="4591202"/>
            <a:ext cx="13432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追求品牌安全感者</a:t>
            </a:r>
            <a:endParaRPr lang="en-US" sz="1200" dirty="0"/>
          </a:p>
        </p:txBody>
      </p:sp>
      <p:pic>
        <p:nvPicPr>
          <p:cNvPr id="74" name="Image 17" descr="preencoded.png"/>
          <p:cNvPicPr>
            <a:picLocks noChangeAspect="1"/>
          </p:cNvPicPr>
          <p:nvPr/>
        </p:nvPicPr>
        <p:blipFill>
          <a:blip r:embed="rId14"/>
          <a:srcRect l="-1016667" r="-1016667"/>
          <a:stretch>
            <a:fillRect/>
          </a:stretch>
        </p:blipFill>
        <p:spPr>
          <a:xfrm>
            <a:off x="866851" y="6258154"/>
            <a:ext cx="219456" cy="9144"/>
          </a:xfrm>
          <a:prstGeom prst="rect">
            <a:avLst/>
          </a:prstGeom>
        </p:spPr>
      </p:pic>
      <p:sp>
        <p:nvSpPr>
          <p:cNvPr id="75" name="Shape 55"/>
          <p:cNvSpPr/>
          <p:nvPr/>
        </p:nvSpPr>
        <p:spPr>
          <a:xfrm>
            <a:off x="761695" y="6724498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76" name="Image 18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875995" y="6838798"/>
            <a:ext cx="152705" cy="152705"/>
          </a:xfrm>
          <a:prstGeom prst="rect">
            <a:avLst/>
          </a:prstGeom>
        </p:spPr>
      </p:pic>
      <p:sp>
        <p:nvSpPr>
          <p:cNvPr id="77" name="Shape 56"/>
          <p:cNvSpPr/>
          <p:nvPr/>
        </p:nvSpPr>
        <p:spPr>
          <a:xfrm>
            <a:off x="4508906" y="6572707"/>
            <a:ext cx="3181198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78" name="Shape 57"/>
          <p:cNvSpPr/>
          <p:nvPr/>
        </p:nvSpPr>
        <p:spPr>
          <a:xfrm>
            <a:off x="761695" y="7181698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79" name="Text 58"/>
          <p:cNvSpPr txBox="1"/>
          <p:nvPr/>
        </p:nvSpPr>
        <p:spPr>
          <a:xfrm>
            <a:off x="1028700" y="6801307"/>
            <a:ext cx="21058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价格区间广泛（几百至上万）</a:t>
            </a:r>
            <a:endParaRPr lang="en-US" sz="1200" dirty="0"/>
          </a:p>
        </p:txBody>
      </p:sp>
      <p:pic>
        <p:nvPicPr>
          <p:cNvPr id="80" name="Image 19" descr="preencoded.png"/>
          <p:cNvPicPr>
            <a:picLocks noChangeAspect="1"/>
          </p:cNvPicPr>
          <p:nvPr/>
        </p:nvPicPr>
        <p:blipFill>
          <a:blip r:embed="rId16"/>
          <a:srcRect l="-33" r="-33"/>
          <a:stretch>
            <a:fillRect/>
          </a:stretch>
        </p:blipFill>
        <p:spPr>
          <a:xfrm>
            <a:off x="875995" y="7295998"/>
            <a:ext cx="171907" cy="152705"/>
          </a:xfrm>
          <a:prstGeom prst="rect">
            <a:avLst/>
          </a:prstGeom>
        </p:spPr>
      </p:pic>
      <p:sp>
        <p:nvSpPr>
          <p:cNvPr id="81" name="Shape 59"/>
          <p:cNvSpPr/>
          <p:nvPr/>
        </p:nvSpPr>
        <p:spPr>
          <a:xfrm>
            <a:off x="761695" y="7638898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82" name="Text 60"/>
          <p:cNvSpPr txBox="1"/>
          <p:nvPr/>
        </p:nvSpPr>
        <p:spPr>
          <a:xfrm>
            <a:off x="1047902" y="7258507"/>
            <a:ext cx="11914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产品线丰富多元</a:t>
            </a:r>
            <a:endParaRPr lang="en-US" sz="1200" dirty="0"/>
          </a:p>
        </p:txBody>
      </p:sp>
      <p:pic>
        <p:nvPicPr>
          <p:cNvPr id="83" name="Image 20" descr="preencoded.png"/>
          <p:cNvPicPr>
            <a:picLocks noChangeAspect="1"/>
          </p:cNvPicPr>
          <p:nvPr/>
        </p:nvPicPr>
        <p:blipFill>
          <a:blip r:embed="rId17"/>
          <a:srcRect l="-7143" r="-7143"/>
          <a:stretch>
            <a:fillRect/>
          </a:stretch>
        </p:blipFill>
        <p:spPr>
          <a:xfrm>
            <a:off x="875995" y="7753198"/>
            <a:ext cx="152705" cy="152705"/>
          </a:xfrm>
          <a:prstGeom prst="rect">
            <a:avLst/>
          </a:prstGeom>
        </p:spPr>
      </p:pic>
      <p:sp>
        <p:nvSpPr>
          <p:cNvPr id="84" name="Shape 61"/>
          <p:cNvSpPr/>
          <p:nvPr/>
        </p:nvSpPr>
        <p:spPr>
          <a:xfrm>
            <a:off x="761695" y="8096098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85" name="Text 62"/>
          <p:cNvSpPr txBox="1"/>
          <p:nvPr/>
        </p:nvSpPr>
        <p:spPr>
          <a:xfrm>
            <a:off x="1028700" y="7715707"/>
            <a:ext cx="1467612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APP与直播平台完善</a:t>
            </a:r>
            <a:endParaRPr lang="en-US" sz="1200" dirty="0"/>
          </a:p>
        </p:txBody>
      </p:sp>
      <p:pic>
        <p:nvPicPr>
          <p:cNvPr id="86" name="Image 21" descr="preencoded.png"/>
          <p:cNvPicPr>
            <a:picLocks noChangeAspect="1"/>
          </p:cNvPicPr>
          <p:nvPr/>
        </p:nvPicPr>
        <p:blipFill>
          <a:blip r:embed="rId18"/>
          <a:srcRect l="-7143" r="-7143"/>
          <a:stretch>
            <a:fillRect/>
          </a:stretch>
        </p:blipFill>
        <p:spPr>
          <a:xfrm>
            <a:off x="875995" y="8210398"/>
            <a:ext cx="152705" cy="152705"/>
          </a:xfrm>
          <a:prstGeom prst="rect">
            <a:avLst/>
          </a:prstGeom>
        </p:spPr>
      </p:pic>
      <p:sp>
        <p:nvSpPr>
          <p:cNvPr id="87" name="Shape 63"/>
          <p:cNvSpPr/>
          <p:nvPr/>
        </p:nvSpPr>
        <p:spPr>
          <a:xfrm>
            <a:off x="4508906" y="6048756"/>
            <a:ext cx="428854" cy="428854"/>
          </a:xfrm>
          <a:prstGeom prst="ellipse">
            <a:avLst/>
          </a:prstGeom>
          <a:solidFill>
            <a:srgbClr val="1E3A8A"/>
          </a:solidFill>
        </p:spPr>
      </p:sp>
      <p:sp>
        <p:nvSpPr>
          <p:cNvPr id="88" name="Text 64"/>
          <p:cNvSpPr txBox="1"/>
          <p:nvPr/>
        </p:nvSpPr>
        <p:spPr>
          <a:xfrm>
            <a:off x="1028700" y="8172907"/>
            <a:ext cx="16486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题库更新快、资料丰富</a:t>
            </a:r>
            <a:endParaRPr lang="en-US" sz="1200" dirty="0"/>
          </a:p>
        </p:txBody>
      </p:sp>
      <p:pic>
        <p:nvPicPr>
          <p:cNvPr id="89" name="Image 22" descr="preencoded.png"/>
          <p:cNvPicPr>
            <a:picLocks noChangeAspect="1"/>
          </p:cNvPicPr>
          <p:nvPr/>
        </p:nvPicPr>
        <p:blipFill>
          <a:blip r:embed="rId19"/>
          <a:srcRect l="-989999" r="-989999"/>
          <a:stretch>
            <a:fillRect/>
          </a:stretch>
        </p:blipFill>
        <p:spPr>
          <a:xfrm>
            <a:off x="4627778" y="6258154"/>
            <a:ext cx="190195" cy="9144"/>
          </a:xfrm>
          <a:prstGeom prst="rect">
            <a:avLst/>
          </a:prstGeom>
        </p:spPr>
      </p:pic>
      <p:sp>
        <p:nvSpPr>
          <p:cNvPr id="90" name="Text 65"/>
          <p:cNvSpPr txBox="1"/>
          <p:nvPr/>
        </p:nvSpPr>
        <p:spPr>
          <a:xfrm>
            <a:off x="5051146" y="6120079"/>
            <a:ext cx="9052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潜在问题</a:t>
            </a:r>
            <a:endParaRPr lang="en-US" sz="1500" dirty="0"/>
          </a:p>
        </p:txBody>
      </p:sp>
      <p:sp>
        <p:nvSpPr>
          <p:cNvPr id="91" name="Shape 66"/>
          <p:cNvSpPr/>
          <p:nvPr/>
        </p:nvSpPr>
        <p:spPr>
          <a:xfrm>
            <a:off x="4508906" y="6724498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92" name="Image 23" descr="preencoded.png"/>
          <p:cNvPicPr>
            <a:picLocks noChangeAspect="1"/>
          </p:cNvPicPr>
          <p:nvPr/>
        </p:nvPicPr>
        <p:blipFill>
          <a:blip r:embed="rId20"/>
          <a:srcRect l="-16666" r="-16666"/>
          <a:stretch>
            <a:fillRect/>
          </a:stretch>
        </p:blipFill>
        <p:spPr>
          <a:xfrm>
            <a:off x="4623206" y="6838798"/>
            <a:ext cx="152705" cy="152705"/>
          </a:xfrm>
          <a:prstGeom prst="rect">
            <a:avLst/>
          </a:prstGeom>
        </p:spPr>
      </p:pic>
      <p:sp>
        <p:nvSpPr>
          <p:cNvPr id="93" name="Shape 67"/>
          <p:cNvSpPr/>
          <p:nvPr/>
        </p:nvSpPr>
        <p:spPr>
          <a:xfrm>
            <a:off x="4508906" y="7181698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94" name="Shape 68"/>
          <p:cNvSpPr/>
          <p:nvPr/>
        </p:nvSpPr>
        <p:spPr>
          <a:xfrm>
            <a:off x="4508906" y="8096098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95" name="Text 69"/>
          <p:cNvSpPr txBox="1"/>
          <p:nvPr/>
        </p:nvSpPr>
        <p:spPr>
          <a:xfrm>
            <a:off x="4774997" y="6801307"/>
            <a:ext cx="19431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本地化不足，易"水土不服"</a:t>
            </a:r>
            <a:endParaRPr lang="en-US" sz="1200" dirty="0"/>
          </a:p>
        </p:txBody>
      </p:sp>
      <p:pic>
        <p:nvPicPr>
          <p:cNvPr id="96" name="Image 24" descr="preencoded.pn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4623206" y="7295998"/>
            <a:ext cx="152705" cy="152705"/>
          </a:xfrm>
          <a:prstGeom prst="rect">
            <a:avLst/>
          </a:prstGeom>
        </p:spPr>
      </p:pic>
      <p:sp>
        <p:nvSpPr>
          <p:cNvPr id="97" name="Shape 70"/>
          <p:cNvSpPr/>
          <p:nvPr/>
        </p:nvSpPr>
        <p:spPr>
          <a:xfrm>
            <a:off x="4508906" y="7638898"/>
            <a:ext cx="3181198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98" name="Text 71"/>
          <p:cNvSpPr txBox="1"/>
          <p:nvPr/>
        </p:nvSpPr>
        <p:spPr>
          <a:xfrm>
            <a:off x="4774997" y="7258507"/>
            <a:ext cx="14959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师资参差，流动性大</a:t>
            </a:r>
            <a:endParaRPr lang="en-US" sz="1200" dirty="0"/>
          </a:p>
        </p:txBody>
      </p:sp>
      <p:pic>
        <p:nvPicPr>
          <p:cNvPr id="99" name="Image 25" descr="preencoded.png"/>
          <p:cNvPicPr>
            <a:picLocks noChangeAspect="1"/>
          </p:cNvPicPr>
          <p:nvPr/>
        </p:nvPicPr>
        <p:blipFill>
          <a:blip r:embed="rId22"/>
          <a:srcRect l="-33" r="-33"/>
          <a:stretch>
            <a:fillRect/>
          </a:stretch>
        </p:blipFill>
        <p:spPr>
          <a:xfrm>
            <a:off x="4623206" y="7753198"/>
            <a:ext cx="171907" cy="152705"/>
          </a:xfrm>
          <a:prstGeom prst="rect">
            <a:avLst/>
          </a:prstGeom>
        </p:spPr>
      </p:pic>
      <p:sp>
        <p:nvSpPr>
          <p:cNvPr id="100" name="Text 72"/>
          <p:cNvSpPr txBox="1"/>
          <p:nvPr/>
        </p:nvSpPr>
        <p:spPr>
          <a:xfrm>
            <a:off x="4794199" y="7715707"/>
            <a:ext cx="209580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教学"流水线化"，答题模板化</a:t>
            </a:r>
            <a:endParaRPr lang="en-US" sz="1200" dirty="0"/>
          </a:p>
        </p:txBody>
      </p:sp>
      <p:pic>
        <p:nvPicPr>
          <p:cNvPr id="101" name="Image 26" descr="preencoded.png"/>
          <p:cNvPicPr>
            <a:picLocks noChangeAspect="1"/>
          </p:cNvPicPr>
          <p:nvPr/>
        </p:nvPicPr>
        <p:blipFill>
          <a:blip r:embed="rId23"/>
          <a:srcRect t="-180" b="-180"/>
          <a:stretch>
            <a:fillRect/>
          </a:stretch>
        </p:blipFill>
        <p:spPr>
          <a:xfrm>
            <a:off x="4623206" y="8210398"/>
            <a:ext cx="190195" cy="152705"/>
          </a:xfrm>
          <a:prstGeom prst="rect">
            <a:avLst/>
          </a:prstGeom>
        </p:spPr>
      </p:pic>
      <p:sp>
        <p:nvSpPr>
          <p:cNvPr id="102" name="Text 73"/>
          <p:cNvSpPr txBox="1"/>
          <p:nvPr/>
        </p:nvSpPr>
        <p:spPr>
          <a:xfrm>
            <a:off x="4813402" y="8172907"/>
            <a:ext cx="18004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服务流程僵化，灵活性弱</a:t>
            </a:r>
            <a:endParaRPr lang="en-US" sz="1200" dirty="0"/>
          </a:p>
        </p:txBody>
      </p:sp>
      <p:sp>
        <p:nvSpPr>
          <p:cNvPr id="103" name="Shape 74"/>
          <p:cNvSpPr/>
          <p:nvPr/>
        </p:nvSpPr>
        <p:spPr>
          <a:xfrm>
            <a:off x="0" y="9029700"/>
            <a:ext cx="12191695" cy="514807"/>
          </a:xfrm>
          <a:prstGeom prst="rect">
            <a:avLst/>
          </a:prstGeom>
          <a:solidFill>
            <a:srgbClr val="E6F0FD"/>
          </a:solidFill>
        </p:spPr>
      </p:sp>
      <p:pic>
        <p:nvPicPr>
          <p:cNvPr id="104" name="Image 27" descr="preencoded.png"/>
          <p:cNvPicPr>
            <a:picLocks noChangeAspect="1"/>
          </p:cNvPicPr>
          <p:nvPr/>
        </p:nvPicPr>
        <p:blipFill>
          <a:blip r:embed="rId24"/>
          <a:srcRect l="-33" r="-33"/>
          <a:stretch>
            <a:fillRect/>
          </a:stretch>
        </p:blipFill>
        <p:spPr>
          <a:xfrm>
            <a:off x="571500" y="9219895"/>
            <a:ext cx="171907" cy="152705"/>
          </a:xfrm>
          <a:prstGeom prst="rect">
            <a:avLst/>
          </a:prstGeom>
        </p:spPr>
      </p:pic>
      <p:sp>
        <p:nvSpPr>
          <p:cNvPr id="105" name="Text 75"/>
          <p:cNvSpPr txBox="1"/>
          <p:nvPr/>
        </p:nvSpPr>
        <p:spPr>
          <a:xfrm>
            <a:off x="819302" y="9172346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苏州公务员与事业单位面试机构盘点</a:t>
            </a:r>
            <a:endParaRPr lang="en-US" sz="1200" dirty="0"/>
          </a:p>
        </p:txBody>
      </p:sp>
      <p:sp>
        <p:nvSpPr>
          <p:cNvPr id="106" name="Text 76"/>
          <p:cNvSpPr txBox="1"/>
          <p:nvPr/>
        </p:nvSpPr>
        <p:spPr>
          <a:xfrm>
            <a:off x="11280038" y="9172346"/>
            <a:ext cx="286207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05</a:t>
            </a:r>
            <a:endParaRPr lang="en-US" sz="1200" dirty="0"/>
          </a:p>
        </p:txBody>
      </p:sp>
      <p:pic>
        <p:nvPicPr>
          <p:cNvPr id="107" name="Image 28" descr="preencoded.png"/>
          <p:cNvPicPr>
            <a:picLocks noChangeAspect="1"/>
          </p:cNvPicPr>
          <p:nvPr/>
        </p:nvPicPr>
        <p:blipFill>
          <a:blip r:embed="rId25"/>
          <a:srcRect t="-180" b="-180"/>
          <a:stretch>
            <a:fillRect/>
          </a:stretch>
        </p:blipFill>
        <p:spPr>
          <a:xfrm>
            <a:off x="11525098" y="9219895"/>
            <a:ext cx="95098" cy="1527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553298"/>
          </a:xfrm>
          <a:prstGeom prst="rect">
            <a:avLst/>
          </a:prstGeom>
          <a:solidFill>
            <a:srgbClr val="F8FAFC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895198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4" name="Text 2"/>
          <p:cNvSpPr txBox="1"/>
          <p:nvPr/>
        </p:nvSpPr>
        <p:spPr>
          <a:xfrm>
            <a:off x="571500" y="200254"/>
            <a:ext cx="4381805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江苏区域机构：定位与特征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71500" y="1276502"/>
            <a:ext cx="4724705" cy="3600907"/>
          </a:xfrm>
          <a:prstGeom prst="roundRect">
            <a:avLst>
              <a:gd name="adj" fmla="val 806"/>
            </a:avLst>
          </a:prstGeom>
          <a:solidFill>
            <a:srgbClr val="DBEAFE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71500" y="1276502"/>
            <a:ext cx="4724705" cy="47549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5"/>
          <p:cNvSpPr/>
          <p:nvPr/>
        </p:nvSpPr>
        <p:spPr>
          <a:xfrm>
            <a:off x="809244" y="2181758"/>
            <a:ext cx="4248302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8" name="Shape 6"/>
          <p:cNvSpPr/>
          <p:nvPr/>
        </p:nvSpPr>
        <p:spPr>
          <a:xfrm>
            <a:off x="809244" y="1561795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rcRect l="-989999" r="-989999"/>
          <a:stretch>
            <a:fillRect/>
          </a:stretch>
        </p:blipFill>
        <p:spPr>
          <a:xfrm>
            <a:off x="952805" y="1795882"/>
            <a:ext cx="190195" cy="914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29207" y="1645920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角色定位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410919" y="2523744"/>
            <a:ext cx="3219602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破解"本土化"与"精准性"难题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875081" y="3010205"/>
            <a:ext cx="4239158" cy="4764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深耕江苏省考，对省内考情变化、政策热点、地方特色了如指掌，提供区域性精准解决方案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5483657" y="1276502"/>
            <a:ext cx="6143854" cy="3600907"/>
          </a:xfrm>
          <a:prstGeom prst="roundRect">
            <a:avLst>
              <a:gd name="adj" fmla="val 806"/>
            </a:avLst>
          </a:prstGeom>
          <a:solidFill>
            <a:srgbClr val="E6F0FD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5483657" y="1276502"/>
            <a:ext cx="6143854" cy="47549"/>
          </a:xfrm>
          <a:prstGeom prst="rect">
            <a:avLst/>
          </a:prstGeom>
          <a:solidFill>
            <a:srgbClr val="1E40AF"/>
          </a:solidFill>
        </p:spPr>
      </p:sp>
      <p:sp>
        <p:nvSpPr>
          <p:cNvPr id="15" name="Shape 12"/>
          <p:cNvSpPr/>
          <p:nvPr/>
        </p:nvSpPr>
        <p:spPr>
          <a:xfrm>
            <a:off x="5721401" y="2181758"/>
            <a:ext cx="5667451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16" name="Shape 13"/>
          <p:cNvSpPr/>
          <p:nvPr/>
        </p:nvSpPr>
        <p:spPr>
          <a:xfrm>
            <a:off x="5721401" y="1561795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2"/>
          <a:srcRect l="-989999" r="-989999"/>
          <a:stretch>
            <a:fillRect/>
          </a:stretch>
        </p:blipFill>
        <p:spPr>
          <a:xfrm>
            <a:off x="5888736" y="1795882"/>
            <a:ext cx="142646" cy="9144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341364" y="1645920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代表机构</a:t>
            </a:r>
            <a:endParaRPr lang="en-US" sz="1600" dirty="0"/>
          </a:p>
        </p:txBody>
      </p:sp>
      <p:sp>
        <p:nvSpPr>
          <p:cNvPr id="19" name="Shape 15"/>
          <p:cNvSpPr/>
          <p:nvPr/>
        </p:nvSpPr>
        <p:spPr>
          <a:xfrm>
            <a:off x="5721401" y="2381098"/>
            <a:ext cx="2762402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3"/>
          <a:srcRect t="-841" b="-841"/>
          <a:stretch>
            <a:fillRect/>
          </a:stretch>
        </p:blipFill>
        <p:spPr>
          <a:xfrm>
            <a:off x="5864962" y="2523744"/>
            <a:ext cx="190195" cy="171907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8623706" y="2381098"/>
            <a:ext cx="2762402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2" name="Shape 17"/>
          <p:cNvSpPr/>
          <p:nvPr/>
        </p:nvSpPr>
        <p:spPr>
          <a:xfrm>
            <a:off x="5721401" y="3581705"/>
            <a:ext cx="2762402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3" name="Shape 18"/>
          <p:cNvSpPr/>
          <p:nvPr/>
        </p:nvSpPr>
        <p:spPr>
          <a:xfrm>
            <a:off x="8623706" y="4181551"/>
            <a:ext cx="2762402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4" name="Text 19"/>
          <p:cNvSpPr txBox="1"/>
          <p:nvPr/>
        </p:nvSpPr>
        <p:spPr>
          <a:xfrm>
            <a:off x="6055157" y="2495398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如风公考</a:t>
            </a:r>
            <a:endParaRPr lang="en-US" sz="1200" dirty="0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3"/>
          <a:srcRect t="-841" b="-841"/>
          <a:stretch>
            <a:fillRect/>
          </a:stretch>
        </p:blipFill>
        <p:spPr>
          <a:xfrm>
            <a:off x="8766353" y="2523744"/>
            <a:ext cx="190195" cy="171907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5721401" y="2980944"/>
            <a:ext cx="2762402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7" name="Text 21"/>
          <p:cNvSpPr txBox="1"/>
          <p:nvPr/>
        </p:nvSpPr>
        <p:spPr>
          <a:xfrm>
            <a:off x="8956548" y="2495398"/>
            <a:ext cx="5815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戴锦鲤</a:t>
            </a:r>
            <a:endParaRPr lang="en-US" sz="1200" dirty="0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3"/>
          <a:srcRect t="-841" b="-841"/>
          <a:stretch>
            <a:fillRect/>
          </a:stretch>
        </p:blipFill>
        <p:spPr>
          <a:xfrm>
            <a:off x="5864962" y="3124505"/>
            <a:ext cx="190195" cy="171907"/>
          </a:xfrm>
          <a:prstGeom prst="rect">
            <a:avLst/>
          </a:prstGeom>
        </p:spPr>
      </p:pic>
      <p:sp>
        <p:nvSpPr>
          <p:cNvPr id="29" name="Shape 22"/>
          <p:cNvSpPr/>
          <p:nvPr/>
        </p:nvSpPr>
        <p:spPr>
          <a:xfrm>
            <a:off x="8623706" y="2980944"/>
            <a:ext cx="2762402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0" name="Text 23"/>
          <p:cNvSpPr txBox="1"/>
          <p:nvPr/>
        </p:nvSpPr>
        <p:spPr>
          <a:xfrm>
            <a:off x="6055157" y="3095244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江苏博涵面试</a:t>
            </a:r>
            <a:endParaRPr lang="en-US" sz="1200" dirty="0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3"/>
          <a:srcRect t="-841" b="-841"/>
          <a:stretch>
            <a:fillRect/>
          </a:stretch>
        </p:blipFill>
        <p:spPr>
          <a:xfrm>
            <a:off x="8766353" y="3124505"/>
            <a:ext cx="190195" cy="171907"/>
          </a:xfrm>
          <a:prstGeom prst="rect">
            <a:avLst/>
          </a:prstGeom>
        </p:spPr>
      </p:pic>
      <p:sp>
        <p:nvSpPr>
          <p:cNvPr id="32" name="Shape 24"/>
          <p:cNvSpPr/>
          <p:nvPr/>
        </p:nvSpPr>
        <p:spPr>
          <a:xfrm>
            <a:off x="8623706" y="3581705"/>
            <a:ext cx="2762402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3" name="Text 25"/>
          <p:cNvSpPr txBox="1"/>
          <p:nvPr/>
        </p:nvSpPr>
        <p:spPr>
          <a:xfrm>
            <a:off x="8956548" y="3095244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王智公考</a:t>
            </a:r>
            <a:endParaRPr lang="en-US" sz="1200" dirty="0"/>
          </a:p>
        </p:txBody>
      </p:sp>
      <p:pic>
        <p:nvPicPr>
          <p:cNvPr id="34" name="Image 6" descr="preencoded.png"/>
          <p:cNvPicPr>
            <a:picLocks noChangeAspect="1"/>
          </p:cNvPicPr>
          <p:nvPr/>
        </p:nvPicPr>
        <p:blipFill>
          <a:blip r:embed="rId4"/>
          <a:srcRect l="-1773" r="-1773"/>
          <a:stretch>
            <a:fillRect/>
          </a:stretch>
        </p:blipFill>
        <p:spPr>
          <a:xfrm>
            <a:off x="5864962" y="3724351"/>
            <a:ext cx="133502" cy="171907"/>
          </a:xfrm>
          <a:prstGeom prst="rect">
            <a:avLst/>
          </a:prstGeom>
        </p:spPr>
      </p:pic>
      <p:sp>
        <p:nvSpPr>
          <p:cNvPr id="35" name="Text 26"/>
          <p:cNvSpPr txBox="1"/>
          <p:nvPr/>
        </p:nvSpPr>
        <p:spPr>
          <a:xfrm>
            <a:off x="5998464" y="3696005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东泰教育</a:t>
            </a:r>
            <a:endParaRPr lang="en-US" sz="1200" dirty="0"/>
          </a:p>
        </p:txBody>
      </p:sp>
      <p:pic>
        <p:nvPicPr>
          <p:cNvPr id="36" name="Image 7" descr="preencoded.png"/>
          <p:cNvPicPr>
            <a:picLocks noChangeAspect="1"/>
          </p:cNvPicPr>
          <p:nvPr/>
        </p:nvPicPr>
        <p:blipFill>
          <a:blip r:embed="rId4"/>
          <a:srcRect l="-1773" r="-1773"/>
          <a:stretch>
            <a:fillRect/>
          </a:stretch>
        </p:blipFill>
        <p:spPr>
          <a:xfrm>
            <a:off x="8766353" y="3724351"/>
            <a:ext cx="133502" cy="171907"/>
          </a:xfrm>
          <a:prstGeom prst="rect">
            <a:avLst/>
          </a:prstGeom>
        </p:spPr>
      </p:pic>
      <p:sp>
        <p:nvSpPr>
          <p:cNvPr id="37" name="Shape 27"/>
          <p:cNvSpPr/>
          <p:nvPr/>
        </p:nvSpPr>
        <p:spPr>
          <a:xfrm>
            <a:off x="5721401" y="4181551"/>
            <a:ext cx="2762402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8" name="Text 28"/>
          <p:cNvSpPr txBox="1"/>
          <p:nvPr/>
        </p:nvSpPr>
        <p:spPr>
          <a:xfrm>
            <a:off x="8899855" y="3696005"/>
            <a:ext cx="5815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苏夫子</a:t>
            </a:r>
            <a:endParaRPr lang="en-US" sz="1200" dirty="0"/>
          </a:p>
        </p:txBody>
      </p:sp>
      <p:pic>
        <p:nvPicPr>
          <p:cNvPr id="39" name="Image 8" descr="preencoded.png"/>
          <p:cNvPicPr>
            <a:picLocks noChangeAspect="1"/>
          </p:cNvPicPr>
          <p:nvPr/>
        </p:nvPicPr>
        <p:blipFill>
          <a:blip r:embed="rId4"/>
          <a:srcRect l="-1773" r="-1773"/>
          <a:stretch>
            <a:fillRect/>
          </a:stretch>
        </p:blipFill>
        <p:spPr>
          <a:xfrm>
            <a:off x="5864962" y="4324198"/>
            <a:ext cx="133502" cy="171907"/>
          </a:xfrm>
          <a:prstGeom prst="rect">
            <a:avLst/>
          </a:prstGeom>
        </p:spPr>
      </p:pic>
      <p:sp>
        <p:nvSpPr>
          <p:cNvPr id="40" name="Text 29"/>
          <p:cNvSpPr txBox="1"/>
          <p:nvPr/>
        </p:nvSpPr>
        <p:spPr>
          <a:xfrm>
            <a:off x="5998464" y="4295851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博约公考</a:t>
            </a:r>
            <a:endParaRPr lang="en-US" sz="1200" dirty="0"/>
          </a:p>
        </p:txBody>
      </p:sp>
      <p:pic>
        <p:nvPicPr>
          <p:cNvPr id="41" name="Image 9" descr="preencoded.png"/>
          <p:cNvPicPr>
            <a:picLocks noChangeAspect="1"/>
          </p:cNvPicPr>
          <p:nvPr/>
        </p:nvPicPr>
        <p:blipFill>
          <a:blip r:embed="rId4"/>
          <a:srcRect l="-1773" r="-1773"/>
          <a:stretch>
            <a:fillRect/>
          </a:stretch>
        </p:blipFill>
        <p:spPr>
          <a:xfrm>
            <a:off x="8766353" y="4324198"/>
            <a:ext cx="133502" cy="171907"/>
          </a:xfrm>
          <a:prstGeom prst="rect">
            <a:avLst/>
          </a:prstGeom>
        </p:spPr>
      </p:pic>
      <p:sp>
        <p:nvSpPr>
          <p:cNvPr id="42" name="Text 30"/>
          <p:cNvSpPr txBox="1"/>
          <p:nvPr/>
        </p:nvSpPr>
        <p:spPr>
          <a:xfrm>
            <a:off x="8899855" y="4295851"/>
            <a:ext cx="5815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晗你学</a:t>
            </a:r>
            <a:endParaRPr lang="en-US" sz="1200" dirty="0"/>
          </a:p>
        </p:txBody>
      </p:sp>
      <p:sp>
        <p:nvSpPr>
          <p:cNvPr id="43" name="Shape 31"/>
          <p:cNvSpPr/>
          <p:nvPr/>
        </p:nvSpPr>
        <p:spPr>
          <a:xfrm>
            <a:off x="571500" y="5067605"/>
            <a:ext cx="3562502" cy="2590495"/>
          </a:xfrm>
          <a:prstGeom prst="roundRect">
            <a:avLst>
              <a:gd name="adj" fmla="val 1557"/>
            </a:avLst>
          </a:prstGeom>
          <a:solidFill>
            <a:srgbClr val="EFF6FF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44" name="Shape 32"/>
          <p:cNvSpPr/>
          <p:nvPr/>
        </p:nvSpPr>
        <p:spPr>
          <a:xfrm>
            <a:off x="571500" y="5067605"/>
            <a:ext cx="3562502" cy="47549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45" name="Shape 33"/>
          <p:cNvSpPr/>
          <p:nvPr/>
        </p:nvSpPr>
        <p:spPr>
          <a:xfrm>
            <a:off x="809244" y="5972861"/>
            <a:ext cx="3086100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46" name="Shape 34"/>
          <p:cNvSpPr/>
          <p:nvPr/>
        </p:nvSpPr>
        <p:spPr>
          <a:xfrm>
            <a:off x="809244" y="5352898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47" name="Image 10" descr="preencoded.png"/>
          <p:cNvPicPr>
            <a:picLocks noChangeAspect="1"/>
          </p:cNvPicPr>
          <p:nvPr/>
        </p:nvPicPr>
        <p:blipFill>
          <a:blip r:embed="rId5"/>
          <a:srcRect l="-989999" r="-989999"/>
          <a:stretch>
            <a:fillRect/>
          </a:stretch>
        </p:blipFill>
        <p:spPr>
          <a:xfrm>
            <a:off x="929030" y="5586070"/>
            <a:ext cx="237744" cy="9144"/>
          </a:xfrm>
          <a:prstGeom prst="rect">
            <a:avLst/>
          </a:prstGeom>
        </p:spPr>
      </p:pic>
      <p:sp>
        <p:nvSpPr>
          <p:cNvPr id="48" name="Text 35"/>
          <p:cNvSpPr txBox="1"/>
          <p:nvPr/>
        </p:nvSpPr>
        <p:spPr>
          <a:xfrm>
            <a:off x="1429207" y="5437022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教学特点</a:t>
            </a:r>
            <a:endParaRPr lang="en-US" sz="1600" dirty="0"/>
          </a:p>
        </p:txBody>
      </p:sp>
      <p:sp>
        <p:nvSpPr>
          <p:cNvPr id="49" name="Shape 36"/>
          <p:cNvSpPr/>
          <p:nvPr/>
        </p:nvSpPr>
        <p:spPr>
          <a:xfrm>
            <a:off x="809244" y="6544361"/>
            <a:ext cx="3086100" cy="9144"/>
          </a:xfrm>
          <a:prstGeom prst="rect">
            <a:avLst/>
          </a:prstGeom>
          <a:solidFill>
            <a:srgbClr val="CBD5E1"/>
          </a:solidFill>
        </p:spPr>
      </p:sp>
      <p:pic>
        <p:nvPicPr>
          <p:cNvPr id="50" name="Image 11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09244" y="6248095"/>
            <a:ext cx="152705" cy="152705"/>
          </a:xfrm>
          <a:prstGeom prst="rect">
            <a:avLst/>
          </a:prstGeom>
        </p:spPr>
      </p:pic>
      <p:sp>
        <p:nvSpPr>
          <p:cNvPr id="51" name="Shape 37"/>
          <p:cNvSpPr/>
          <p:nvPr/>
        </p:nvSpPr>
        <p:spPr>
          <a:xfrm>
            <a:off x="4556455" y="5972861"/>
            <a:ext cx="3086100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52" name="Shape 38"/>
          <p:cNvSpPr/>
          <p:nvPr/>
        </p:nvSpPr>
        <p:spPr>
          <a:xfrm>
            <a:off x="809244" y="7039966"/>
            <a:ext cx="3086100" cy="9144"/>
          </a:xfrm>
          <a:prstGeom prst="rect">
            <a:avLst/>
          </a:prstGeom>
          <a:solidFill>
            <a:srgbClr val="CBD5E1"/>
          </a:solidFill>
        </p:spPr>
      </p:sp>
      <p:sp>
        <p:nvSpPr>
          <p:cNvPr id="53" name="Text 39"/>
          <p:cNvSpPr txBox="1"/>
          <p:nvPr/>
        </p:nvSpPr>
        <p:spPr>
          <a:xfrm>
            <a:off x="1057046" y="6172200"/>
            <a:ext cx="270571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155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江苏命题趋势把握精准，"江苏味"十足</a:t>
            </a:r>
            <a:endParaRPr lang="en-US" sz="1200" dirty="0"/>
          </a:p>
        </p:txBody>
      </p:sp>
      <p:pic>
        <p:nvPicPr>
          <p:cNvPr id="54" name="Image 12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09244" y="6743700"/>
            <a:ext cx="152705" cy="152705"/>
          </a:xfrm>
          <a:prstGeom prst="rect">
            <a:avLst/>
          </a:prstGeom>
        </p:spPr>
      </p:pic>
      <p:sp>
        <p:nvSpPr>
          <p:cNvPr id="55" name="Text 40"/>
          <p:cNvSpPr txBox="1"/>
          <p:nvPr/>
        </p:nvSpPr>
        <p:spPr>
          <a:xfrm>
            <a:off x="1057046" y="6667805"/>
            <a:ext cx="28675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155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案例多选用江苏本地时政热点与政策文件</a:t>
            </a:r>
            <a:endParaRPr lang="en-US" sz="1200" dirty="0"/>
          </a:p>
        </p:txBody>
      </p:sp>
      <p:pic>
        <p:nvPicPr>
          <p:cNvPr id="56" name="Image 13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09244" y="7239305"/>
            <a:ext cx="152705" cy="152705"/>
          </a:xfrm>
          <a:prstGeom prst="rect">
            <a:avLst/>
          </a:prstGeom>
        </p:spPr>
      </p:pic>
      <p:sp>
        <p:nvSpPr>
          <p:cNvPr id="57" name="Shape 41"/>
          <p:cNvSpPr/>
          <p:nvPr/>
        </p:nvSpPr>
        <p:spPr>
          <a:xfrm>
            <a:off x="4317797" y="5067605"/>
            <a:ext cx="3562502" cy="2590495"/>
          </a:xfrm>
          <a:prstGeom prst="roundRect">
            <a:avLst>
              <a:gd name="adj" fmla="val 1557"/>
            </a:avLst>
          </a:prstGeom>
          <a:solidFill>
            <a:srgbClr val="EFF6FF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58" name="Shape 42"/>
          <p:cNvSpPr/>
          <p:nvPr/>
        </p:nvSpPr>
        <p:spPr>
          <a:xfrm>
            <a:off x="4317797" y="5067605"/>
            <a:ext cx="3562502" cy="47549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59" name="Shape 43"/>
          <p:cNvSpPr/>
          <p:nvPr/>
        </p:nvSpPr>
        <p:spPr>
          <a:xfrm>
            <a:off x="4556455" y="5352898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sp>
        <p:nvSpPr>
          <p:cNvPr id="60" name="Text 44"/>
          <p:cNvSpPr txBox="1"/>
          <p:nvPr/>
        </p:nvSpPr>
        <p:spPr>
          <a:xfrm>
            <a:off x="5175504" y="5437022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组织形式</a:t>
            </a:r>
            <a:endParaRPr lang="en-US" sz="1600" dirty="0"/>
          </a:p>
        </p:txBody>
      </p:sp>
      <p:sp>
        <p:nvSpPr>
          <p:cNvPr id="61" name="Text 45"/>
          <p:cNvSpPr txBox="1"/>
          <p:nvPr/>
        </p:nvSpPr>
        <p:spPr>
          <a:xfrm>
            <a:off x="1057046" y="7162495"/>
            <a:ext cx="28575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155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对江苏考官"口味"有独到见解，针对性强</a:t>
            </a:r>
            <a:endParaRPr lang="en-US" sz="1200" dirty="0"/>
          </a:p>
        </p:txBody>
      </p:sp>
      <p:pic>
        <p:nvPicPr>
          <p:cNvPr id="62" name="Image 14" descr="preencoded.png"/>
          <p:cNvPicPr>
            <a:picLocks noChangeAspect="1"/>
          </p:cNvPicPr>
          <p:nvPr/>
        </p:nvPicPr>
        <p:blipFill>
          <a:blip r:embed="rId7"/>
          <a:srcRect l="-989999" r="-989999"/>
          <a:stretch>
            <a:fillRect/>
          </a:stretch>
        </p:blipFill>
        <p:spPr>
          <a:xfrm>
            <a:off x="4675327" y="5586070"/>
            <a:ext cx="237744" cy="9144"/>
          </a:xfrm>
          <a:prstGeom prst="rect">
            <a:avLst/>
          </a:prstGeom>
        </p:spPr>
      </p:pic>
      <p:sp>
        <p:nvSpPr>
          <p:cNvPr id="63" name="Text 46"/>
          <p:cNvSpPr txBox="1"/>
          <p:nvPr/>
        </p:nvSpPr>
        <p:spPr>
          <a:xfrm>
            <a:off x="8921801" y="5437022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适用人群</a:t>
            </a:r>
            <a:endParaRPr lang="en-US" sz="1600" dirty="0"/>
          </a:p>
        </p:txBody>
      </p:sp>
      <p:sp>
        <p:nvSpPr>
          <p:cNvPr id="64" name="Shape 47"/>
          <p:cNvSpPr/>
          <p:nvPr/>
        </p:nvSpPr>
        <p:spPr>
          <a:xfrm>
            <a:off x="4556455" y="6544361"/>
            <a:ext cx="3086100" cy="9144"/>
          </a:xfrm>
          <a:prstGeom prst="rect">
            <a:avLst/>
          </a:prstGeom>
          <a:solidFill>
            <a:srgbClr val="CBD5E1"/>
          </a:solidFill>
        </p:spPr>
      </p:sp>
      <p:pic>
        <p:nvPicPr>
          <p:cNvPr id="65" name="Image 15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556455" y="6248095"/>
            <a:ext cx="152705" cy="152705"/>
          </a:xfrm>
          <a:prstGeom prst="rect">
            <a:avLst/>
          </a:prstGeom>
        </p:spPr>
      </p:pic>
      <p:sp>
        <p:nvSpPr>
          <p:cNvPr id="66" name="Shape 48"/>
          <p:cNvSpPr/>
          <p:nvPr/>
        </p:nvSpPr>
        <p:spPr>
          <a:xfrm>
            <a:off x="4556455" y="7039966"/>
            <a:ext cx="3086100" cy="9144"/>
          </a:xfrm>
          <a:prstGeom prst="rect">
            <a:avLst/>
          </a:prstGeom>
          <a:solidFill>
            <a:srgbClr val="CBD5E1"/>
          </a:solidFill>
        </p:spPr>
      </p:sp>
      <p:sp>
        <p:nvSpPr>
          <p:cNvPr id="67" name="Text 49"/>
          <p:cNvSpPr txBox="1"/>
          <p:nvPr/>
        </p:nvSpPr>
        <p:spPr>
          <a:xfrm>
            <a:off x="4803343" y="6172200"/>
            <a:ext cx="27148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155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相较全国机构，更注重小班教学与互动</a:t>
            </a:r>
            <a:endParaRPr lang="en-US" sz="1200" dirty="0"/>
          </a:p>
        </p:txBody>
      </p:sp>
      <p:pic>
        <p:nvPicPr>
          <p:cNvPr id="68" name="Image 16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556455" y="6743700"/>
            <a:ext cx="152705" cy="152705"/>
          </a:xfrm>
          <a:prstGeom prst="rect">
            <a:avLst/>
          </a:prstGeom>
        </p:spPr>
      </p:pic>
      <p:sp>
        <p:nvSpPr>
          <p:cNvPr id="69" name="Text 50"/>
          <p:cNvSpPr txBox="1"/>
          <p:nvPr/>
        </p:nvSpPr>
        <p:spPr>
          <a:xfrm>
            <a:off x="4803343" y="6667805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155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核心教师多为江苏公考领域资深人士</a:t>
            </a:r>
            <a:endParaRPr lang="en-US" sz="1200" dirty="0"/>
          </a:p>
        </p:txBody>
      </p:sp>
      <p:pic>
        <p:nvPicPr>
          <p:cNvPr id="70" name="Image 17" descr="preencoded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556455" y="7239305"/>
            <a:ext cx="152705" cy="152705"/>
          </a:xfrm>
          <a:prstGeom prst="rect">
            <a:avLst/>
          </a:prstGeom>
        </p:spPr>
      </p:pic>
      <p:sp>
        <p:nvSpPr>
          <p:cNvPr id="71" name="Shape 51"/>
          <p:cNvSpPr/>
          <p:nvPr/>
        </p:nvSpPr>
        <p:spPr>
          <a:xfrm>
            <a:off x="8064094" y="5067605"/>
            <a:ext cx="3562502" cy="2590495"/>
          </a:xfrm>
          <a:prstGeom prst="roundRect">
            <a:avLst>
              <a:gd name="adj" fmla="val 1557"/>
            </a:avLst>
          </a:prstGeom>
          <a:solidFill>
            <a:srgbClr val="EFF6FF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72" name="Shape 52"/>
          <p:cNvSpPr/>
          <p:nvPr/>
        </p:nvSpPr>
        <p:spPr>
          <a:xfrm>
            <a:off x="8064094" y="5067605"/>
            <a:ext cx="3562502" cy="47549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73" name="Shape 53"/>
          <p:cNvSpPr/>
          <p:nvPr/>
        </p:nvSpPr>
        <p:spPr>
          <a:xfrm>
            <a:off x="8302752" y="5972861"/>
            <a:ext cx="3086100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74" name="Shape 54"/>
          <p:cNvSpPr/>
          <p:nvPr/>
        </p:nvSpPr>
        <p:spPr>
          <a:xfrm>
            <a:off x="8302752" y="5352898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sp>
        <p:nvSpPr>
          <p:cNvPr id="75" name="Text 55"/>
          <p:cNvSpPr txBox="1"/>
          <p:nvPr/>
        </p:nvSpPr>
        <p:spPr>
          <a:xfrm>
            <a:off x="4803343" y="7162495"/>
            <a:ext cx="2876702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155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随着知名度提升，部分班级人数已超20人</a:t>
            </a:r>
            <a:endParaRPr lang="en-US" sz="1200" dirty="0"/>
          </a:p>
        </p:txBody>
      </p:sp>
      <p:pic>
        <p:nvPicPr>
          <p:cNvPr id="76" name="Image 18" descr="preencoded.png"/>
          <p:cNvPicPr>
            <a:picLocks noChangeAspect="1"/>
          </p:cNvPicPr>
          <p:nvPr/>
        </p:nvPicPr>
        <p:blipFill>
          <a:blip r:embed="rId9"/>
          <a:srcRect l="-1024284" r="-1024284"/>
          <a:stretch>
            <a:fillRect/>
          </a:stretch>
        </p:blipFill>
        <p:spPr>
          <a:xfrm>
            <a:off x="8454542" y="5586070"/>
            <a:ext cx="171907" cy="9144"/>
          </a:xfrm>
          <a:prstGeom prst="rect">
            <a:avLst/>
          </a:prstGeom>
        </p:spPr>
      </p:pic>
      <p:sp>
        <p:nvSpPr>
          <p:cNvPr id="77" name="Shape 56"/>
          <p:cNvSpPr/>
          <p:nvPr/>
        </p:nvSpPr>
        <p:spPr>
          <a:xfrm>
            <a:off x="8302752" y="6544361"/>
            <a:ext cx="3086100" cy="9144"/>
          </a:xfrm>
          <a:prstGeom prst="rect">
            <a:avLst/>
          </a:prstGeom>
          <a:solidFill>
            <a:srgbClr val="CBD5E1"/>
          </a:solidFill>
        </p:spPr>
      </p:sp>
      <p:pic>
        <p:nvPicPr>
          <p:cNvPr id="78" name="Image 19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302752" y="6248095"/>
            <a:ext cx="152705" cy="152705"/>
          </a:xfrm>
          <a:prstGeom prst="rect">
            <a:avLst/>
          </a:prstGeom>
        </p:spPr>
      </p:pic>
      <p:sp>
        <p:nvSpPr>
          <p:cNvPr id="79" name="Shape 57"/>
          <p:cNvSpPr/>
          <p:nvPr/>
        </p:nvSpPr>
        <p:spPr>
          <a:xfrm>
            <a:off x="8302752" y="7039966"/>
            <a:ext cx="3086100" cy="9144"/>
          </a:xfrm>
          <a:prstGeom prst="rect">
            <a:avLst/>
          </a:prstGeom>
          <a:solidFill>
            <a:srgbClr val="CBD5E1"/>
          </a:solidFill>
        </p:spPr>
      </p:sp>
      <p:sp>
        <p:nvSpPr>
          <p:cNvPr id="80" name="Text 58"/>
          <p:cNvSpPr txBox="1"/>
          <p:nvPr/>
        </p:nvSpPr>
        <p:spPr>
          <a:xfrm>
            <a:off x="8550554" y="6172200"/>
            <a:ext cx="14959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155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目标江苏省考的考生</a:t>
            </a:r>
            <a:endParaRPr lang="en-US" sz="1200" dirty="0"/>
          </a:p>
        </p:txBody>
      </p:sp>
      <p:pic>
        <p:nvPicPr>
          <p:cNvPr id="81" name="Image 20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302752" y="6743700"/>
            <a:ext cx="152705" cy="152705"/>
          </a:xfrm>
          <a:prstGeom prst="rect">
            <a:avLst/>
          </a:prstGeom>
        </p:spPr>
      </p:pic>
      <p:sp>
        <p:nvSpPr>
          <p:cNvPr id="82" name="Text 59"/>
          <p:cNvSpPr txBox="1"/>
          <p:nvPr/>
        </p:nvSpPr>
        <p:spPr>
          <a:xfrm>
            <a:off x="8550554" y="6667805"/>
            <a:ext cx="16486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155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需要针对性练习的考生</a:t>
            </a:r>
            <a:endParaRPr lang="en-US" sz="1200" dirty="0"/>
          </a:p>
        </p:txBody>
      </p:sp>
      <p:pic>
        <p:nvPicPr>
          <p:cNvPr id="83" name="Image 21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302752" y="7239305"/>
            <a:ext cx="152705" cy="152705"/>
          </a:xfrm>
          <a:prstGeom prst="rect">
            <a:avLst/>
          </a:prstGeom>
        </p:spPr>
      </p:pic>
      <p:sp>
        <p:nvSpPr>
          <p:cNvPr id="84" name="Text 60"/>
          <p:cNvSpPr txBox="1"/>
          <p:nvPr/>
        </p:nvSpPr>
        <p:spPr>
          <a:xfrm>
            <a:off x="8550554" y="7162495"/>
            <a:ext cx="2391156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155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从"学会"到"考好"的进阶需求考生</a:t>
            </a:r>
            <a:endParaRPr lang="en-US" sz="1200" dirty="0"/>
          </a:p>
        </p:txBody>
      </p:sp>
      <p:pic>
        <p:nvPicPr>
          <p:cNvPr id="85" name="Image 22" descr="preencoded.png"/>
          <p:cNvPicPr>
            <a:picLocks noChangeAspect="1"/>
          </p:cNvPicPr>
          <p:nvPr/>
        </p:nvPicPr>
        <p:blipFill>
          <a:blip r:embed="rId10">
            <a:alphaModFix amt="20000"/>
          </a:blip>
          <a:srcRect/>
          <a:stretch>
            <a:fillRect/>
          </a:stretch>
        </p:blipFill>
        <p:spPr>
          <a:xfrm>
            <a:off x="10858500" y="7220102"/>
            <a:ext cx="1143000" cy="1143000"/>
          </a:xfrm>
          <a:prstGeom prst="rect">
            <a:avLst/>
          </a:prstGeom>
        </p:spPr>
      </p:pic>
      <p:sp>
        <p:nvSpPr>
          <p:cNvPr id="86" name="Shape 61"/>
          <p:cNvSpPr/>
          <p:nvPr/>
        </p:nvSpPr>
        <p:spPr>
          <a:xfrm>
            <a:off x="0" y="8039405"/>
            <a:ext cx="12191695" cy="514807"/>
          </a:xfrm>
          <a:prstGeom prst="rect">
            <a:avLst/>
          </a:prstGeom>
          <a:solidFill>
            <a:srgbClr val="E6F0FD"/>
          </a:solidFill>
        </p:spPr>
      </p:sp>
      <p:pic>
        <p:nvPicPr>
          <p:cNvPr id="87" name="Image 23" descr="preencoded.png"/>
          <p:cNvPicPr>
            <a:picLocks noChangeAspect="1"/>
          </p:cNvPicPr>
          <p:nvPr/>
        </p:nvPicPr>
        <p:blipFill>
          <a:blip r:embed="rId11"/>
          <a:srcRect l="-33" r="-33"/>
          <a:stretch>
            <a:fillRect/>
          </a:stretch>
        </p:blipFill>
        <p:spPr>
          <a:xfrm>
            <a:off x="571500" y="8229600"/>
            <a:ext cx="171907" cy="152705"/>
          </a:xfrm>
          <a:prstGeom prst="rect">
            <a:avLst/>
          </a:prstGeom>
        </p:spPr>
      </p:pic>
      <p:sp>
        <p:nvSpPr>
          <p:cNvPr id="88" name="Text 62"/>
          <p:cNvSpPr txBox="1"/>
          <p:nvPr/>
        </p:nvSpPr>
        <p:spPr>
          <a:xfrm>
            <a:off x="819302" y="8182051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苏州公务员与事业单位面试机构盘点</a:t>
            </a:r>
            <a:endParaRPr lang="en-US" sz="1200" dirty="0"/>
          </a:p>
        </p:txBody>
      </p:sp>
      <p:sp>
        <p:nvSpPr>
          <p:cNvPr id="89" name="Text 63"/>
          <p:cNvSpPr txBox="1"/>
          <p:nvPr/>
        </p:nvSpPr>
        <p:spPr>
          <a:xfrm>
            <a:off x="11280038" y="8182051"/>
            <a:ext cx="286207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06</a:t>
            </a:r>
            <a:endParaRPr lang="en-US" sz="1200" dirty="0"/>
          </a:p>
        </p:txBody>
      </p:sp>
      <p:pic>
        <p:nvPicPr>
          <p:cNvPr id="90" name="Image 24" descr="preencoded.png"/>
          <p:cNvPicPr>
            <a:picLocks noChangeAspect="1"/>
          </p:cNvPicPr>
          <p:nvPr/>
        </p:nvPicPr>
        <p:blipFill>
          <a:blip r:embed="rId12"/>
          <a:srcRect t="-180" b="-180"/>
          <a:stretch>
            <a:fillRect/>
          </a:stretch>
        </p:blipFill>
        <p:spPr>
          <a:xfrm>
            <a:off x="11525098" y="8229600"/>
            <a:ext cx="95098" cy="1527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01254"/>
          </a:xfrm>
          <a:prstGeom prst="rect">
            <a:avLst/>
          </a:prstGeom>
          <a:solidFill>
            <a:srgbClr val="F8FAFC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895198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4" name="Text 2"/>
          <p:cNvSpPr txBox="1"/>
          <p:nvPr/>
        </p:nvSpPr>
        <p:spPr>
          <a:xfrm>
            <a:off x="571500" y="200254"/>
            <a:ext cx="4381805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苏州本地机构：定位与特征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71500" y="1276502"/>
            <a:ext cx="5429707" cy="3258007"/>
          </a:xfrm>
          <a:prstGeom prst="roundRect">
            <a:avLst>
              <a:gd name="adj" fmla="val 985"/>
            </a:avLst>
          </a:prstGeom>
          <a:solidFill>
            <a:srgbClr val="DBEAFE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71500" y="1276502"/>
            <a:ext cx="47549" cy="3258007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5"/>
          <p:cNvSpPr/>
          <p:nvPr/>
        </p:nvSpPr>
        <p:spPr>
          <a:xfrm>
            <a:off x="857707" y="2085746"/>
            <a:ext cx="4905756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8" name="Shape 6"/>
          <p:cNvSpPr/>
          <p:nvPr/>
        </p:nvSpPr>
        <p:spPr>
          <a:xfrm>
            <a:off x="857707" y="1514246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rcRect l="-989999" r="-989999"/>
          <a:stretch>
            <a:fillRect/>
          </a:stretch>
        </p:blipFill>
        <p:spPr>
          <a:xfrm>
            <a:off x="1000354" y="1747418"/>
            <a:ext cx="190195" cy="9144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238951" y="1276502"/>
            <a:ext cx="5381244" cy="3258007"/>
          </a:xfrm>
          <a:prstGeom prst="roundRect">
            <a:avLst>
              <a:gd name="adj" fmla="val 985"/>
            </a:avLst>
          </a:prstGeom>
          <a:solidFill>
            <a:srgbClr val="EFF6FF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476695" y="2085746"/>
            <a:ext cx="4905756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12" name="Shape 9"/>
          <p:cNvSpPr/>
          <p:nvPr/>
        </p:nvSpPr>
        <p:spPr>
          <a:xfrm>
            <a:off x="6476695" y="1514246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sp>
        <p:nvSpPr>
          <p:cNvPr id="13" name="Shape 10"/>
          <p:cNvSpPr/>
          <p:nvPr/>
        </p:nvSpPr>
        <p:spPr>
          <a:xfrm>
            <a:off x="809244" y="5009998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sp>
        <p:nvSpPr>
          <p:cNvPr id="14" name="Text 11"/>
          <p:cNvSpPr txBox="1"/>
          <p:nvPr/>
        </p:nvSpPr>
        <p:spPr>
          <a:xfrm>
            <a:off x="1476756" y="1595628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角色定位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7095744" y="1595628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代表机构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1429207" y="5091379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服务亮点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857707" y="2238451"/>
            <a:ext cx="18004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极致本地化与高粘性服务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857707" y="2467051"/>
            <a:ext cx="3172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深耕苏州地区各区县特色，聚焦本地政策热点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857707" y="2695651"/>
            <a:ext cx="301020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提供贴身"保姆式"辅导，建立紧密师生关系</a:t>
            </a:r>
            <a:endParaRPr lang="en-US" sz="1200" dirty="0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2"/>
          <a:srcRect l="-989999" r="-989999"/>
          <a:stretch>
            <a:fillRect/>
          </a:stretch>
        </p:blipFill>
        <p:spPr>
          <a:xfrm>
            <a:off x="6644030" y="1747418"/>
            <a:ext cx="142646" cy="9144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6476695" y="2238451"/>
            <a:ext cx="4905756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620256" y="2371954"/>
            <a:ext cx="152705" cy="152705"/>
          </a:xfrm>
          <a:prstGeom prst="rect">
            <a:avLst/>
          </a:prstGeom>
        </p:spPr>
      </p:pic>
      <p:sp>
        <p:nvSpPr>
          <p:cNvPr id="23" name="Shape 18"/>
          <p:cNvSpPr/>
          <p:nvPr/>
        </p:nvSpPr>
        <p:spPr>
          <a:xfrm>
            <a:off x="571500" y="4772254"/>
            <a:ext cx="5410505" cy="2533802"/>
          </a:xfrm>
          <a:prstGeom prst="roundRect">
            <a:avLst>
              <a:gd name="adj" fmla="val 1628"/>
            </a:avLst>
          </a:prstGeom>
          <a:solidFill>
            <a:srgbClr val="EFF6FF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809244" y="5581498"/>
            <a:ext cx="4934102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25" name="Shape 20"/>
          <p:cNvSpPr/>
          <p:nvPr/>
        </p:nvSpPr>
        <p:spPr>
          <a:xfrm>
            <a:off x="6476695" y="2752344"/>
            <a:ext cx="4905756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6" name="Text 21"/>
          <p:cNvSpPr txBox="1"/>
          <p:nvPr/>
        </p:nvSpPr>
        <p:spPr>
          <a:xfrm>
            <a:off x="6772046" y="2333549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苏州博涵团队</a:t>
            </a:r>
            <a:endParaRPr lang="en-US" sz="1200" dirty="0"/>
          </a:p>
        </p:txBody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620256" y="2885846"/>
            <a:ext cx="152705" cy="152705"/>
          </a:xfrm>
          <a:prstGeom prst="rect">
            <a:avLst/>
          </a:prstGeom>
        </p:spPr>
      </p:pic>
      <p:sp>
        <p:nvSpPr>
          <p:cNvPr id="28" name="Shape 22"/>
          <p:cNvSpPr/>
          <p:nvPr/>
        </p:nvSpPr>
        <p:spPr>
          <a:xfrm>
            <a:off x="6476695" y="3267151"/>
            <a:ext cx="4905756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9" name="Text 23"/>
          <p:cNvSpPr txBox="1"/>
          <p:nvPr/>
        </p:nvSpPr>
        <p:spPr>
          <a:xfrm>
            <a:off x="6772046" y="2848356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阳光公考</a:t>
            </a:r>
            <a:endParaRPr lang="en-US" sz="1200" dirty="0"/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5"/>
          <a:srcRect t="-43" b="-43"/>
          <a:stretch>
            <a:fillRect/>
          </a:stretch>
        </p:blipFill>
        <p:spPr>
          <a:xfrm>
            <a:off x="6620256" y="3400654"/>
            <a:ext cx="133502" cy="152705"/>
          </a:xfrm>
          <a:prstGeom prst="rect">
            <a:avLst/>
          </a:prstGeom>
        </p:spPr>
      </p:pic>
      <p:sp>
        <p:nvSpPr>
          <p:cNvPr id="31" name="Shape 24"/>
          <p:cNvSpPr/>
          <p:nvPr/>
        </p:nvSpPr>
        <p:spPr>
          <a:xfrm>
            <a:off x="6476695" y="3781044"/>
            <a:ext cx="4905756" cy="418795"/>
          </a:xfrm>
          <a:prstGeom prst="roundRect">
            <a:avLst>
              <a:gd name="adj" fmla="val 29774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2" name="Text 25"/>
          <p:cNvSpPr txBox="1"/>
          <p:nvPr/>
        </p:nvSpPr>
        <p:spPr>
          <a:xfrm>
            <a:off x="6752844" y="3362249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国棋教育</a:t>
            </a:r>
            <a:endParaRPr lang="en-US" sz="1200" dirty="0"/>
          </a:p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620256" y="3914546"/>
            <a:ext cx="152705" cy="152705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6772046" y="3877056"/>
            <a:ext cx="4288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苏仕</a:t>
            </a:r>
            <a:endParaRPr lang="en-US" sz="1200" dirty="0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7"/>
          <a:srcRect l="-1016667" r="-1016667"/>
          <a:stretch>
            <a:fillRect/>
          </a:stretch>
        </p:blipFill>
        <p:spPr>
          <a:xfrm>
            <a:off x="938174" y="5243170"/>
            <a:ext cx="219456" cy="9144"/>
          </a:xfrm>
          <a:prstGeom prst="rect">
            <a:avLst/>
          </a:prstGeom>
        </p:spPr>
      </p:pic>
      <p:sp>
        <p:nvSpPr>
          <p:cNvPr id="36" name="Shape 27"/>
          <p:cNvSpPr/>
          <p:nvPr/>
        </p:nvSpPr>
        <p:spPr>
          <a:xfrm>
            <a:off x="809244" y="5734202"/>
            <a:ext cx="2419502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37" name="Image 7" descr="preencoded.png"/>
          <p:cNvPicPr>
            <a:picLocks noChangeAspect="1"/>
          </p:cNvPicPr>
          <p:nvPr/>
        </p:nvPicPr>
        <p:blipFill>
          <a:blip r:embed="rId8"/>
          <a:srcRect t="-100" b="-100"/>
          <a:stretch>
            <a:fillRect/>
          </a:stretch>
        </p:blipFill>
        <p:spPr>
          <a:xfrm>
            <a:off x="952805" y="5848502"/>
            <a:ext cx="114300" cy="152705"/>
          </a:xfrm>
          <a:prstGeom prst="rect">
            <a:avLst/>
          </a:prstGeom>
        </p:spPr>
      </p:pic>
      <p:sp>
        <p:nvSpPr>
          <p:cNvPr id="38" name="Shape 28"/>
          <p:cNvSpPr/>
          <p:nvPr/>
        </p:nvSpPr>
        <p:spPr>
          <a:xfrm>
            <a:off x="3322015" y="5734202"/>
            <a:ext cx="2419502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9" name="Text 29"/>
          <p:cNvSpPr txBox="1"/>
          <p:nvPr/>
        </p:nvSpPr>
        <p:spPr>
          <a:xfrm>
            <a:off x="1067105" y="5810098"/>
            <a:ext cx="13432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区县单位专项辅导</a:t>
            </a:r>
            <a:endParaRPr lang="en-US" sz="1200" dirty="0"/>
          </a:p>
        </p:txBody>
      </p:sp>
      <p:pic>
        <p:nvPicPr>
          <p:cNvPr id="40" name="Image 8" descr="preencoded.png"/>
          <p:cNvPicPr>
            <a:picLocks noChangeAspect="1"/>
          </p:cNvPicPr>
          <p:nvPr/>
        </p:nvPicPr>
        <p:blipFill>
          <a:blip r:embed="rId9"/>
          <a:srcRect t="-180" b="-180"/>
          <a:stretch>
            <a:fillRect/>
          </a:stretch>
        </p:blipFill>
        <p:spPr>
          <a:xfrm>
            <a:off x="3464662" y="5848502"/>
            <a:ext cx="190195" cy="152705"/>
          </a:xfrm>
          <a:prstGeom prst="rect">
            <a:avLst/>
          </a:prstGeom>
        </p:spPr>
      </p:pic>
      <p:sp>
        <p:nvSpPr>
          <p:cNvPr id="41" name="Shape 30"/>
          <p:cNvSpPr/>
          <p:nvPr/>
        </p:nvSpPr>
        <p:spPr>
          <a:xfrm>
            <a:off x="809244" y="6210605"/>
            <a:ext cx="2419502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2" name="Text 31"/>
          <p:cNvSpPr txBox="1"/>
          <p:nvPr/>
        </p:nvSpPr>
        <p:spPr>
          <a:xfrm>
            <a:off x="3654857" y="5810098"/>
            <a:ext cx="13432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一对一个性化陪练</a:t>
            </a:r>
            <a:endParaRPr lang="en-US" sz="1200" dirty="0"/>
          </a:p>
        </p:txBody>
      </p:sp>
      <p:pic>
        <p:nvPicPr>
          <p:cNvPr id="43" name="Image 9" descr="preencoded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952805" y="6324905"/>
            <a:ext cx="152705" cy="152705"/>
          </a:xfrm>
          <a:prstGeom prst="rect">
            <a:avLst/>
          </a:prstGeom>
        </p:spPr>
      </p:pic>
      <p:sp>
        <p:nvSpPr>
          <p:cNvPr id="44" name="Shape 32"/>
          <p:cNvSpPr/>
          <p:nvPr/>
        </p:nvSpPr>
        <p:spPr>
          <a:xfrm>
            <a:off x="6215177" y="4772254"/>
            <a:ext cx="5410505" cy="2533802"/>
          </a:xfrm>
          <a:prstGeom prst="roundRect">
            <a:avLst>
              <a:gd name="adj" fmla="val 1628"/>
            </a:avLst>
          </a:prstGeom>
          <a:solidFill>
            <a:srgbClr val="EFF6FF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45" name="Shape 33"/>
          <p:cNvSpPr/>
          <p:nvPr/>
        </p:nvSpPr>
        <p:spPr>
          <a:xfrm>
            <a:off x="6452921" y="5581498"/>
            <a:ext cx="4934102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46" name="Shape 34"/>
          <p:cNvSpPr/>
          <p:nvPr/>
        </p:nvSpPr>
        <p:spPr>
          <a:xfrm>
            <a:off x="3322015" y="6210605"/>
            <a:ext cx="2419502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7" name="Shape 35"/>
          <p:cNvSpPr/>
          <p:nvPr/>
        </p:nvSpPr>
        <p:spPr>
          <a:xfrm>
            <a:off x="809244" y="6687007"/>
            <a:ext cx="2419502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8" name="Text 36"/>
          <p:cNvSpPr txBox="1"/>
          <p:nvPr/>
        </p:nvSpPr>
        <p:spPr>
          <a:xfrm>
            <a:off x="1104595" y="6286500"/>
            <a:ext cx="11914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时间灵活可调整</a:t>
            </a:r>
            <a:endParaRPr lang="en-US" sz="1200" dirty="0"/>
          </a:p>
        </p:txBody>
      </p:sp>
      <p:pic>
        <p:nvPicPr>
          <p:cNvPr id="49" name="Image 10" descr="preencoded.png"/>
          <p:cNvPicPr>
            <a:picLocks noChangeAspect="1"/>
          </p:cNvPicPr>
          <p:nvPr/>
        </p:nvPicPr>
        <p:blipFill>
          <a:blip r:embed="rId11"/>
          <a:srcRect l="-33" r="-33"/>
          <a:stretch>
            <a:fillRect/>
          </a:stretch>
        </p:blipFill>
        <p:spPr>
          <a:xfrm>
            <a:off x="3464662" y="6324905"/>
            <a:ext cx="171907" cy="152705"/>
          </a:xfrm>
          <a:prstGeom prst="rect">
            <a:avLst/>
          </a:prstGeom>
        </p:spPr>
      </p:pic>
      <p:sp>
        <p:nvSpPr>
          <p:cNvPr id="50" name="Text 37"/>
          <p:cNvSpPr txBox="1"/>
          <p:nvPr/>
        </p:nvSpPr>
        <p:spPr>
          <a:xfrm>
            <a:off x="3636569" y="6286500"/>
            <a:ext cx="11914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家门口便捷练习</a:t>
            </a:r>
            <a:endParaRPr lang="en-US" sz="1200" dirty="0"/>
          </a:p>
        </p:txBody>
      </p:sp>
      <p:pic>
        <p:nvPicPr>
          <p:cNvPr id="51" name="Image 11" descr="preencoded.png"/>
          <p:cNvPicPr>
            <a:picLocks noChangeAspect="1"/>
          </p:cNvPicPr>
          <p:nvPr/>
        </p:nvPicPr>
        <p:blipFill>
          <a:blip r:embed="rId12"/>
          <a:srcRect t="-180" b="-180"/>
          <a:stretch>
            <a:fillRect/>
          </a:stretch>
        </p:blipFill>
        <p:spPr>
          <a:xfrm>
            <a:off x="952805" y="6801307"/>
            <a:ext cx="190195" cy="152705"/>
          </a:xfrm>
          <a:prstGeom prst="rect">
            <a:avLst/>
          </a:prstGeom>
        </p:spPr>
      </p:pic>
      <p:sp>
        <p:nvSpPr>
          <p:cNvPr id="52" name="Shape 38"/>
          <p:cNvSpPr/>
          <p:nvPr/>
        </p:nvSpPr>
        <p:spPr>
          <a:xfrm>
            <a:off x="6452921" y="5009998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sp>
        <p:nvSpPr>
          <p:cNvPr id="53" name="Text 39"/>
          <p:cNvSpPr txBox="1"/>
          <p:nvPr/>
        </p:nvSpPr>
        <p:spPr>
          <a:xfrm>
            <a:off x="6681521" y="5734202"/>
            <a:ext cx="18004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报考苏州本地岗位的考生</a:t>
            </a:r>
            <a:endParaRPr lang="en-US" sz="1200" dirty="0"/>
          </a:p>
        </p:txBody>
      </p:sp>
      <p:sp>
        <p:nvSpPr>
          <p:cNvPr id="54" name="Text 40"/>
          <p:cNvSpPr txBox="1"/>
          <p:nvPr/>
        </p:nvSpPr>
        <p:spPr>
          <a:xfrm>
            <a:off x="6681521" y="6191402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追求高密度、高强度实战演练的考生</a:t>
            </a:r>
            <a:endParaRPr lang="en-US" sz="1200" dirty="0"/>
          </a:p>
        </p:txBody>
      </p:sp>
      <p:sp>
        <p:nvSpPr>
          <p:cNvPr id="55" name="Text 41"/>
          <p:cNvSpPr txBox="1"/>
          <p:nvPr/>
        </p:nvSpPr>
        <p:spPr>
          <a:xfrm>
            <a:off x="6681521" y="6420002"/>
            <a:ext cx="40864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对特定区县（园区、高新区、昆山、姑苏等）有针对性需求</a:t>
            </a:r>
            <a:endParaRPr lang="en-US" sz="1200" dirty="0"/>
          </a:p>
        </p:txBody>
      </p:sp>
      <p:sp>
        <p:nvSpPr>
          <p:cNvPr id="56" name="Text 42"/>
          <p:cNvSpPr txBox="1"/>
          <p:nvPr/>
        </p:nvSpPr>
        <p:spPr>
          <a:xfrm>
            <a:off x="6681521" y="6648602"/>
            <a:ext cx="22576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希望获得本地资源与人脉的考生</a:t>
            </a:r>
            <a:endParaRPr lang="en-US" sz="1200" dirty="0"/>
          </a:p>
        </p:txBody>
      </p:sp>
      <p:sp>
        <p:nvSpPr>
          <p:cNvPr id="57" name="Shape 43"/>
          <p:cNvSpPr/>
          <p:nvPr/>
        </p:nvSpPr>
        <p:spPr>
          <a:xfrm>
            <a:off x="3322015" y="6687007"/>
            <a:ext cx="2419502" cy="381305"/>
          </a:xfrm>
          <a:prstGeom prst="roundRect">
            <a:avLst>
              <a:gd name="adj" fmla="val 35971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58" name="Text 44"/>
          <p:cNvSpPr txBox="1"/>
          <p:nvPr/>
        </p:nvSpPr>
        <p:spPr>
          <a:xfrm>
            <a:off x="1143000" y="6762902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本地资源共享</a:t>
            </a:r>
            <a:endParaRPr lang="en-US" sz="1200" dirty="0"/>
          </a:p>
        </p:txBody>
      </p:sp>
      <p:pic>
        <p:nvPicPr>
          <p:cNvPr id="59" name="Image 12" descr="preencoded.png"/>
          <p:cNvPicPr>
            <a:picLocks noChangeAspect="1"/>
          </p:cNvPicPr>
          <p:nvPr/>
        </p:nvPicPr>
        <p:blipFill>
          <a:blip r:embed="rId13"/>
          <a:srcRect t="-180" b="-180"/>
          <a:stretch>
            <a:fillRect/>
          </a:stretch>
        </p:blipFill>
        <p:spPr>
          <a:xfrm>
            <a:off x="3464662" y="6801307"/>
            <a:ext cx="190195" cy="152705"/>
          </a:xfrm>
          <a:prstGeom prst="rect">
            <a:avLst/>
          </a:prstGeom>
        </p:spPr>
      </p:pic>
      <p:sp>
        <p:nvSpPr>
          <p:cNvPr id="60" name="Text 45"/>
          <p:cNvSpPr txBox="1"/>
          <p:nvPr/>
        </p:nvSpPr>
        <p:spPr>
          <a:xfrm>
            <a:off x="3654857" y="6762902"/>
            <a:ext cx="13432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考官风格深度剖析</a:t>
            </a:r>
            <a:endParaRPr lang="en-US" sz="1200" dirty="0"/>
          </a:p>
        </p:txBody>
      </p:sp>
      <p:pic>
        <p:nvPicPr>
          <p:cNvPr id="61" name="Image 13" descr="preencoded.png"/>
          <p:cNvPicPr>
            <a:picLocks noChangeAspect="1"/>
          </p:cNvPicPr>
          <p:nvPr/>
        </p:nvPicPr>
        <p:blipFill>
          <a:blip r:embed="rId14"/>
          <a:srcRect l="-989999" r="-989999"/>
          <a:stretch>
            <a:fillRect/>
          </a:stretch>
        </p:blipFill>
        <p:spPr>
          <a:xfrm>
            <a:off x="6572707" y="5243170"/>
            <a:ext cx="237744" cy="9144"/>
          </a:xfrm>
          <a:prstGeom prst="rect">
            <a:avLst/>
          </a:prstGeom>
        </p:spPr>
      </p:pic>
      <p:sp>
        <p:nvSpPr>
          <p:cNvPr id="62" name="Text 46"/>
          <p:cNvSpPr txBox="1"/>
          <p:nvPr/>
        </p:nvSpPr>
        <p:spPr>
          <a:xfrm>
            <a:off x="7071970" y="5091379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适用人群</a:t>
            </a:r>
            <a:endParaRPr lang="en-US" sz="1600" dirty="0"/>
          </a:p>
        </p:txBody>
      </p:sp>
      <p:pic>
        <p:nvPicPr>
          <p:cNvPr id="63" name="Image 14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6452921" y="5781751"/>
            <a:ext cx="152705" cy="152705"/>
          </a:xfrm>
          <a:prstGeom prst="rect">
            <a:avLst/>
          </a:prstGeom>
        </p:spPr>
      </p:pic>
      <p:pic>
        <p:nvPicPr>
          <p:cNvPr id="64" name="Image 15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6452921" y="6010351"/>
            <a:ext cx="152705" cy="152705"/>
          </a:xfrm>
          <a:prstGeom prst="rect">
            <a:avLst/>
          </a:prstGeom>
        </p:spPr>
      </p:pic>
      <p:sp>
        <p:nvSpPr>
          <p:cNvPr id="65" name="Text 47"/>
          <p:cNvSpPr txBox="1"/>
          <p:nvPr/>
        </p:nvSpPr>
        <p:spPr>
          <a:xfrm>
            <a:off x="6681521" y="5962802"/>
            <a:ext cx="16486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需要定制化辅导的考生</a:t>
            </a:r>
            <a:endParaRPr lang="en-US" sz="1200" dirty="0"/>
          </a:p>
        </p:txBody>
      </p:sp>
      <p:pic>
        <p:nvPicPr>
          <p:cNvPr id="66" name="Image 16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6452921" y="6238951"/>
            <a:ext cx="152705" cy="152705"/>
          </a:xfrm>
          <a:prstGeom prst="rect">
            <a:avLst/>
          </a:prstGeom>
        </p:spPr>
      </p:pic>
      <p:pic>
        <p:nvPicPr>
          <p:cNvPr id="67" name="Image 17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6452921" y="6467551"/>
            <a:ext cx="152705" cy="152705"/>
          </a:xfrm>
          <a:prstGeom prst="rect">
            <a:avLst/>
          </a:prstGeom>
        </p:spPr>
      </p:pic>
      <p:pic>
        <p:nvPicPr>
          <p:cNvPr id="68" name="Image 18" descr="preencoded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6452921" y="6696151"/>
            <a:ext cx="152705" cy="152705"/>
          </a:xfrm>
          <a:prstGeom prst="rect">
            <a:avLst/>
          </a:prstGeom>
        </p:spPr>
      </p:pic>
      <p:sp>
        <p:nvSpPr>
          <p:cNvPr id="69" name="Shape 48"/>
          <p:cNvSpPr/>
          <p:nvPr/>
        </p:nvSpPr>
        <p:spPr>
          <a:xfrm>
            <a:off x="0" y="7686446"/>
            <a:ext cx="12191695" cy="514807"/>
          </a:xfrm>
          <a:prstGeom prst="rect">
            <a:avLst/>
          </a:prstGeom>
          <a:solidFill>
            <a:srgbClr val="E6F0FD"/>
          </a:solidFill>
        </p:spPr>
      </p:sp>
      <p:pic>
        <p:nvPicPr>
          <p:cNvPr id="70" name="Image 19" descr="preencoded.png"/>
          <p:cNvPicPr>
            <a:picLocks noChangeAspect="1"/>
          </p:cNvPicPr>
          <p:nvPr/>
        </p:nvPicPr>
        <p:blipFill>
          <a:blip r:embed="rId16"/>
          <a:srcRect t="-180" b="-180"/>
          <a:stretch>
            <a:fillRect/>
          </a:stretch>
        </p:blipFill>
        <p:spPr>
          <a:xfrm>
            <a:off x="571500" y="7877556"/>
            <a:ext cx="95098" cy="152705"/>
          </a:xfrm>
          <a:prstGeom prst="rect">
            <a:avLst/>
          </a:prstGeom>
        </p:spPr>
      </p:pic>
      <p:sp>
        <p:nvSpPr>
          <p:cNvPr id="71" name="Text 49"/>
          <p:cNvSpPr txBox="1"/>
          <p:nvPr/>
        </p:nvSpPr>
        <p:spPr>
          <a:xfrm>
            <a:off x="743407" y="7830007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苏州公务员与事业单位面试机构盘点</a:t>
            </a:r>
            <a:endParaRPr lang="en-US" sz="1200" dirty="0"/>
          </a:p>
        </p:txBody>
      </p:sp>
      <p:sp>
        <p:nvSpPr>
          <p:cNvPr id="72" name="Text 50"/>
          <p:cNvSpPr txBox="1"/>
          <p:nvPr/>
        </p:nvSpPr>
        <p:spPr>
          <a:xfrm>
            <a:off x="11280038" y="7830007"/>
            <a:ext cx="286207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07</a:t>
            </a:r>
            <a:endParaRPr lang="en-US" sz="1200" dirty="0"/>
          </a:p>
        </p:txBody>
      </p:sp>
      <p:pic>
        <p:nvPicPr>
          <p:cNvPr id="73" name="Image 20" descr="preencoded.png"/>
          <p:cNvPicPr>
            <a:picLocks noChangeAspect="1"/>
          </p:cNvPicPr>
          <p:nvPr/>
        </p:nvPicPr>
        <p:blipFill>
          <a:blip r:embed="rId17"/>
          <a:srcRect t="-180" b="-180"/>
          <a:stretch>
            <a:fillRect/>
          </a:stretch>
        </p:blipFill>
        <p:spPr>
          <a:xfrm>
            <a:off x="11525098" y="7877556"/>
            <a:ext cx="95098" cy="1527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791602"/>
          </a:xfrm>
          <a:prstGeom prst="rect">
            <a:avLst/>
          </a:prstGeom>
          <a:solidFill>
            <a:srgbClr val="F8FAFC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895198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4" name="Text 2"/>
          <p:cNvSpPr txBox="1"/>
          <p:nvPr/>
        </p:nvSpPr>
        <p:spPr>
          <a:xfrm>
            <a:off x="571500" y="200254"/>
            <a:ext cx="3771900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全国性机构 优劣势对比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71500" y="1276502"/>
            <a:ext cx="3543300" cy="6133795"/>
          </a:xfrm>
          <a:prstGeom prst="roundRect">
            <a:avLst>
              <a:gd name="adj" fmla="val 832"/>
            </a:avLst>
          </a:prstGeom>
          <a:solidFill>
            <a:srgbClr val="E6F0FD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71500" y="1276502"/>
            <a:ext cx="3543300" cy="47549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5"/>
          <p:cNvSpPr/>
          <p:nvPr/>
        </p:nvSpPr>
        <p:spPr>
          <a:xfrm>
            <a:off x="809244" y="2181758"/>
            <a:ext cx="3066898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8" name="Shape 6"/>
          <p:cNvSpPr/>
          <p:nvPr/>
        </p:nvSpPr>
        <p:spPr>
          <a:xfrm>
            <a:off x="809244" y="1561795"/>
            <a:ext cx="476402" cy="476402"/>
          </a:xfrm>
          <a:prstGeom prst="ellipse">
            <a:avLst/>
          </a:prstGeom>
          <a:solidFill>
            <a:srgbClr val="2563EB"/>
          </a:solidFill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rcRect l="-1024284" r="-1024284"/>
          <a:stretch>
            <a:fillRect/>
          </a:stretch>
        </p:blipFill>
        <p:spPr>
          <a:xfrm>
            <a:off x="961949" y="1795882"/>
            <a:ext cx="171907" cy="914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29207" y="1623060"/>
            <a:ext cx="691286" cy="3529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563E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优势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809244" y="2381098"/>
            <a:ext cx="3066898" cy="1190549"/>
          </a:xfrm>
          <a:prstGeom prst="roundRect">
            <a:avLst>
              <a:gd name="adj" fmla="val 4916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2" name="Shape 9"/>
          <p:cNvSpPr/>
          <p:nvPr/>
        </p:nvSpPr>
        <p:spPr>
          <a:xfrm>
            <a:off x="809244" y="2381098"/>
            <a:ext cx="38405" cy="1190549"/>
          </a:xfrm>
          <a:prstGeom prst="rect">
            <a:avLst/>
          </a:prstGeom>
          <a:solidFill>
            <a:srgbClr val="2563EB"/>
          </a:solidFill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2"/>
          <a:srcRect t="-44" b="-44"/>
          <a:stretch>
            <a:fillRect/>
          </a:stretch>
        </p:blipFill>
        <p:spPr>
          <a:xfrm>
            <a:off x="990295" y="2609698"/>
            <a:ext cx="256946" cy="2286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09244" y="3715207"/>
            <a:ext cx="3066898" cy="1190549"/>
          </a:xfrm>
          <a:prstGeom prst="roundRect">
            <a:avLst>
              <a:gd name="adj" fmla="val 4916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5" name="Shape 11"/>
          <p:cNvSpPr/>
          <p:nvPr/>
        </p:nvSpPr>
        <p:spPr>
          <a:xfrm>
            <a:off x="809244" y="3715207"/>
            <a:ext cx="38405" cy="1190549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6" name="Shape 12"/>
          <p:cNvSpPr/>
          <p:nvPr/>
        </p:nvSpPr>
        <p:spPr>
          <a:xfrm>
            <a:off x="809244" y="5048402"/>
            <a:ext cx="3066898" cy="990295"/>
          </a:xfrm>
          <a:prstGeom prst="roundRect">
            <a:avLst>
              <a:gd name="adj" fmla="val 710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7" name="Shape 13"/>
          <p:cNvSpPr/>
          <p:nvPr/>
        </p:nvSpPr>
        <p:spPr>
          <a:xfrm>
            <a:off x="809244" y="5048402"/>
            <a:ext cx="38405" cy="990295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8" name="Shape 14"/>
          <p:cNvSpPr/>
          <p:nvPr/>
        </p:nvSpPr>
        <p:spPr>
          <a:xfrm>
            <a:off x="809244" y="6181344"/>
            <a:ext cx="3066898" cy="990295"/>
          </a:xfrm>
          <a:prstGeom prst="roundRect">
            <a:avLst>
              <a:gd name="adj" fmla="val 710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9" name="Shape 15"/>
          <p:cNvSpPr/>
          <p:nvPr/>
        </p:nvSpPr>
        <p:spPr>
          <a:xfrm>
            <a:off x="809244" y="6181344"/>
            <a:ext cx="38405" cy="990295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0" name="Text 16"/>
          <p:cNvSpPr txBox="1"/>
          <p:nvPr/>
        </p:nvSpPr>
        <p:spPr>
          <a:xfrm>
            <a:off x="1390802" y="2523744"/>
            <a:ext cx="15005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品牌与信誉背书强</a:t>
            </a:r>
            <a:endParaRPr lang="en-US" sz="1300" dirty="0"/>
          </a:p>
        </p:txBody>
      </p:sp>
      <p:sp>
        <p:nvSpPr>
          <p:cNvPr id="21" name="Text 17"/>
          <p:cNvSpPr txBox="1"/>
          <p:nvPr/>
        </p:nvSpPr>
        <p:spPr>
          <a:xfrm>
            <a:off x="1390802" y="2829154"/>
            <a:ext cx="2367382" cy="5907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巨大的品牌影响力带来强烈的安全感，广告宣传铺天盖地，成为考生的首选之一</a:t>
            </a:r>
            <a:endParaRPr lang="en-US" sz="1000" dirty="0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3"/>
          <a:srcRect t="-44" b="-44"/>
          <a:stretch>
            <a:fillRect/>
          </a:stretch>
        </p:blipFill>
        <p:spPr>
          <a:xfrm>
            <a:off x="990295" y="3943807"/>
            <a:ext cx="256946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90802" y="3857854"/>
            <a:ext cx="15005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教研体系成熟完善</a:t>
            </a:r>
            <a:endParaRPr lang="en-US" sz="1300" dirty="0"/>
          </a:p>
        </p:txBody>
      </p:sp>
      <p:sp>
        <p:nvSpPr>
          <p:cNvPr id="24" name="Text 19"/>
          <p:cNvSpPr txBox="1"/>
          <p:nvPr/>
        </p:nvSpPr>
        <p:spPr>
          <a:xfrm>
            <a:off x="1304849" y="6324905"/>
            <a:ext cx="11576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技术平台先进</a:t>
            </a:r>
            <a:endParaRPr lang="en-US" sz="1300" dirty="0"/>
          </a:p>
        </p:txBody>
      </p:sp>
      <p:sp>
        <p:nvSpPr>
          <p:cNvPr id="25" name="Text 20"/>
          <p:cNvSpPr txBox="1"/>
          <p:nvPr/>
        </p:nvSpPr>
        <p:spPr>
          <a:xfrm>
            <a:off x="1390802" y="4162349"/>
            <a:ext cx="2367382" cy="5907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拥有专业教研团队，理论体系完善，教材和题库更新快，提供系统化的知识框架</a:t>
            </a:r>
            <a:endParaRPr lang="en-US" sz="1000" dirty="0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4"/>
          <a:srcRect t="-44" b="-44"/>
          <a:stretch>
            <a:fillRect/>
          </a:stretch>
        </p:blipFill>
        <p:spPr>
          <a:xfrm>
            <a:off x="990295" y="5277002"/>
            <a:ext cx="256946" cy="22860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1390802" y="5191049"/>
            <a:ext cx="15005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课程产品丰富多样</a:t>
            </a:r>
            <a:endParaRPr lang="en-US" sz="1300" dirty="0"/>
          </a:p>
        </p:txBody>
      </p:sp>
      <p:sp>
        <p:nvSpPr>
          <p:cNvPr id="28" name="Text 22"/>
          <p:cNvSpPr txBox="1"/>
          <p:nvPr/>
        </p:nvSpPr>
        <p:spPr>
          <a:xfrm>
            <a:off x="1390802" y="5495544"/>
            <a:ext cx="2367382" cy="3913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线上线下课程种类繁多，从零基础到冲刺班，从大班到VIP，满足不同需求</a:t>
            </a:r>
            <a:endParaRPr lang="en-US" sz="1000" dirty="0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5"/>
          <a:srcRect l="-133" r="-133"/>
          <a:stretch>
            <a:fillRect/>
          </a:stretch>
        </p:blipFill>
        <p:spPr>
          <a:xfrm>
            <a:off x="990295" y="6409944"/>
            <a:ext cx="171907" cy="228600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1304849" y="6629400"/>
            <a:ext cx="2490826" cy="3913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线上学习APP、直播互动系统等技术应用普遍，学习体验和数据分析能力较强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4398264" y="1276502"/>
            <a:ext cx="3543300" cy="6133795"/>
          </a:xfrm>
          <a:prstGeom prst="roundRect">
            <a:avLst>
              <a:gd name="adj" fmla="val 832"/>
            </a:avLst>
          </a:prstGeom>
          <a:solidFill>
            <a:srgbClr val="FEE2E2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4398264" y="1276502"/>
            <a:ext cx="3543300" cy="47549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33" name="Shape 26"/>
          <p:cNvSpPr/>
          <p:nvPr/>
        </p:nvSpPr>
        <p:spPr>
          <a:xfrm>
            <a:off x="4636008" y="2181758"/>
            <a:ext cx="3066898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34" name="Shape 27"/>
          <p:cNvSpPr/>
          <p:nvPr/>
        </p:nvSpPr>
        <p:spPr>
          <a:xfrm>
            <a:off x="4636008" y="1561795"/>
            <a:ext cx="476402" cy="476402"/>
          </a:xfrm>
          <a:prstGeom prst="ellipse">
            <a:avLst/>
          </a:prstGeom>
          <a:solidFill>
            <a:srgbClr val="DC2626"/>
          </a:solidFill>
        </p:spPr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6"/>
          <a:srcRect l="-1024284" r="-1024284"/>
          <a:stretch>
            <a:fillRect/>
          </a:stretch>
        </p:blipFill>
        <p:spPr>
          <a:xfrm>
            <a:off x="4788713" y="1795882"/>
            <a:ext cx="171907" cy="9144"/>
          </a:xfrm>
          <a:prstGeom prst="rect">
            <a:avLst/>
          </a:prstGeom>
        </p:spPr>
      </p:pic>
      <p:sp>
        <p:nvSpPr>
          <p:cNvPr id="36" name="Text 28"/>
          <p:cNvSpPr txBox="1"/>
          <p:nvPr/>
        </p:nvSpPr>
        <p:spPr>
          <a:xfrm>
            <a:off x="5255057" y="1623060"/>
            <a:ext cx="691286" cy="3529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DC2626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劣势</a:t>
            </a:r>
            <a:endParaRPr lang="en-US" sz="1900" dirty="0"/>
          </a:p>
        </p:txBody>
      </p:sp>
      <p:sp>
        <p:nvSpPr>
          <p:cNvPr id="37" name="Shape 29"/>
          <p:cNvSpPr/>
          <p:nvPr/>
        </p:nvSpPr>
        <p:spPr>
          <a:xfrm>
            <a:off x="4636008" y="2381098"/>
            <a:ext cx="3066898" cy="1190549"/>
          </a:xfrm>
          <a:prstGeom prst="roundRect">
            <a:avLst>
              <a:gd name="adj" fmla="val 4916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8" name="Shape 30"/>
          <p:cNvSpPr/>
          <p:nvPr/>
        </p:nvSpPr>
        <p:spPr>
          <a:xfrm>
            <a:off x="4636008" y="2381098"/>
            <a:ext cx="38405" cy="1190549"/>
          </a:xfrm>
          <a:prstGeom prst="rect">
            <a:avLst/>
          </a:prstGeom>
          <a:solidFill>
            <a:srgbClr val="DC2626"/>
          </a:solidFill>
        </p:spPr>
      </p:sp>
      <p:pic>
        <p:nvPicPr>
          <p:cNvPr id="39" name="Image 6" descr="preencoded.png"/>
          <p:cNvPicPr>
            <a:picLocks noChangeAspect="1"/>
          </p:cNvPicPr>
          <p:nvPr/>
        </p:nvPicPr>
        <p:blipFill>
          <a:blip r:embed="rId7"/>
          <a:srcRect t="-44" b="-44"/>
          <a:stretch>
            <a:fillRect/>
          </a:stretch>
        </p:blipFill>
        <p:spPr>
          <a:xfrm>
            <a:off x="4817059" y="2609698"/>
            <a:ext cx="256946" cy="228600"/>
          </a:xfrm>
          <a:prstGeom prst="rect">
            <a:avLst/>
          </a:prstGeom>
        </p:spPr>
      </p:pic>
      <p:sp>
        <p:nvSpPr>
          <p:cNvPr id="40" name="Shape 31"/>
          <p:cNvSpPr/>
          <p:nvPr/>
        </p:nvSpPr>
        <p:spPr>
          <a:xfrm>
            <a:off x="4636008" y="3715207"/>
            <a:ext cx="3066898" cy="990295"/>
          </a:xfrm>
          <a:prstGeom prst="roundRect">
            <a:avLst>
              <a:gd name="adj" fmla="val 710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1" name="Shape 32"/>
          <p:cNvSpPr/>
          <p:nvPr/>
        </p:nvSpPr>
        <p:spPr>
          <a:xfrm>
            <a:off x="4636008" y="3715207"/>
            <a:ext cx="38405" cy="990295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42" name="Shape 33"/>
          <p:cNvSpPr/>
          <p:nvPr/>
        </p:nvSpPr>
        <p:spPr>
          <a:xfrm>
            <a:off x="4636008" y="4848149"/>
            <a:ext cx="3066898" cy="990295"/>
          </a:xfrm>
          <a:prstGeom prst="roundRect">
            <a:avLst>
              <a:gd name="adj" fmla="val 710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3" name="Shape 34"/>
          <p:cNvSpPr/>
          <p:nvPr/>
        </p:nvSpPr>
        <p:spPr>
          <a:xfrm>
            <a:off x="4636008" y="4848149"/>
            <a:ext cx="38405" cy="990295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44" name="Shape 35"/>
          <p:cNvSpPr/>
          <p:nvPr/>
        </p:nvSpPr>
        <p:spPr>
          <a:xfrm>
            <a:off x="4636008" y="5982005"/>
            <a:ext cx="3066898" cy="990295"/>
          </a:xfrm>
          <a:prstGeom prst="roundRect">
            <a:avLst>
              <a:gd name="adj" fmla="val 710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5" name="Shape 36"/>
          <p:cNvSpPr/>
          <p:nvPr/>
        </p:nvSpPr>
        <p:spPr>
          <a:xfrm>
            <a:off x="4636008" y="5982005"/>
            <a:ext cx="38405" cy="990295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46" name="Text 37"/>
          <p:cNvSpPr txBox="1"/>
          <p:nvPr/>
        </p:nvSpPr>
        <p:spPr>
          <a:xfrm>
            <a:off x="5216652" y="2523744"/>
            <a:ext cx="9866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本地化不足</a:t>
            </a:r>
            <a:endParaRPr lang="en-US" sz="1300" dirty="0"/>
          </a:p>
        </p:txBody>
      </p:sp>
      <p:sp>
        <p:nvSpPr>
          <p:cNvPr id="47" name="Text 38"/>
          <p:cNvSpPr txBox="1"/>
          <p:nvPr/>
        </p:nvSpPr>
        <p:spPr>
          <a:xfrm>
            <a:off x="5216652" y="4990795"/>
            <a:ext cx="1357884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教学"流水线"化</a:t>
            </a:r>
            <a:endParaRPr lang="en-US" sz="1300" dirty="0"/>
          </a:p>
        </p:txBody>
      </p:sp>
      <p:sp>
        <p:nvSpPr>
          <p:cNvPr id="48" name="Text 39"/>
          <p:cNvSpPr txBox="1"/>
          <p:nvPr/>
        </p:nvSpPr>
        <p:spPr>
          <a:xfrm>
            <a:off x="5245913" y="6124651"/>
            <a:ext cx="15005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服务体验相对僵化</a:t>
            </a:r>
            <a:endParaRPr lang="en-US" sz="1300" dirty="0"/>
          </a:p>
        </p:txBody>
      </p:sp>
      <p:sp>
        <p:nvSpPr>
          <p:cNvPr id="49" name="Text 40"/>
          <p:cNvSpPr txBox="1"/>
          <p:nvPr/>
        </p:nvSpPr>
        <p:spPr>
          <a:xfrm>
            <a:off x="5216652" y="2829154"/>
            <a:ext cx="2367382" cy="5907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教学内容和案例往往是"全国通用版"，对江苏省考、尤其是苏州本地考情的针对性较弱</a:t>
            </a:r>
            <a:endParaRPr lang="en-US" sz="1000" dirty="0"/>
          </a:p>
        </p:txBody>
      </p:sp>
      <p:pic>
        <p:nvPicPr>
          <p:cNvPr id="50" name="Image 7" descr="preencoded.png"/>
          <p:cNvPicPr>
            <a:picLocks noChangeAspect="1"/>
          </p:cNvPicPr>
          <p:nvPr/>
        </p:nvPicPr>
        <p:blipFill>
          <a:blip r:embed="rId8"/>
          <a:srcRect l="-57" r="-57"/>
          <a:stretch>
            <a:fillRect/>
          </a:stretch>
        </p:blipFill>
        <p:spPr>
          <a:xfrm>
            <a:off x="4817059" y="3943807"/>
            <a:ext cx="200254" cy="228600"/>
          </a:xfrm>
          <a:prstGeom prst="rect">
            <a:avLst/>
          </a:prstGeom>
        </p:spPr>
      </p:pic>
      <p:sp>
        <p:nvSpPr>
          <p:cNvPr id="51" name="Text 41"/>
          <p:cNvSpPr txBox="1"/>
          <p:nvPr/>
        </p:nvSpPr>
        <p:spPr>
          <a:xfrm>
            <a:off x="5159959" y="3857854"/>
            <a:ext cx="15005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师资水平参差不齐</a:t>
            </a:r>
            <a:endParaRPr lang="en-US" sz="1300" dirty="0"/>
          </a:p>
        </p:txBody>
      </p:sp>
      <p:sp>
        <p:nvSpPr>
          <p:cNvPr id="52" name="Text 42"/>
          <p:cNvSpPr txBox="1"/>
          <p:nvPr/>
        </p:nvSpPr>
        <p:spPr>
          <a:xfrm>
            <a:off x="5159959" y="4162349"/>
            <a:ext cx="2367382" cy="3913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师资流动性大，部分老师可能刚培训完就上岗，缺乏一线实战经验</a:t>
            </a:r>
            <a:endParaRPr lang="en-US" sz="1000" dirty="0"/>
          </a:p>
        </p:txBody>
      </p:sp>
      <p:pic>
        <p:nvPicPr>
          <p:cNvPr id="53" name="Image 8" descr="preencoded.png"/>
          <p:cNvPicPr>
            <a:picLocks noChangeAspect="1"/>
          </p:cNvPicPr>
          <p:nvPr/>
        </p:nvPicPr>
        <p:blipFill>
          <a:blip r:embed="rId9"/>
          <a:srcRect t="-44" b="-44"/>
          <a:stretch>
            <a:fillRect/>
          </a:stretch>
        </p:blipFill>
        <p:spPr>
          <a:xfrm>
            <a:off x="4817059" y="5076749"/>
            <a:ext cx="256946" cy="228600"/>
          </a:xfrm>
          <a:prstGeom prst="rect">
            <a:avLst/>
          </a:prstGeom>
        </p:spPr>
      </p:pic>
      <p:sp>
        <p:nvSpPr>
          <p:cNvPr id="54" name="Text 43"/>
          <p:cNvSpPr txBox="1"/>
          <p:nvPr/>
        </p:nvSpPr>
        <p:spPr>
          <a:xfrm>
            <a:off x="5216652" y="5296205"/>
            <a:ext cx="2367382" cy="3913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大班授课为主，教学方法和答题模板化严重，易培养出"答题机器"</a:t>
            </a:r>
            <a:endParaRPr lang="en-US" sz="1000" dirty="0"/>
          </a:p>
        </p:txBody>
      </p:sp>
      <p:pic>
        <p:nvPicPr>
          <p:cNvPr id="55" name="Image 9" descr="preencoded.png"/>
          <p:cNvPicPr>
            <a:picLocks noChangeAspect="1"/>
          </p:cNvPicPr>
          <p:nvPr/>
        </p:nvPicPr>
        <p:blipFill>
          <a:blip r:embed="rId10"/>
          <a:srcRect l="-80" r="-80"/>
          <a:stretch>
            <a:fillRect/>
          </a:stretch>
        </p:blipFill>
        <p:spPr>
          <a:xfrm>
            <a:off x="4817059" y="6210605"/>
            <a:ext cx="286207" cy="228600"/>
          </a:xfrm>
          <a:prstGeom prst="rect">
            <a:avLst/>
          </a:prstGeom>
        </p:spPr>
      </p:pic>
      <p:sp>
        <p:nvSpPr>
          <p:cNvPr id="56" name="Text 44"/>
          <p:cNvSpPr txBox="1"/>
          <p:nvPr/>
        </p:nvSpPr>
        <p:spPr>
          <a:xfrm>
            <a:off x="5245913" y="6429146"/>
            <a:ext cx="2367382" cy="3913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机构庞大，流程复杂，退费、调课等后续服务可能不够灵活</a:t>
            </a:r>
            <a:endParaRPr lang="en-US" sz="1000" dirty="0"/>
          </a:p>
        </p:txBody>
      </p:sp>
      <p:sp>
        <p:nvSpPr>
          <p:cNvPr id="57" name="Shape 45"/>
          <p:cNvSpPr/>
          <p:nvPr/>
        </p:nvSpPr>
        <p:spPr>
          <a:xfrm>
            <a:off x="7938821" y="1276502"/>
            <a:ext cx="3685946" cy="6133795"/>
          </a:xfrm>
          <a:prstGeom prst="rect">
            <a:avLst/>
          </a:prstGeom>
          <a:solidFill>
            <a:srgbClr val="E6F0FD"/>
          </a:solidFill>
        </p:spPr>
      </p:sp>
      <p:pic>
        <p:nvPicPr>
          <p:cNvPr id="58" name="Image 10" descr="preencoded.png"/>
          <p:cNvPicPr>
            <a:picLocks noChangeAspect="1"/>
          </p:cNvPicPr>
          <p:nvPr/>
        </p:nvPicPr>
        <p:blipFill>
          <a:blip r:embed="rId11"/>
          <a:srcRect t="-180" b="-180"/>
          <a:stretch>
            <a:fillRect/>
          </a:stretch>
        </p:blipFill>
        <p:spPr>
          <a:xfrm>
            <a:off x="8510321" y="1466698"/>
            <a:ext cx="190195" cy="152705"/>
          </a:xfrm>
          <a:prstGeom prst="rect">
            <a:avLst/>
          </a:prstGeom>
        </p:spPr>
      </p:pic>
      <p:sp>
        <p:nvSpPr>
          <p:cNvPr id="59" name="Text 46"/>
          <p:cNvSpPr txBox="1"/>
          <p:nvPr/>
        </p:nvSpPr>
        <p:spPr>
          <a:xfrm>
            <a:off x="8510321" y="1419149"/>
            <a:ext cx="2371954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      全国性机构：中公、华图、粉笔、高顿上岸鸭等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895198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4" name="Text 2"/>
          <p:cNvSpPr txBox="1"/>
          <p:nvPr/>
        </p:nvSpPr>
        <p:spPr>
          <a:xfrm>
            <a:off x="571500" y="200254"/>
            <a:ext cx="4114800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江苏区域机构 优劣势对比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71500" y="1276502"/>
            <a:ext cx="5381244" cy="4686300"/>
          </a:xfrm>
          <a:prstGeom prst="roundRect">
            <a:avLst>
              <a:gd name="adj" fmla="val 476"/>
            </a:avLst>
          </a:prstGeom>
          <a:solidFill>
            <a:srgbClr val="E6F0FD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71500" y="1276502"/>
            <a:ext cx="5381244" cy="47549"/>
          </a:xfrm>
          <a:prstGeom prst="rect">
            <a:avLst/>
          </a:prstGeom>
          <a:solidFill>
            <a:srgbClr val="1E40AF"/>
          </a:solidFill>
        </p:spPr>
      </p:sp>
      <p:sp>
        <p:nvSpPr>
          <p:cNvPr id="7" name="Shape 5"/>
          <p:cNvSpPr/>
          <p:nvPr/>
        </p:nvSpPr>
        <p:spPr>
          <a:xfrm>
            <a:off x="809244" y="2181758"/>
            <a:ext cx="4905756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8" name="Shape 6"/>
          <p:cNvSpPr/>
          <p:nvPr/>
        </p:nvSpPr>
        <p:spPr>
          <a:xfrm>
            <a:off x="809244" y="1561795"/>
            <a:ext cx="476402" cy="476402"/>
          </a:xfrm>
          <a:prstGeom prst="ellipse">
            <a:avLst/>
          </a:prstGeom>
          <a:solidFill>
            <a:srgbClr val="166534"/>
          </a:solidFill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rcRect l="-989999" r="-989999"/>
          <a:stretch>
            <a:fillRect/>
          </a:stretch>
        </p:blipFill>
        <p:spPr>
          <a:xfrm>
            <a:off x="952805" y="1795882"/>
            <a:ext cx="190195" cy="914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29207" y="1624889"/>
            <a:ext cx="6291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优势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809244" y="2381098"/>
            <a:ext cx="4905756" cy="629107"/>
          </a:xfrm>
          <a:prstGeom prst="roundRect">
            <a:avLst>
              <a:gd name="adj" fmla="val 17618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2" name="Shape 9"/>
          <p:cNvSpPr/>
          <p:nvPr/>
        </p:nvSpPr>
        <p:spPr>
          <a:xfrm>
            <a:off x="952805" y="2523744"/>
            <a:ext cx="342900" cy="342900"/>
          </a:xfrm>
          <a:prstGeom prst="ellipse">
            <a:avLst/>
          </a:prstGeom>
          <a:solidFill>
            <a:srgbClr val="DCFCE7"/>
          </a:solidFill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7902" y="2619756"/>
            <a:ext cx="152705" cy="152705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09244" y="3200400"/>
            <a:ext cx="4905756" cy="629107"/>
          </a:xfrm>
          <a:prstGeom prst="roundRect">
            <a:avLst>
              <a:gd name="adj" fmla="val 17618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5" name="Shape 11"/>
          <p:cNvSpPr/>
          <p:nvPr/>
        </p:nvSpPr>
        <p:spPr>
          <a:xfrm>
            <a:off x="809244" y="4019702"/>
            <a:ext cx="4905756" cy="629107"/>
          </a:xfrm>
          <a:prstGeom prst="roundRect">
            <a:avLst>
              <a:gd name="adj" fmla="val 17618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6" name="Shape 12"/>
          <p:cNvSpPr/>
          <p:nvPr/>
        </p:nvSpPr>
        <p:spPr>
          <a:xfrm>
            <a:off x="952805" y="3343046"/>
            <a:ext cx="342900" cy="342900"/>
          </a:xfrm>
          <a:prstGeom prst="ellipse">
            <a:avLst/>
          </a:prstGeom>
          <a:solidFill>
            <a:srgbClr val="DCFCE7"/>
          </a:solidFill>
        </p:spPr>
      </p:sp>
      <p:sp>
        <p:nvSpPr>
          <p:cNvPr id="17" name="Text 13"/>
          <p:cNvSpPr txBox="1"/>
          <p:nvPr/>
        </p:nvSpPr>
        <p:spPr>
          <a:xfrm>
            <a:off x="1438351" y="2523744"/>
            <a:ext cx="21863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考情把握精准，江苏味十足</a:t>
            </a:r>
            <a:endParaRPr lang="en-US" sz="130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rcRect t="-43" b="-43"/>
          <a:stretch>
            <a:fillRect/>
          </a:stretch>
        </p:blipFill>
        <p:spPr>
          <a:xfrm>
            <a:off x="1057046" y="3438144"/>
            <a:ext cx="133502" cy="152705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952805" y="4162349"/>
            <a:ext cx="342900" cy="342900"/>
          </a:xfrm>
          <a:prstGeom prst="ellipse">
            <a:avLst/>
          </a:prstGeom>
          <a:solidFill>
            <a:srgbClr val="DCFCE7"/>
          </a:solidFill>
        </p:spPr>
      </p:sp>
      <p:sp>
        <p:nvSpPr>
          <p:cNvPr id="20" name="Text 15"/>
          <p:cNvSpPr txBox="1"/>
          <p:nvPr/>
        </p:nvSpPr>
        <p:spPr>
          <a:xfrm>
            <a:off x="1438351" y="3343046"/>
            <a:ext cx="16724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师资更稳定、经验深</a:t>
            </a:r>
            <a:endParaRPr lang="en-US" sz="13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47902" y="4257446"/>
            <a:ext cx="152705" cy="152705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809244" y="4839005"/>
            <a:ext cx="4905756" cy="629107"/>
          </a:xfrm>
          <a:prstGeom prst="roundRect">
            <a:avLst>
              <a:gd name="adj" fmla="val 17618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3" name="Shape 17"/>
          <p:cNvSpPr/>
          <p:nvPr/>
        </p:nvSpPr>
        <p:spPr>
          <a:xfrm>
            <a:off x="952805" y="4981651"/>
            <a:ext cx="342900" cy="342900"/>
          </a:xfrm>
          <a:prstGeom prst="ellipse">
            <a:avLst/>
          </a:prstGeom>
          <a:solidFill>
            <a:srgbClr val="DCFCE7"/>
          </a:solidFill>
        </p:spPr>
      </p:sp>
      <p:sp>
        <p:nvSpPr>
          <p:cNvPr id="24" name="Text 18"/>
          <p:cNvSpPr txBox="1"/>
          <p:nvPr/>
        </p:nvSpPr>
        <p:spPr>
          <a:xfrm>
            <a:off x="1438351" y="4162349"/>
            <a:ext cx="21863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内容针对性强，案例贴省内</a:t>
            </a:r>
            <a:endParaRPr lang="en-US" sz="1300" dirty="0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5"/>
          <a:srcRect t="-180" b="-180"/>
          <a:stretch>
            <a:fillRect/>
          </a:stretch>
        </p:blipFill>
        <p:spPr>
          <a:xfrm>
            <a:off x="1028700" y="5076749"/>
            <a:ext cx="190195" cy="152705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438351" y="4981651"/>
            <a:ext cx="21863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班级较小，互动与练习更足</a:t>
            </a:r>
            <a:endParaRPr lang="en-US" sz="1300" dirty="0"/>
          </a:p>
        </p:txBody>
      </p:sp>
      <p:sp>
        <p:nvSpPr>
          <p:cNvPr id="27" name="Shape 20"/>
          <p:cNvSpPr/>
          <p:nvPr/>
        </p:nvSpPr>
        <p:spPr>
          <a:xfrm>
            <a:off x="6238951" y="1276502"/>
            <a:ext cx="5381244" cy="4686300"/>
          </a:xfrm>
          <a:prstGeom prst="roundRect">
            <a:avLst>
              <a:gd name="adj" fmla="val 476"/>
            </a:avLst>
          </a:prstGeom>
          <a:solidFill>
            <a:srgbClr val="EFF6FF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6238951" y="1276502"/>
            <a:ext cx="5381244" cy="47549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29" name="Shape 22"/>
          <p:cNvSpPr/>
          <p:nvPr/>
        </p:nvSpPr>
        <p:spPr>
          <a:xfrm>
            <a:off x="6476695" y="2181758"/>
            <a:ext cx="4905756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30" name="Shape 23"/>
          <p:cNvSpPr/>
          <p:nvPr/>
        </p:nvSpPr>
        <p:spPr>
          <a:xfrm>
            <a:off x="6476695" y="1561795"/>
            <a:ext cx="476402" cy="476402"/>
          </a:xfrm>
          <a:prstGeom prst="ellipse">
            <a:avLst/>
          </a:prstGeom>
          <a:solidFill>
            <a:srgbClr val="991B1B"/>
          </a:solidFill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6"/>
          <a:srcRect l="-989999" r="-989999"/>
          <a:stretch>
            <a:fillRect/>
          </a:stretch>
        </p:blipFill>
        <p:spPr>
          <a:xfrm>
            <a:off x="6620256" y="1795882"/>
            <a:ext cx="190195" cy="9144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7095744" y="1624889"/>
            <a:ext cx="6291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劣势</a:t>
            </a:r>
            <a:endParaRPr lang="en-US" sz="1800" dirty="0"/>
          </a:p>
        </p:txBody>
      </p:sp>
      <p:sp>
        <p:nvSpPr>
          <p:cNvPr id="33" name="Shape 25"/>
          <p:cNvSpPr/>
          <p:nvPr/>
        </p:nvSpPr>
        <p:spPr>
          <a:xfrm>
            <a:off x="6476695" y="2381098"/>
            <a:ext cx="4905756" cy="629107"/>
          </a:xfrm>
          <a:prstGeom prst="roundRect">
            <a:avLst>
              <a:gd name="adj" fmla="val 17618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4" name="Shape 26"/>
          <p:cNvSpPr/>
          <p:nvPr/>
        </p:nvSpPr>
        <p:spPr>
          <a:xfrm>
            <a:off x="6620256" y="2523744"/>
            <a:ext cx="342900" cy="342900"/>
          </a:xfrm>
          <a:prstGeom prst="ellipse">
            <a:avLst/>
          </a:prstGeom>
          <a:solidFill>
            <a:srgbClr val="FEE2E2"/>
          </a:solidFill>
        </p:spPr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715354" y="2619756"/>
            <a:ext cx="152705" cy="152705"/>
          </a:xfrm>
          <a:prstGeom prst="rect">
            <a:avLst/>
          </a:prstGeom>
        </p:spPr>
      </p:pic>
      <p:sp>
        <p:nvSpPr>
          <p:cNvPr id="36" name="Shape 27"/>
          <p:cNvSpPr/>
          <p:nvPr/>
        </p:nvSpPr>
        <p:spPr>
          <a:xfrm>
            <a:off x="6476695" y="3200400"/>
            <a:ext cx="4905756" cy="629107"/>
          </a:xfrm>
          <a:prstGeom prst="roundRect">
            <a:avLst>
              <a:gd name="adj" fmla="val 17618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7" name="Shape 28"/>
          <p:cNvSpPr/>
          <p:nvPr/>
        </p:nvSpPr>
        <p:spPr>
          <a:xfrm>
            <a:off x="6620256" y="3343046"/>
            <a:ext cx="342900" cy="342900"/>
          </a:xfrm>
          <a:prstGeom prst="ellipse">
            <a:avLst/>
          </a:prstGeom>
          <a:solidFill>
            <a:srgbClr val="FEE2E2"/>
          </a:solidFill>
        </p:spPr>
      </p:sp>
      <p:sp>
        <p:nvSpPr>
          <p:cNvPr id="38" name="Text 29"/>
          <p:cNvSpPr txBox="1"/>
          <p:nvPr/>
        </p:nvSpPr>
        <p:spPr>
          <a:xfrm>
            <a:off x="7105802" y="2523744"/>
            <a:ext cx="15005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品牌影响力跨省弱</a:t>
            </a:r>
            <a:endParaRPr lang="en-US" sz="1300" dirty="0"/>
          </a:p>
        </p:txBody>
      </p:sp>
      <p:pic>
        <p:nvPicPr>
          <p:cNvPr id="39" name="Image 7" descr="preencoded.png"/>
          <p:cNvPicPr>
            <a:picLocks noChangeAspect="1"/>
          </p:cNvPicPr>
          <p:nvPr/>
        </p:nvPicPr>
        <p:blipFill>
          <a:blip r:embed="rId8"/>
          <a:srcRect t="-180" b="-180"/>
          <a:stretch>
            <a:fillRect/>
          </a:stretch>
        </p:blipFill>
        <p:spPr>
          <a:xfrm>
            <a:off x="6696151" y="3438144"/>
            <a:ext cx="190195" cy="152705"/>
          </a:xfrm>
          <a:prstGeom prst="rect">
            <a:avLst/>
          </a:prstGeom>
        </p:spPr>
      </p:pic>
      <p:sp>
        <p:nvSpPr>
          <p:cNvPr id="40" name="Shape 30"/>
          <p:cNvSpPr/>
          <p:nvPr/>
        </p:nvSpPr>
        <p:spPr>
          <a:xfrm>
            <a:off x="6476695" y="4019702"/>
            <a:ext cx="4905756" cy="629107"/>
          </a:xfrm>
          <a:prstGeom prst="roundRect">
            <a:avLst>
              <a:gd name="adj" fmla="val 17618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1" name="Shape 31"/>
          <p:cNvSpPr/>
          <p:nvPr/>
        </p:nvSpPr>
        <p:spPr>
          <a:xfrm>
            <a:off x="6476695" y="4839005"/>
            <a:ext cx="4905756" cy="629107"/>
          </a:xfrm>
          <a:prstGeom prst="roundRect">
            <a:avLst>
              <a:gd name="adj" fmla="val 17618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2" name="Shape 32"/>
          <p:cNvSpPr/>
          <p:nvPr/>
        </p:nvSpPr>
        <p:spPr>
          <a:xfrm>
            <a:off x="6620256" y="4162349"/>
            <a:ext cx="342900" cy="342900"/>
          </a:xfrm>
          <a:prstGeom prst="ellipse">
            <a:avLst/>
          </a:prstGeom>
          <a:solidFill>
            <a:srgbClr val="FEE2E2"/>
          </a:solidFill>
        </p:spPr>
      </p:sp>
      <p:sp>
        <p:nvSpPr>
          <p:cNvPr id="43" name="Shape 33"/>
          <p:cNvSpPr/>
          <p:nvPr/>
        </p:nvSpPr>
        <p:spPr>
          <a:xfrm>
            <a:off x="6620256" y="4981651"/>
            <a:ext cx="342900" cy="342900"/>
          </a:xfrm>
          <a:prstGeom prst="ellipse">
            <a:avLst/>
          </a:prstGeom>
          <a:solidFill>
            <a:srgbClr val="FEE2E2"/>
          </a:solidFill>
        </p:spPr>
      </p:sp>
      <p:sp>
        <p:nvSpPr>
          <p:cNvPr id="44" name="Text 34"/>
          <p:cNvSpPr txBox="1"/>
          <p:nvPr/>
        </p:nvSpPr>
        <p:spPr>
          <a:xfrm>
            <a:off x="7105802" y="3343046"/>
            <a:ext cx="20153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研发与技术平台投入较少</a:t>
            </a:r>
            <a:endParaRPr lang="en-US" sz="1300" dirty="0"/>
          </a:p>
        </p:txBody>
      </p:sp>
      <p:pic>
        <p:nvPicPr>
          <p:cNvPr id="45" name="Image 8" descr="preencoded.png"/>
          <p:cNvPicPr>
            <a:picLocks noChangeAspect="1"/>
          </p:cNvPicPr>
          <p:nvPr/>
        </p:nvPicPr>
        <p:blipFill>
          <a:blip r:embed="rId9"/>
          <a:srcRect t="-43" b="-43"/>
          <a:stretch>
            <a:fillRect/>
          </a:stretch>
        </p:blipFill>
        <p:spPr>
          <a:xfrm>
            <a:off x="6724498" y="4257446"/>
            <a:ext cx="133502" cy="152705"/>
          </a:xfrm>
          <a:prstGeom prst="rect">
            <a:avLst/>
          </a:prstGeom>
        </p:spPr>
      </p:pic>
      <p:sp>
        <p:nvSpPr>
          <p:cNvPr id="46" name="Text 35"/>
          <p:cNvSpPr txBox="1"/>
          <p:nvPr/>
        </p:nvSpPr>
        <p:spPr>
          <a:xfrm>
            <a:off x="7105802" y="4162349"/>
            <a:ext cx="27011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课程体系相对窄（笔面衔接不足）</a:t>
            </a:r>
            <a:endParaRPr lang="en-US" sz="1300" dirty="0"/>
          </a:p>
        </p:txBody>
      </p:sp>
      <p:pic>
        <p:nvPicPr>
          <p:cNvPr id="47" name="Image 9" descr="preencoded.png"/>
          <p:cNvPicPr>
            <a:picLocks noChangeAspect="1"/>
          </p:cNvPicPr>
          <p:nvPr/>
        </p:nvPicPr>
        <p:blipFill>
          <a:blip r:embed="rId10"/>
          <a:srcRect l="-33" r="-33"/>
          <a:stretch>
            <a:fillRect/>
          </a:stretch>
        </p:blipFill>
        <p:spPr>
          <a:xfrm>
            <a:off x="6705295" y="5076749"/>
            <a:ext cx="171907" cy="152705"/>
          </a:xfrm>
          <a:prstGeom prst="rect">
            <a:avLst/>
          </a:prstGeom>
        </p:spPr>
      </p:pic>
      <p:sp>
        <p:nvSpPr>
          <p:cNvPr id="48" name="Text 36"/>
          <p:cNvSpPr txBox="1"/>
          <p:nvPr/>
        </p:nvSpPr>
        <p:spPr>
          <a:xfrm>
            <a:off x="7105802" y="4981651"/>
            <a:ext cx="27011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质量依赖核心名师（需选定名师）</a:t>
            </a:r>
            <a:endParaRPr lang="en-US" sz="1300" dirty="0"/>
          </a:p>
        </p:txBody>
      </p:sp>
      <p:sp>
        <p:nvSpPr>
          <p:cNvPr id="49" name="Shape 37"/>
          <p:cNvSpPr/>
          <p:nvPr/>
        </p:nvSpPr>
        <p:spPr>
          <a:xfrm>
            <a:off x="0" y="6344107"/>
            <a:ext cx="12191695" cy="514807"/>
          </a:xfrm>
          <a:prstGeom prst="rect">
            <a:avLst/>
          </a:prstGeom>
          <a:solidFill>
            <a:srgbClr val="E6F0FD"/>
          </a:solidFill>
        </p:spPr>
      </p:sp>
      <p:pic>
        <p:nvPicPr>
          <p:cNvPr id="50" name="Image 10" descr="preencoded.png"/>
          <p:cNvPicPr>
            <a:picLocks noChangeAspect="1"/>
          </p:cNvPicPr>
          <p:nvPr/>
        </p:nvPicPr>
        <p:blipFill>
          <a:blip r:embed="rId11"/>
          <a:srcRect l="-33" r="-33"/>
          <a:stretch>
            <a:fillRect/>
          </a:stretch>
        </p:blipFill>
        <p:spPr>
          <a:xfrm>
            <a:off x="571500" y="6534302"/>
            <a:ext cx="171907" cy="152705"/>
          </a:xfrm>
          <a:prstGeom prst="rect">
            <a:avLst/>
          </a:prstGeom>
        </p:spPr>
      </p:pic>
      <p:sp>
        <p:nvSpPr>
          <p:cNvPr id="51" name="Text 38"/>
          <p:cNvSpPr txBox="1"/>
          <p:nvPr/>
        </p:nvSpPr>
        <p:spPr>
          <a:xfrm>
            <a:off x="819302" y="6486754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苏州公务员与事业单位面试机构盘点</a:t>
            </a:r>
            <a:endParaRPr lang="en-US" sz="1200" dirty="0"/>
          </a:p>
        </p:txBody>
      </p:sp>
      <p:sp>
        <p:nvSpPr>
          <p:cNvPr id="52" name="Text 39"/>
          <p:cNvSpPr txBox="1"/>
          <p:nvPr/>
        </p:nvSpPr>
        <p:spPr>
          <a:xfrm>
            <a:off x="11280038" y="6486754"/>
            <a:ext cx="286207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09</a:t>
            </a:r>
            <a:endParaRPr lang="en-US" sz="1200" dirty="0"/>
          </a:p>
        </p:txBody>
      </p:sp>
      <p:pic>
        <p:nvPicPr>
          <p:cNvPr id="53" name="Image 11" descr="preencoded.png"/>
          <p:cNvPicPr>
            <a:picLocks noChangeAspect="1"/>
          </p:cNvPicPr>
          <p:nvPr/>
        </p:nvPicPr>
        <p:blipFill>
          <a:blip r:embed="rId12"/>
          <a:srcRect t="-180" b="-180"/>
          <a:stretch>
            <a:fillRect/>
          </a:stretch>
        </p:blipFill>
        <p:spPr>
          <a:xfrm>
            <a:off x="11525098" y="6534302"/>
            <a:ext cx="95098" cy="1527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458200"/>
          </a:xfrm>
          <a:prstGeom prst="rect">
            <a:avLst/>
          </a:prstGeom>
          <a:solidFill>
            <a:srgbClr val="F8FAFC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895198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4" name="Text 2"/>
          <p:cNvSpPr txBox="1"/>
          <p:nvPr/>
        </p:nvSpPr>
        <p:spPr>
          <a:xfrm>
            <a:off x="571500" y="200254"/>
            <a:ext cx="4114800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苏州本地机构 优劣势对比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71500" y="1276502"/>
            <a:ext cx="5381244" cy="6286500"/>
          </a:xfrm>
          <a:prstGeom prst="roundRect">
            <a:avLst>
              <a:gd name="adj" fmla="val 361"/>
            </a:avLst>
          </a:prstGeom>
          <a:solidFill>
            <a:srgbClr val="E6F0FD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71500" y="1276502"/>
            <a:ext cx="5381244" cy="47549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5"/>
          <p:cNvSpPr/>
          <p:nvPr/>
        </p:nvSpPr>
        <p:spPr>
          <a:xfrm>
            <a:off x="857707" y="2324405"/>
            <a:ext cx="4809744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8" name="Shape 6"/>
          <p:cNvSpPr/>
          <p:nvPr/>
        </p:nvSpPr>
        <p:spPr>
          <a:xfrm>
            <a:off x="857707" y="1609344"/>
            <a:ext cx="571500" cy="571500"/>
          </a:xfrm>
          <a:prstGeom prst="ellipse">
            <a:avLst/>
          </a:prstGeom>
          <a:solidFill>
            <a:srgbClr val="2563EB"/>
          </a:solidFill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rcRect l="-989999" r="-989999"/>
          <a:stretch>
            <a:fillRect/>
          </a:stretch>
        </p:blipFill>
        <p:spPr>
          <a:xfrm>
            <a:off x="1047902" y="1890979"/>
            <a:ext cx="190195" cy="914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571854" y="1719986"/>
            <a:ext cx="6291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563E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优势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857707" y="2572207"/>
            <a:ext cx="4809744" cy="1037844"/>
          </a:xfrm>
          <a:prstGeom prst="roundRect">
            <a:avLst>
              <a:gd name="adj" fmla="val 6466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2" name="Shape 9"/>
          <p:cNvSpPr/>
          <p:nvPr/>
        </p:nvSpPr>
        <p:spPr>
          <a:xfrm>
            <a:off x="857707" y="5029200"/>
            <a:ext cx="4809744" cy="828446"/>
          </a:xfrm>
          <a:prstGeom prst="roundRect">
            <a:avLst>
              <a:gd name="adj" fmla="val 10149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3" name="Shape 10"/>
          <p:cNvSpPr/>
          <p:nvPr/>
        </p:nvSpPr>
        <p:spPr>
          <a:xfrm>
            <a:off x="1047902" y="2723998"/>
            <a:ext cx="381305" cy="381305"/>
          </a:xfrm>
          <a:prstGeom prst="ellipse">
            <a:avLst/>
          </a:prstGeom>
          <a:solidFill>
            <a:srgbClr val="DBEAFE"/>
          </a:solidFill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2"/>
          <a:srcRect l="-33" r="-33"/>
          <a:stretch>
            <a:fillRect/>
          </a:stretch>
        </p:blipFill>
        <p:spPr>
          <a:xfrm>
            <a:off x="1152144" y="2838298"/>
            <a:ext cx="171907" cy="152705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857707" y="3800246"/>
            <a:ext cx="4809744" cy="1037844"/>
          </a:xfrm>
          <a:prstGeom prst="roundRect">
            <a:avLst>
              <a:gd name="adj" fmla="val 6466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6" name="Shape 12"/>
          <p:cNvSpPr/>
          <p:nvPr/>
        </p:nvSpPr>
        <p:spPr>
          <a:xfrm>
            <a:off x="1047902" y="3952951"/>
            <a:ext cx="381305" cy="381305"/>
          </a:xfrm>
          <a:prstGeom prst="ellipse">
            <a:avLst/>
          </a:prstGeom>
          <a:solidFill>
            <a:srgbClr val="DBEAFE"/>
          </a:solidFill>
        </p:spPr>
      </p:sp>
      <p:sp>
        <p:nvSpPr>
          <p:cNvPr id="17" name="Shape 13"/>
          <p:cNvSpPr/>
          <p:nvPr/>
        </p:nvSpPr>
        <p:spPr>
          <a:xfrm>
            <a:off x="1047902" y="5181905"/>
            <a:ext cx="381305" cy="381305"/>
          </a:xfrm>
          <a:prstGeom prst="ellipse">
            <a:avLst/>
          </a:prstGeom>
          <a:solidFill>
            <a:srgbClr val="DBEAFE"/>
          </a:solidFill>
        </p:spPr>
      </p:sp>
      <p:sp>
        <p:nvSpPr>
          <p:cNvPr id="18" name="Shape 14"/>
          <p:cNvSpPr/>
          <p:nvPr/>
        </p:nvSpPr>
        <p:spPr>
          <a:xfrm>
            <a:off x="1047902" y="6195974"/>
            <a:ext cx="381305" cy="381305"/>
          </a:xfrm>
          <a:prstGeom prst="ellipse">
            <a:avLst/>
          </a:prstGeom>
          <a:solidFill>
            <a:srgbClr val="DBEAFE"/>
          </a:solidFill>
        </p:spPr>
      </p:sp>
      <p:sp>
        <p:nvSpPr>
          <p:cNvPr id="19" name="Text 15"/>
          <p:cNvSpPr txBox="1"/>
          <p:nvPr/>
        </p:nvSpPr>
        <p:spPr>
          <a:xfrm>
            <a:off x="1571854" y="2723998"/>
            <a:ext cx="13295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极致本地化服务</a:t>
            </a:r>
            <a:endParaRPr lang="en-US" sz="1300" dirty="0"/>
          </a:p>
        </p:txBody>
      </p:sp>
      <p:sp>
        <p:nvSpPr>
          <p:cNvPr id="20" name="Text 16"/>
          <p:cNvSpPr txBox="1"/>
          <p:nvPr/>
        </p:nvSpPr>
        <p:spPr>
          <a:xfrm>
            <a:off x="1571854" y="3029407"/>
            <a:ext cx="3974897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深耕苏州各区县特点，为园区、高新区、昆山、姑苏等地提供专项辅导</a:t>
            </a:r>
            <a:endParaRPr lang="en-US" sz="1100" dirty="0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3"/>
          <a:srcRect t="-43" b="-43"/>
          <a:stretch>
            <a:fillRect/>
          </a:stretch>
        </p:blipFill>
        <p:spPr>
          <a:xfrm>
            <a:off x="1171346" y="4067251"/>
            <a:ext cx="133502" cy="152705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1571854" y="3952951"/>
            <a:ext cx="13295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高度个性化培训</a:t>
            </a:r>
            <a:endParaRPr lang="en-US" sz="1300" dirty="0"/>
          </a:p>
        </p:txBody>
      </p:sp>
      <p:sp>
        <p:nvSpPr>
          <p:cNvPr id="23" name="Text 18"/>
          <p:cNvSpPr txBox="1"/>
          <p:nvPr/>
        </p:nvSpPr>
        <p:spPr>
          <a:xfrm>
            <a:off x="1571854" y="5181905"/>
            <a:ext cx="13295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人脉与资源集中</a:t>
            </a:r>
            <a:endParaRPr lang="en-US" sz="1300" dirty="0"/>
          </a:p>
        </p:txBody>
      </p:sp>
      <p:sp>
        <p:nvSpPr>
          <p:cNvPr id="24" name="Text 19"/>
          <p:cNvSpPr txBox="1"/>
          <p:nvPr/>
        </p:nvSpPr>
        <p:spPr>
          <a:xfrm>
            <a:off x="1571854" y="4257446"/>
            <a:ext cx="3974897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小班制、一对一陪练，根据学员时间灵活安排，真正做到因材施教</a:t>
            </a:r>
            <a:endParaRPr lang="en-US" sz="1100" dirty="0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4"/>
          <a:srcRect t="-180" b="-180"/>
          <a:stretch>
            <a:fillRect/>
          </a:stretch>
        </p:blipFill>
        <p:spPr>
          <a:xfrm>
            <a:off x="1143000" y="5296205"/>
            <a:ext cx="190195" cy="152705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857707" y="6043270"/>
            <a:ext cx="4809744" cy="1037844"/>
          </a:xfrm>
          <a:prstGeom prst="roundRect">
            <a:avLst>
              <a:gd name="adj" fmla="val 6466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27" name="Text 21"/>
          <p:cNvSpPr txBox="1"/>
          <p:nvPr/>
        </p:nvSpPr>
        <p:spPr>
          <a:xfrm>
            <a:off x="1571854" y="5486400"/>
            <a:ext cx="3679546" cy="2002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师生关系紧密，形成本地"考友圈"，信息互通，资源共享</a:t>
            </a:r>
            <a:endParaRPr lang="en-US" sz="1100" dirty="0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62202" y="6310274"/>
            <a:ext cx="152705" cy="152705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1571854" y="6195974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性价比高</a:t>
            </a:r>
            <a:endParaRPr lang="en-US" sz="1300" dirty="0"/>
          </a:p>
        </p:txBody>
      </p:sp>
      <p:sp>
        <p:nvSpPr>
          <p:cNvPr id="30" name="Text 23"/>
          <p:cNvSpPr txBox="1"/>
          <p:nvPr/>
        </p:nvSpPr>
        <p:spPr>
          <a:xfrm>
            <a:off x="1571854" y="6500470"/>
            <a:ext cx="3974897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运营成本较低，家门口练习通勤便捷，对预算有限的学生是优选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6238951" y="1276502"/>
            <a:ext cx="5381244" cy="6286500"/>
          </a:xfrm>
          <a:prstGeom prst="roundRect">
            <a:avLst>
              <a:gd name="adj" fmla="val 361"/>
            </a:avLst>
          </a:prstGeom>
          <a:solidFill>
            <a:srgbClr val="FEE2E2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6238951" y="1276502"/>
            <a:ext cx="5381244" cy="47549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33" name="Shape 26"/>
          <p:cNvSpPr/>
          <p:nvPr/>
        </p:nvSpPr>
        <p:spPr>
          <a:xfrm>
            <a:off x="6524244" y="2324405"/>
            <a:ext cx="4809744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34" name="Shape 27"/>
          <p:cNvSpPr/>
          <p:nvPr/>
        </p:nvSpPr>
        <p:spPr>
          <a:xfrm>
            <a:off x="6524244" y="1609344"/>
            <a:ext cx="571500" cy="571500"/>
          </a:xfrm>
          <a:prstGeom prst="ellipse">
            <a:avLst/>
          </a:prstGeom>
          <a:solidFill>
            <a:srgbClr val="DC2626"/>
          </a:solidFill>
        </p:spPr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6"/>
          <a:srcRect l="-989999" r="-989999"/>
          <a:stretch>
            <a:fillRect/>
          </a:stretch>
        </p:blipFill>
        <p:spPr>
          <a:xfrm>
            <a:off x="6715354" y="1890979"/>
            <a:ext cx="190195" cy="9144"/>
          </a:xfrm>
          <a:prstGeom prst="rect">
            <a:avLst/>
          </a:prstGeom>
        </p:spPr>
      </p:pic>
      <p:sp>
        <p:nvSpPr>
          <p:cNvPr id="36" name="Text 28"/>
          <p:cNvSpPr txBox="1"/>
          <p:nvPr/>
        </p:nvSpPr>
        <p:spPr>
          <a:xfrm>
            <a:off x="7239305" y="1719986"/>
            <a:ext cx="6291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DC2626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劣势</a:t>
            </a:r>
            <a:endParaRPr lang="en-US" sz="1800" dirty="0"/>
          </a:p>
        </p:txBody>
      </p:sp>
      <p:sp>
        <p:nvSpPr>
          <p:cNvPr id="37" name="Shape 29"/>
          <p:cNvSpPr/>
          <p:nvPr/>
        </p:nvSpPr>
        <p:spPr>
          <a:xfrm>
            <a:off x="6524244" y="2572207"/>
            <a:ext cx="4809744" cy="828446"/>
          </a:xfrm>
          <a:prstGeom prst="roundRect">
            <a:avLst>
              <a:gd name="adj" fmla="val 10149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8" name="Shape 30"/>
          <p:cNvSpPr/>
          <p:nvPr/>
        </p:nvSpPr>
        <p:spPr>
          <a:xfrm>
            <a:off x="6524244" y="3586277"/>
            <a:ext cx="4809744" cy="1037844"/>
          </a:xfrm>
          <a:prstGeom prst="roundRect">
            <a:avLst>
              <a:gd name="adj" fmla="val 6466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9" name="Shape 31"/>
          <p:cNvSpPr/>
          <p:nvPr/>
        </p:nvSpPr>
        <p:spPr>
          <a:xfrm>
            <a:off x="6715354" y="2723998"/>
            <a:ext cx="381305" cy="381305"/>
          </a:xfrm>
          <a:prstGeom prst="ellipse">
            <a:avLst/>
          </a:prstGeom>
          <a:solidFill>
            <a:srgbClr val="FECACA"/>
          </a:solidFill>
        </p:spPr>
      </p:sp>
      <p:pic>
        <p:nvPicPr>
          <p:cNvPr id="40" name="Image 6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829654" y="2838298"/>
            <a:ext cx="152705" cy="152705"/>
          </a:xfrm>
          <a:prstGeom prst="rect">
            <a:avLst/>
          </a:prstGeom>
        </p:spPr>
      </p:pic>
      <p:sp>
        <p:nvSpPr>
          <p:cNvPr id="41" name="Shape 32"/>
          <p:cNvSpPr/>
          <p:nvPr/>
        </p:nvSpPr>
        <p:spPr>
          <a:xfrm>
            <a:off x="6524244" y="4815230"/>
            <a:ext cx="4809744" cy="828446"/>
          </a:xfrm>
          <a:prstGeom prst="roundRect">
            <a:avLst>
              <a:gd name="adj" fmla="val 10149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2" name="Shape 33"/>
          <p:cNvSpPr/>
          <p:nvPr/>
        </p:nvSpPr>
        <p:spPr>
          <a:xfrm>
            <a:off x="6715354" y="3738982"/>
            <a:ext cx="381305" cy="381305"/>
          </a:xfrm>
          <a:prstGeom prst="ellipse">
            <a:avLst/>
          </a:prstGeom>
          <a:solidFill>
            <a:srgbClr val="FECACA"/>
          </a:solidFill>
        </p:spPr>
      </p:sp>
      <p:sp>
        <p:nvSpPr>
          <p:cNvPr id="43" name="Shape 34"/>
          <p:cNvSpPr/>
          <p:nvPr/>
        </p:nvSpPr>
        <p:spPr>
          <a:xfrm>
            <a:off x="6715354" y="4967021"/>
            <a:ext cx="381305" cy="381305"/>
          </a:xfrm>
          <a:prstGeom prst="ellipse">
            <a:avLst/>
          </a:prstGeom>
          <a:solidFill>
            <a:srgbClr val="FECACA"/>
          </a:solidFill>
        </p:spPr>
      </p:sp>
      <p:sp>
        <p:nvSpPr>
          <p:cNvPr id="44" name="Text 35"/>
          <p:cNvSpPr txBox="1"/>
          <p:nvPr/>
        </p:nvSpPr>
        <p:spPr>
          <a:xfrm>
            <a:off x="7239305" y="2723998"/>
            <a:ext cx="15005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规模小，资源有限</a:t>
            </a:r>
            <a:endParaRPr lang="en-US" sz="1300" dirty="0"/>
          </a:p>
        </p:txBody>
      </p:sp>
      <p:sp>
        <p:nvSpPr>
          <p:cNvPr id="45" name="Text 36"/>
          <p:cNvSpPr txBox="1"/>
          <p:nvPr/>
        </p:nvSpPr>
        <p:spPr>
          <a:xfrm>
            <a:off x="7239305" y="3738982"/>
            <a:ext cx="11576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抗风险能力弱</a:t>
            </a:r>
            <a:endParaRPr lang="en-US" sz="1300" dirty="0"/>
          </a:p>
        </p:txBody>
      </p:sp>
      <p:sp>
        <p:nvSpPr>
          <p:cNvPr id="46" name="Text 37"/>
          <p:cNvSpPr txBox="1"/>
          <p:nvPr/>
        </p:nvSpPr>
        <p:spPr>
          <a:xfrm>
            <a:off x="7239305" y="3029407"/>
            <a:ext cx="3974897" cy="2002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师资力量、教学场地、教研投入相对有限，难以形成规模效应</a:t>
            </a:r>
            <a:endParaRPr lang="en-US" sz="1100" dirty="0"/>
          </a:p>
        </p:txBody>
      </p:sp>
      <p:pic>
        <p:nvPicPr>
          <p:cNvPr id="47" name="Image 7" descr="preencoded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829654" y="3853282"/>
            <a:ext cx="152705" cy="152705"/>
          </a:xfrm>
          <a:prstGeom prst="rect">
            <a:avLst/>
          </a:prstGeom>
        </p:spPr>
      </p:pic>
      <p:sp>
        <p:nvSpPr>
          <p:cNvPr id="48" name="Text 38"/>
          <p:cNvSpPr txBox="1"/>
          <p:nvPr/>
        </p:nvSpPr>
        <p:spPr>
          <a:xfrm>
            <a:off x="7239305" y="4043477"/>
            <a:ext cx="3974897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高度依赖创始人或核心名师，一旦核心人员变动，机构可能面临危机</a:t>
            </a:r>
            <a:endParaRPr lang="en-US" sz="1100" dirty="0"/>
          </a:p>
        </p:txBody>
      </p:sp>
      <p:pic>
        <p:nvPicPr>
          <p:cNvPr id="49" name="Image 8" descr="preencoded.png"/>
          <p:cNvPicPr>
            <a:picLocks noChangeAspect="1"/>
          </p:cNvPicPr>
          <p:nvPr/>
        </p:nvPicPr>
        <p:blipFill>
          <a:blip r:embed="rId9"/>
          <a:srcRect t="-180" b="-180"/>
          <a:stretch>
            <a:fillRect/>
          </a:stretch>
        </p:blipFill>
        <p:spPr>
          <a:xfrm>
            <a:off x="6810451" y="5081321"/>
            <a:ext cx="190195" cy="152705"/>
          </a:xfrm>
          <a:prstGeom prst="rect">
            <a:avLst/>
          </a:prstGeom>
        </p:spPr>
      </p:pic>
      <p:sp>
        <p:nvSpPr>
          <p:cNvPr id="50" name="Text 39"/>
          <p:cNvSpPr txBox="1"/>
          <p:nvPr/>
        </p:nvSpPr>
        <p:spPr>
          <a:xfrm>
            <a:off x="7239305" y="4967021"/>
            <a:ext cx="11576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品牌认知度低</a:t>
            </a:r>
            <a:endParaRPr lang="en-US" sz="1300" dirty="0"/>
          </a:p>
        </p:txBody>
      </p:sp>
      <p:sp>
        <p:nvSpPr>
          <p:cNvPr id="51" name="Text 40"/>
          <p:cNvSpPr txBox="1"/>
          <p:nvPr/>
        </p:nvSpPr>
        <p:spPr>
          <a:xfrm>
            <a:off x="7239305" y="5272430"/>
            <a:ext cx="3832250" cy="2002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市场推广能力弱，主要依靠口碑相传，外省考生很难接触到</a:t>
            </a:r>
            <a:endParaRPr lang="en-US" sz="1100" dirty="0"/>
          </a:p>
        </p:txBody>
      </p:sp>
      <p:sp>
        <p:nvSpPr>
          <p:cNvPr id="52" name="Shape 41"/>
          <p:cNvSpPr/>
          <p:nvPr/>
        </p:nvSpPr>
        <p:spPr>
          <a:xfrm>
            <a:off x="0" y="7938821"/>
            <a:ext cx="12191695" cy="514807"/>
          </a:xfrm>
          <a:prstGeom prst="rect">
            <a:avLst/>
          </a:prstGeom>
          <a:solidFill>
            <a:srgbClr val="E6F0FD"/>
          </a:solidFill>
        </p:spPr>
      </p:sp>
      <p:pic>
        <p:nvPicPr>
          <p:cNvPr id="53" name="Image 9" descr="preencoded.png"/>
          <p:cNvPicPr>
            <a:picLocks noChangeAspect="1"/>
          </p:cNvPicPr>
          <p:nvPr/>
        </p:nvPicPr>
        <p:blipFill>
          <a:blip r:embed="rId10"/>
          <a:srcRect l="-33" r="-33"/>
          <a:stretch>
            <a:fillRect/>
          </a:stretch>
        </p:blipFill>
        <p:spPr>
          <a:xfrm>
            <a:off x="571500" y="8129930"/>
            <a:ext cx="171907" cy="152705"/>
          </a:xfrm>
          <a:prstGeom prst="rect">
            <a:avLst/>
          </a:prstGeom>
        </p:spPr>
      </p:pic>
      <p:sp>
        <p:nvSpPr>
          <p:cNvPr id="54" name="Text 42"/>
          <p:cNvSpPr txBox="1"/>
          <p:nvPr/>
        </p:nvSpPr>
        <p:spPr>
          <a:xfrm>
            <a:off x="819302" y="8082382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苏州公务员与事业单位面试机构盘点</a:t>
            </a:r>
            <a:endParaRPr lang="en-US" sz="1200" dirty="0"/>
          </a:p>
        </p:txBody>
      </p:sp>
      <p:sp>
        <p:nvSpPr>
          <p:cNvPr id="55" name="Text 43"/>
          <p:cNvSpPr txBox="1"/>
          <p:nvPr/>
        </p:nvSpPr>
        <p:spPr>
          <a:xfrm>
            <a:off x="11280038" y="8082382"/>
            <a:ext cx="286207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10</a:t>
            </a:r>
            <a:endParaRPr lang="en-US" sz="1200" dirty="0"/>
          </a:p>
        </p:txBody>
      </p:sp>
      <p:pic>
        <p:nvPicPr>
          <p:cNvPr id="56" name="Image 10" descr="preencoded.png"/>
          <p:cNvPicPr>
            <a:picLocks noChangeAspect="1"/>
          </p:cNvPicPr>
          <p:nvPr/>
        </p:nvPicPr>
        <p:blipFill>
          <a:blip r:embed="rId11"/>
          <a:srcRect t="-180" b="-180"/>
          <a:stretch>
            <a:fillRect/>
          </a:stretch>
        </p:blipFill>
        <p:spPr>
          <a:xfrm>
            <a:off x="11525098" y="8129930"/>
            <a:ext cx="95098" cy="1527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544507"/>
          </a:xfrm>
          <a:prstGeom prst="rect">
            <a:avLst/>
          </a:prstGeom>
          <a:solidFill>
            <a:srgbClr val="F8FAFC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895198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4" name="Text 2"/>
          <p:cNvSpPr txBox="1"/>
          <p:nvPr/>
        </p:nvSpPr>
        <p:spPr>
          <a:xfrm>
            <a:off x="571500" y="200254"/>
            <a:ext cx="4038905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综合排名推荐（三梯队）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71500" y="1276502"/>
            <a:ext cx="1714500" cy="2324405"/>
          </a:xfrm>
          <a:prstGeom prst="rect">
            <a:avLst/>
          </a:prstGeom>
          <a:solidFill>
            <a:srgbClr val="1E3A8A"/>
          </a:solidFill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1"/>
          <a:srcRect l="-607" r="-607"/>
          <a:stretch>
            <a:fillRect/>
          </a:stretch>
        </p:blipFill>
        <p:spPr>
          <a:xfrm>
            <a:off x="1233526" y="1971446"/>
            <a:ext cx="390449" cy="3429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09498" y="2471623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第一梯队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047902" y="2786177"/>
            <a:ext cx="886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综合实力强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286000" y="1276502"/>
            <a:ext cx="9334195" cy="2324405"/>
          </a:xfrm>
          <a:prstGeom prst="rect">
            <a:avLst/>
          </a:prstGeom>
          <a:solidFill>
            <a:srgbClr val="E6F0FD"/>
          </a:solidFill>
        </p:spPr>
      </p:sp>
      <p:sp>
        <p:nvSpPr>
          <p:cNvPr id="10" name="Shape 7"/>
          <p:cNvSpPr/>
          <p:nvPr/>
        </p:nvSpPr>
        <p:spPr>
          <a:xfrm>
            <a:off x="2619756" y="1799539"/>
            <a:ext cx="2704795" cy="19202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2"/>
          <a:srcRect l="-1773" r="-1773"/>
          <a:stretch>
            <a:fillRect/>
          </a:stretch>
        </p:blipFill>
        <p:spPr>
          <a:xfrm>
            <a:off x="2619756" y="1509674"/>
            <a:ext cx="133502" cy="171907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603443" y="1799539"/>
            <a:ext cx="2704795" cy="19202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13" name="Shape 9"/>
          <p:cNvSpPr/>
          <p:nvPr/>
        </p:nvSpPr>
        <p:spPr>
          <a:xfrm>
            <a:off x="8588045" y="1799539"/>
            <a:ext cx="2704795" cy="19202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14" name="Text 10"/>
          <p:cNvSpPr txBox="1"/>
          <p:nvPr/>
        </p:nvSpPr>
        <p:spPr>
          <a:xfrm>
            <a:off x="2752344" y="1466698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代表机构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619756" y="19623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762402" y="2095805"/>
            <a:ext cx="152705" cy="152705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775350" y="1466698"/>
            <a:ext cx="9866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定位与特色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2619756" y="2476195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19" name="Shape 14"/>
          <p:cNvSpPr/>
          <p:nvPr/>
        </p:nvSpPr>
        <p:spPr>
          <a:xfrm>
            <a:off x="5603443" y="2476195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20" name="Text 15"/>
          <p:cNvSpPr txBox="1"/>
          <p:nvPr/>
        </p:nvSpPr>
        <p:spPr>
          <a:xfrm>
            <a:off x="2915107" y="2057400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如风公考</a:t>
            </a:r>
            <a:endParaRPr lang="en-US" sz="12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762402" y="2609698"/>
            <a:ext cx="152705" cy="152705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2619756" y="29910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23" name="Text 17"/>
          <p:cNvSpPr txBox="1"/>
          <p:nvPr/>
        </p:nvSpPr>
        <p:spPr>
          <a:xfrm>
            <a:off x="2915107" y="2572207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苏州博涵</a:t>
            </a:r>
            <a:endParaRPr lang="en-US" sz="1200" dirty="0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762402" y="3124505"/>
            <a:ext cx="152705" cy="152705"/>
          </a:xfrm>
          <a:prstGeom prst="rect">
            <a:avLst/>
          </a:prstGeom>
        </p:spPr>
      </p:pic>
      <p:sp>
        <p:nvSpPr>
          <p:cNvPr id="25" name="Shape 18"/>
          <p:cNvSpPr/>
          <p:nvPr/>
        </p:nvSpPr>
        <p:spPr>
          <a:xfrm>
            <a:off x="5603443" y="19623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26" name="Text 19"/>
          <p:cNvSpPr txBox="1"/>
          <p:nvPr/>
        </p:nvSpPr>
        <p:spPr>
          <a:xfrm>
            <a:off x="2915107" y="3086100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王智公考</a:t>
            </a:r>
            <a:endParaRPr lang="en-US" sz="1200" dirty="0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03443" y="1509674"/>
            <a:ext cx="171907" cy="171907"/>
          </a:xfrm>
          <a:prstGeom prst="rect">
            <a:avLst/>
          </a:prstGeom>
        </p:spPr>
      </p:pic>
      <p:sp>
        <p:nvSpPr>
          <p:cNvPr id="28" name="Shape 20"/>
          <p:cNvSpPr/>
          <p:nvPr/>
        </p:nvSpPr>
        <p:spPr>
          <a:xfrm>
            <a:off x="5603443" y="29910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29" name="Text 21"/>
          <p:cNvSpPr txBox="1"/>
          <p:nvPr/>
        </p:nvSpPr>
        <p:spPr>
          <a:xfrm>
            <a:off x="5747004" y="2057400"/>
            <a:ext cx="13432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江苏考情精准把握</a:t>
            </a:r>
            <a:endParaRPr lang="en-US" sz="1200" dirty="0"/>
          </a:p>
        </p:txBody>
      </p:sp>
      <p:sp>
        <p:nvSpPr>
          <p:cNvPr id="30" name="Text 22"/>
          <p:cNvSpPr txBox="1"/>
          <p:nvPr/>
        </p:nvSpPr>
        <p:spPr>
          <a:xfrm>
            <a:off x="5746750" y="2572385"/>
            <a:ext cx="178371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2"/>
              </a:rPr>
              <a:t>本地化优势 </a:t>
            </a:r>
            <a:r>
              <a:rPr lang="zh-CN" alt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2"/>
              </a:rPr>
              <a:t>测评准</a:t>
            </a:r>
            <a:endParaRPr lang="zh-CN" altLang="en-US" sz="1200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2"/>
            </a:endParaRPr>
          </a:p>
        </p:txBody>
      </p:sp>
      <p:sp>
        <p:nvSpPr>
          <p:cNvPr id="31" name="Text 23"/>
          <p:cNvSpPr txBox="1"/>
          <p:nvPr/>
        </p:nvSpPr>
        <p:spPr>
          <a:xfrm>
            <a:off x="5747004" y="3086100"/>
            <a:ext cx="14959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师资稳定、系统完善</a:t>
            </a:r>
            <a:endParaRPr lang="en-US" sz="1200" dirty="0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5"/>
          <a:srcRect l="-760" r="-760"/>
          <a:stretch>
            <a:fillRect/>
          </a:stretch>
        </p:blipFill>
        <p:spPr>
          <a:xfrm>
            <a:off x="8588045" y="1509674"/>
            <a:ext cx="152705" cy="171907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8740750" y="1466698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适合人群</a:t>
            </a:r>
            <a:endParaRPr lang="en-US" sz="1300" dirty="0"/>
          </a:p>
        </p:txBody>
      </p:sp>
      <p:sp>
        <p:nvSpPr>
          <p:cNvPr id="34" name="Shape 25"/>
          <p:cNvSpPr/>
          <p:nvPr/>
        </p:nvSpPr>
        <p:spPr>
          <a:xfrm>
            <a:off x="8588045" y="19623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35" name="Shape 26"/>
          <p:cNvSpPr/>
          <p:nvPr/>
        </p:nvSpPr>
        <p:spPr>
          <a:xfrm>
            <a:off x="8588045" y="2476195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36" name="Shape 27"/>
          <p:cNvSpPr/>
          <p:nvPr/>
        </p:nvSpPr>
        <p:spPr>
          <a:xfrm>
            <a:off x="8588045" y="29910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37" name="Text 28"/>
          <p:cNvSpPr txBox="1"/>
          <p:nvPr/>
        </p:nvSpPr>
        <p:spPr>
          <a:xfrm>
            <a:off x="8731606" y="2057400"/>
            <a:ext cx="16486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重视江苏的考生</a:t>
            </a:r>
            <a:endParaRPr lang="en-US" sz="1200" dirty="0"/>
          </a:p>
        </p:txBody>
      </p:sp>
      <p:sp>
        <p:nvSpPr>
          <p:cNvPr id="38" name="Text 29"/>
          <p:cNvSpPr txBox="1"/>
          <p:nvPr/>
        </p:nvSpPr>
        <p:spPr>
          <a:xfrm>
            <a:off x="8731606" y="2572207"/>
            <a:ext cx="11914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预算适中的考生</a:t>
            </a:r>
            <a:endParaRPr lang="en-US" sz="1200" dirty="0"/>
          </a:p>
        </p:txBody>
      </p:sp>
      <p:sp>
        <p:nvSpPr>
          <p:cNvPr id="39" name="Text 30"/>
          <p:cNvSpPr txBox="1"/>
          <p:nvPr/>
        </p:nvSpPr>
        <p:spPr>
          <a:xfrm>
            <a:off x="8731606" y="3086100"/>
            <a:ext cx="19531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重结果的考生</a:t>
            </a:r>
            <a:endParaRPr lang="en-US" sz="1200" dirty="0"/>
          </a:p>
        </p:txBody>
      </p:sp>
      <p:sp>
        <p:nvSpPr>
          <p:cNvPr id="40" name="Shape 31"/>
          <p:cNvSpPr/>
          <p:nvPr/>
        </p:nvSpPr>
        <p:spPr>
          <a:xfrm>
            <a:off x="571500" y="3791102"/>
            <a:ext cx="1714500" cy="2324405"/>
          </a:xfrm>
          <a:prstGeom prst="rect">
            <a:avLst/>
          </a:prstGeom>
          <a:solidFill>
            <a:srgbClr val="2563EB"/>
          </a:solidFill>
        </p:spPr>
      </p:sp>
      <p:pic>
        <p:nvPicPr>
          <p:cNvPr id="41" name="Image 7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57300" y="4486046"/>
            <a:ext cx="342900" cy="342900"/>
          </a:xfrm>
          <a:prstGeom prst="rect">
            <a:avLst/>
          </a:prstGeom>
        </p:spPr>
      </p:pic>
      <p:sp>
        <p:nvSpPr>
          <p:cNvPr id="42" name="Text 32"/>
          <p:cNvSpPr txBox="1"/>
          <p:nvPr/>
        </p:nvSpPr>
        <p:spPr>
          <a:xfrm>
            <a:off x="1009498" y="4986223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第二梯队</a:t>
            </a:r>
            <a:endParaRPr lang="en-US" sz="1600" dirty="0"/>
          </a:p>
        </p:txBody>
      </p:sp>
      <p:sp>
        <p:nvSpPr>
          <p:cNvPr id="43" name="Text 33"/>
          <p:cNvSpPr txBox="1"/>
          <p:nvPr/>
        </p:nvSpPr>
        <p:spPr>
          <a:xfrm>
            <a:off x="971093" y="5300777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性价比与特色</a:t>
            </a:r>
            <a:endParaRPr lang="en-US" sz="1200" dirty="0"/>
          </a:p>
        </p:txBody>
      </p:sp>
      <p:sp>
        <p:nvSpPr>
          <p:cNvPr id="44" name="Shape 34"/>
          <p:cNvSpPr/>
          <p:nvPr/>
        </p:nvSpPr>
        <p:spPr>
          <a:xfrm>
            <a:off x="2286000" y="3791102"/>
            <a:ext cx="9334195" cy="2324405"/>
          </a:xfrm>
          <a:prstGeom prst="rect">
            <a:avLst/>
          </a:prstGeom>
          <a:solidFill>
            <a:srgbClr val="EFF6FF"/>
          </a:solidFill>
        </p:spPr>
      </p:sp>
      <p:sp>
        <p:nvSpPr>
          <p:cNvPr id="45" name="Shape 35"/>
          <p:cNvSpPr/>
          <p:nvPr/>
        </p:nvSpPr>
        <p:spPr>
          <a:xfrm>
            <a:off x="2619756" y="4314139"/>
            <a:ext cx="2704795" cy="19202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pic>
        <p:nvPicPr>
          <p:cNvPr id="46" name="Image 8" descr="preencoded.png"/>
          <p:cNvPicPr>
            <a:picLocks noChangeAspect="1"/>
          </p:cNvPicPr>
          <p:nvPr/>
        </p:nvPicPr>
        <p:blipFill>
          <a:blip r:embed="rId2"/>
          <a:srcRect l="-1773" r="-1773"/>
          <a:stretch>
            <a:fillRect/>
          </a:stretch>
        </p:blipFill>
        <p:spPr>
          <a:xfrm>
            <a:off x="2619756" y="4024274"/>
            <a:ext cx="133502" cy="171907"/>
          </a:xfrm>
          <a:prstGeom prst="rect">
            <a:avLst/>
          </a:prstGeom>
        </p:spPr>
      </p:pic>
      <p:sp>
        <p:nvSpPr>
          <p:cNvPr id="47" name="Shape 36"/>
          <p:cNvSpPr/>
          <p:nvPr/>
        </p:nvSpPr>
        <p:spPr>
          <a:xfrm>
            <a:off x="5603443" y="4314139"/>
            <a:ext cx="2704795" cy="19202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48" name="Text 37"/>
          <p:cNvSpPr txBox="1"/>
          <p:nvPr/>
        </p:nvSpPr>
        <p:spPr>
          <a:xfrm>
            <a:off x="2752344" y="3981298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代表机构</a:t>
            </a:r>
            <a:endParaRPr lang="en-US" sz="1300" dirty="0"/>
          </a:p>
        </p:txBody>
      </p:sp>
      <p:sp>
        <p:nvSpPr>
          <p:cNvPr id="49" name="Shape 38"/>
          <p:cNvSpPr/>
          <p:nvPr/>
        </p:nvSpPr>
        <p:spPr>
          <a:xfrm>
            <a:off x="2619756" y="44769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pic>
        <p:nvPicPr>
          <p:cNvPr id="50" name="Image 9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762402" y="4610405"/>
            <a:ext cx="152705" cy="152705"/>
          </a:xfrm>
          <a:prstGeom prst="rect">
            <a:avLst/>
          </a:prstGeom>
        </p:spPr>
      </p:pic>
      <p:sp>
        <p:nvSpPr>
          <p:cNvPr id="51" name="Shape 39"/>
          <p:cNvSpPr/>
          <p:nvPr/>
        </p:nvSpPr>
        <p:spPr>
          <a:xfrm>
            <a:off x="2619756" y="4990795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52" name="Text 40"/>
          <p:cNvSpPr txBox="1"/>
          <p:nvPr/>
        </p:nvSpPr>
        <p:spPr>
          <a:xfrm>
            <a:off x="2915107" y="4572000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粉笔公考</a:t>
            </a:r>
            <a:endParaRPr lang="en-US" sz="1200" dirty="0"/>
          </a:p>
        </p:txBody>
      </p:sp>
      <p:pic>
        <p:nvPicPr>
          <p:cNvPr id="53" name="Image 10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762402" y="5124298"/>
            <a:ext cx="152705" cy="152705"/>
          </a:xfrm>
          <a:prstGeom prst="rect">
            <a:avLst/>
          </a:prstGeom>
        </p:spPr>
      </p:pic>
      <p:sp>
        <p:nvSpPr>
          <p:cNvPr id="54" name="Shape 41"/>
          <p:cNvSpPr/>
          <p:nvPr/>
        </p:nvSpPr>
        <p:spPr>
          <a:xfrm>
            <a:off x="2619756" y="55056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55" name="Text 42"/>
          <p:cNvSpPr txBox="1"/>
          <p:nvPr/>
        </p:nvSpPr>
        <p:spPr>
          <a:xfrm>
            <a:off x="2915107" y="5086807"/>
            <a:ext cx="886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面试戴锦鲤</a:t>
            </a:r>
            <a:endParaRPr lang="en-US" sz="1200" dirty="0"/>
          </a:p>
        </p:txBody>
      </p:sp>
      <p:pic>
        <p:nvPicPr>
          <p:cNvPr id="56" name="Image 1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762402" y="5639105"/>
            <a:ext cx="152705" cy="152705"/>
          </a:xfrm>
          <a:prstGeom prst="rect">
            <a:avLst/>
          </a:prstGeom>
        </p:spPr>
      </p:pic>
      <p:sp>
        <p:nvSpPr>
          <p:cNvPr id="57" name="Text 43"/>
          <p:cNvSpPr txBox="1"/>
          <p:nvPr/>
        </p:nvSpPr>
        <p:spPr>
          <a:xfrm>
            <a:off x="2915107" y="5600700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国棋教育</a:t>
            </a:r>
            <a:endParaRPr lang="en-US" sz="1200" dirty="0"/>
          </a:p>
        </p:txBody>
      </p:sp>
      <p:pic>
        <p:nvPicPr>
          <p:cNvPr id="58" name="Image 12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03443" y="4024274"/>
            <a:ext cx="171907" cy="171907"/>
          </a:xfrm>
          <a:prstGeom prst="rect">
            <a:avLst/>
          </a:prstGeom>
        </p:spPr>
      </p:pic>
      <p:sp>
        <p:nvSpPr>
          <p:cNvPr id="59" name="Shape 44"/>
          <p:cNvSpPr/>
          <p:nvPr/>
        </p:nvSpPr>
        <p:spPr>
          <a:xfrm>
            <a:off x="8588045" y="4314139"/>
            <a:ext cx="2704795" cy="19202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60" name="Text 45"/>
          <p:cNvSpPr txBox="1"/>
          <p:nvPr/>
        </p:nvSpPr>
        <p:spPr>
          <a:xfrm>
            <a:off x="5775350" y="3981298"/>
            <a:ext cx="9866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定位与特色</a:t>
            </a:r>
            <a:endParaRPr lang="en-US" sz="1300" dirty="0"/>
          </a:p>
        </p:txBody>
      </p:sp>
      <p:sp>
        <p:nvSpPr>
          <p:cNvPr id="61" name="Text 46"/>
          <p:cNvSpPr txBox="1"/>
          <p:nvPr/>
        </p:nvSpPr>
        <p:spPr>
          <a:xfrm>
            <a:off x="8740750" y="3981298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适合人群</a:t>
            </a:r>
            <a:endParaRPr lang="en-US" sz="1300" dirty="0"/>
          </a:p>
        </p:txBody>
      </p:sp>
      <p:sp>
        <p:nvSpPr>
          <p:cNvPr id="62" name="Shape 47"/>
          <p:cNvSpPr/>
          <p:nvPr/>
        </p:nvSpPr>
        <p:spPr>
          <a:xfrm>
            <a:off x="5603443" y="44769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63" name="Shape 48"/>
          <p:cNvSpPr/>
          <p:nvPr/>
        </p:nvSpPr>
        <p:spPr>
          <a:xfrm>
            <a:off x="5603443" y="4990795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64" name="Shape 49"/>
          <p:cNvSpPr/>
          <p:nvPr/>
        </p:nvSpPr>
        <p:spPr>
          <a:xfrm>
            <a:off x="5603443" y="55056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65" name="Shape 50"/>
          <p:cNvSpPr/>
          <p:nvPr/>
        </p:nvSpPr>
        <p:spPr>
          <a:xfrm>
            <a:off x="8588045" y="44769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66" name="Shape 51"/>
          <p:cNvSpPr/>
          <p:nvPr/>
        </p:nvSpPr>
        <p:spPr>
          <a:xfrm>
            <a:off x="8588045" y="4990795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67" name="Text 52"/>
          <p:cNvSpPr txBox="1"/>
          <p:nvPr/>
        </p:nvSpPr>
        <p:spPr>
          <a:xfrm>
            <a:off x="5747004" y="4572000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线上资源丰富</a:t>
            </a:r>
            <a:endParaRPr lang="en-US" sz="1200" dirty="0"/>
          </a:p>
        </p:txBody>
      </p:sp>
      <p:sp>
        <p:nvSpPr>
          <p:cNvPr id="68" name="Text 53"/>
          <p:cNvSpPr txBox="1"/>
          <p:nvPr/>
        </p:nvSpPr>
        <p:spPr>
          <a:xfrm>
            <a:off x="5747004" y="5086807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创新教学方法</a:t>
            </a:r>
            <a:endParaRPr lang="en-US" sz="1200" dirty="0"/>
          </a:p>
        </p:txBody>
      </p:sp>
      <p:sp>
        <p:nvSpPr>
          <p:cNvPr id="69" name="Text 54"/>
          <p:cNvSpPr txBox="1"/>
          <p:nvPr/>
        </p:nvSpPr>
        <p:spPr>
          <a:xfrm>
            <a:off x="5747004" y="5600700"/>
            <a:ext cx="11914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个性化辅导体验</a:t>
            </a:r>
            <a:endParaRPr lang="en-US" sz="1200" dirty="0"/>
          </a:p>
        </p:txBody>
      </p:sp>
      <p:pic>
        <p:nvPicPr>
          <p:cNvPr id="70" name="Image 13" descr="preencoded.png"/>
          <p:cNvPicPr>
            <a:picLocks noChangeAspect="1"/>
          </p:cNvPicPr>
          <p:nvPr/>
        </p:nvPicPr>
        <p:blipFill>
          <a:blip r:embed="rId5"/>
          <a:srcRect l="-760" r="-760"/>
          <a:stretch>
            <a:fillRect/>
          </a:stretch>
        </p:blipFill>
        <p:spPr>
          <a:xfrm>
            <a:off x="8588045" y="4024274"/>
            <a:ext cx="152705" cy="171907"/>
          </a:xfrm>
          <a:prstGeom prst="rect">
            <a:avLst/>
          </a:prstGeom>
        </p:spPr>
      </p:pic>
      <p:sp>
        <p:nvSpPr>
          <p:cNvPr id="71" name="Shape 55"/>
          <p:cNvSpPr/>
          <p:nvPr/>
        </p:nvSpPr>
        <p:spPr>
          <a:xfrm>
            <a:off x="8588045" y="55056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72" name="Text 56"/>
          <p:cNvSpPr txBox="1"/>
          <p:nvPr/>
        </p:nvSpPr>
        <p:spPr>
          <a:xfrm>
            <a:off x="8731606" y="4572000"/>
            <a:ext cx="11914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预算有限的考生</a:t>
            </a:r>
            <a:endParaRPr lang="en-US" sz="1200" dirty="0"/>
          </a:p>
        </p:txBody>
      </p:sp>
      <p:sp>
        <p:nvSpPr>
          <p:cNvPr id="73" name="Text 57"/>
          <p:cNvSpPr txBox="1"/>
          <p:nvPr/>
        </p:nvSpPr>
        <p:spPr>
          <a:xfrm>
            <a:off x="8731606" y="5086807"/>
            <a:ext cx="14959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偏好线上学习的考生</a:t>
            </a:r>
            <a:endParaRPr lang="en-US" sz="1200" dirty="0"/>
          </a:p>
        </p:txBody>
      </p:sp>
      <p:sp>
        <p:nvSpPr>
          <p:cNvPr id="74" name="Text 58"/>
          <p:cNvSpPr txBox="1"/>
          <p:nvPr/>
        </p:nvSpPr>
        <p:spPr>
          <a:xfrm>
            <a:off x="8731606" y="5600700"/>
            <a:ext cx="16486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需要一对一指导的考生</a:t>
            </a:r>
            <a:endParaRPr lang="en-US" sz="1200" dirty="0"/>
          </a:p>
        </p:txBody>
      </p:sp>
      <p:sp>
        <p:nvSpPr>
          <p:cNvPr id="75" name="Shape 59"/>
          <p:cNvSpPr/>
          <p:nvPr/>
        </p:nvSpPr>
        <p:spPr>
          <a:xfrm>
            <a:off x="571500" y="6305702"/>
            <a:ext cx="1714500" cy="1809598"/>
          </a:xfrm>
          <a:prstGeom prst="rect">
            <a:avLst/>
          </a:prstGeom>
          <a:solidFill>
            <a:srgbClr val="3B82F6"/>
          </a:solidFill>
        </p:spPr>
      </p:sp>
      <p:pic>
        <p:nvPicPr>
          <p:cNvPr id="76" name="Image 14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257300" y="6743700"/>
            <a:ext cx="342900" cy="342900"/>
          </a:xfrm>
          <a:prstGeom prst="rect">
            <a:avLst/>
          </a:prstGeom>
        </p:spPr>
      </p:pic>
      <p:sp>
        <p:nvSpPr>
          <p:cNvPr id="77" name="Text 60"/>
          <p:cNvSpPr txBox="1"/>
          <p:nvPr/>
        </p:nvSpPr>
        <p:spPr>
          <a:xfrm>
            <a:off x="1009498" y="7243877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第三梯队</a:t>
            </a:r>
            <a:endParaRPr lang="en-US" sz="1600" dirty="0"/>
          </a:p>
        </p:txBody>
      </p:sp>
      <p:sp>
        <p:nvSpPr>
          <p:cNvPr id="78" name="Text 61"/>
          <p:cNvSpPr txBox="1"/>
          <p:nvPr/>
        </p:nvSpPr>
        <p:spPr>
          <a:xfrm>
            <a:off x="895198" y="7558430"/>
            <a:ext cx="11914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定点与特定需求</a:t>
            </a:r>
            <a:endParaRPr lang="en-US" sz="1200" dirty="0"/>
          </a:p>
        </p:txBody>
      </p:sp>
      <p:sp>
        <p:nvSpPr>
          <p:cNvPr id="79" name="Shape 62"/>
          <p:cNvSpPr/>
          <p:nvPr/>
        </p:nvSpPr>
        <p:spPr>
          <a:xfrm>
            <a:off x="2286000" y="6305702"/>
            <a:ext cx="9334195" cy="1809598"/>
          </a:xfrm>
          <a:prstGeom prst="rect">
            <a:avLst/>
          </a:prstGeom>
          <a:solidFill>
            <a:srgbClr val="F1F5F9"/>
          </a:solidFill>
        </p:spPr>
      </p:sp>
      <p:sp>
        <p:nvSpPr>
          <p:cNvPr id="80" name="Shape 63"/>
          <p:cNvSpPr/>
          <p:nvPr/>
        </p:nvSpPr>
        <p:spPr>
          <a:xfrm>
            <a:off x="2619756" y="6828739"/>
            <a:ext cx="2704795" cy="19202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pic>
        <p:nvPicPr>
          <p:cNvPr id="81" name="Image 15" descr="preencoded.png"/>
          <p:cNvPicPr>
            <a:picLocks noChangeAspect="1"/>
          </p:cNvPicPr>
          <p:nvPr/>
        </p:nvPicPr>
        <p:blipFill>
          <a:blip r:embed="rId2"/>
          <a:srcRect l="-1773" r="-1773"/>
          <a:stretch>
            <a:fillRect/>
          </a:stretch>
        </p:blipFill>
        <p:spPr>
          <a:xfrm>
            <a:off x="2619756" y="6538874"/>
            <a:ext cx="133502" cy="171907"/>
          </a:xfrm>
          <a:prstGeom prst="rect">
            <a:avLst/>
          </a:prstGeom>
        </p:spPr>
      </p:pic>
      <p:sp>
        <p:nvSpPr>
          <p:cNvPr id="82" name="Text 64"/>
          <p:cNvSpPr txBox="1"/>
          <p:nvPr/>
        </p:nvSpPr>
        <p:spPr>
          <a:xfrm>
            <a:off x="2752344" y="6495898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代表机构</a:t>
            </a:r>
            <a:endParaRPr lang="en-US" sz="1300" dirty="0"/>
          </a:p>
        </p:txBody>
      </p:sp>
      <p:sp>
        <p:nvSpPr>
          <p:cNvPr id="83" name="Shape 65"/>
          <p:cNvSpPr/>
          <p:nvPr/>
        </p:nvSpPr>
        <p:spPr>
          <a:xfrm>
            <a:off x="2619756" y="69915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pic>
        <p:nvPicPr>
          <p:cNvPr id="84" name="Image 16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762402" y="7125005"/>
            <a:ext cx="152705" cy="152705"/>
          </a:xfrm>
          <a:prstGeom prst="rect">
            <a:avLst/>
          </a:prstGeom>
        </p:spPr>
      </p:pic>
      <p:sp>
        <p:nvSpPr>
          <p:cNvPr id="85" name="Shape 66"/>
          <p:cNvSpPr/>
          <p:nvPr/>
        </p:nvSpPr>
        <p:spPr>
          <a:xfrm>
            <a:off x="2619756" y="7505395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86" name="Text 67"/>
          <p:cNvSpPr txBox="1"/>
          <p:nvPr/>
        </p:nvSpPr>
        <p:spPr>
          <a:xfrm>
            <a:off x="2915107" y="7086600"/>
            <a:ext cx="886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高顿上岸鸭</a:t>
            </a:r>
            <a:endParaRPr lang="en-US" sz="1200" dirty="0"/>
          </a:p>
        </p:txBody>
      </p:sp>
      <p:pic>
        <p:nvPicPr>
          <p:cNvPr id="87" name="Image 17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762402" y="7638898"/>
            <a:ext cx="152705" cy="152705"/>
          </a:xfrm>
          <a:prstGeom prst="rect">
            <a:avLst/>
          </a:prstGeom>
        </p:spPr>
      </p:pic>
      <p:sp>
        <p:nvSpPr>
          <p:cNvPr id="88" name="Shape 68"/>
          <p:cNvSpPr/>
          <p:nvPr/>
        </p:nvSpPr>
        <p:spPr>
          <a:xfrm>
            <a:off x="5603443" y="6828739"/>
            <a:ext cx="2704795" cy="19202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89" name="Shape 69"/>
          <p:cNvSpPr/>
          <p:nvPr/>
        </p:nvSpPr>
        <p:spPr>
          <a:xfrm>
            <a:off x="8588045" y="6828739"/>
            <a:ext cx="2704795" cy="19202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90" name="Text 70"/>
          <p:cNvSpPr txBox="1"/>
          <p:nvPr/>
        </p:nvSpPr>
        <p:spPr>
          <a:xfrm>
            <a:off x="5775350" y="6495898"/>
            <a:ext cx="9866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定位与特色</a:t>
            </a:r>
            <a:endParaRPr lang="en-US" sz="1300" dirty="0"/>
          </a:p>
        </p:txBody>
      </p:sp>
      <p:sp>
        <p:nvSpPr>
          <p:cNvPr id="91" name="Shape 71"/>
          <p:cNvSpPr/>
          <p:nvPr/>
        </p:nvSpPr>
        <p:spPr>
          <a:xfrm>
            <a:off x="5603443" y="7505395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92" name="Text 72"/>
          <p:cNvSpPr txBox="1"/>
          <p:nvPr/>
        </p:nvSpPr>
        <p:spPr>
          <a:xfrm>
            <a:off x="2915107" y="7601407"/>
            <a:ext cx="4288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东泰</a:t>
            </a:r>
            <a:endParaRPr lang="en-US" sz="1200" dirty="0"/>
          </a:p>
        </p:txBody>
      </p:sp>
      <p:pic>
        <p:nvPicPr>
          <p:cNvPr id="93" name="Image 18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03443" y="6538874"/>
            <a:ext cx="171907" cy="171907"/>
          </a:xfrm>
          <a:prstGeom prst="rect">
            <a:avLst/>
          </a:prstGeom>
        </p:spPr>
      </p:pic>
      <p:sp>
        <p:nvSpPr>
          <p:cNvPr id="94" name="Text 73"/>
          <p:cNvSpPr txBox="1"/>
          <p:nvPr/>
        </p:nvSpPr>
        <p:spPr>
          <a:xfrm>
            <a:off x="8740750" y="6495898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适合人群</a:t>
            </a:r>
            <a:endParaRPr lang="en-US" sz="1300" dirty="0"/>
          </a:p>
        </p:txBody>
      </p:sp>
      <p:sp>
        <p:nvSpPr>
          <p:cNvPr id="95" name="Shape 74"/>
          <p:cNvSpPr/>
          <p:nvPr/>
        </p:nvSpPr>
        <p:spPr>
          <a:xfrm>
            <a:off x="5603443" y="69915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96" name="Shape 75"/>
          <p:cNvSpPr/>
          <p:nvPr/>
        </p:nvSpPr>
        <p:spPr>
          <a:xfrm>
            <a:off x="8588045" y="6991502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97" name="Shape 76"/>
          <p:cNvSpPr/>
          <p:nvPr/>
        </p:nvSpPr>
        <p:spPr>
          <a:xfrm>
            <a:off x="8588045" y="7505395"/>
            <a:ext cx="2704795" cy="418795"/>
          </a:xfrm>
          <a:prstGeom prst="roundRect">
            <a:avLst>
              <a:gd name="adj" fmla="val 29774"/>
            </a:avLst>
          </a:prstGeom>
          <a:solidFill>
            <a:srgbClr val="FFFFFF"/>
          </a:solidFill>
        </p:spPr>
      </p:sp>
      <p:sp>
        <p:nvSpPr>
          <p:cNvPr id="98" name="Text 77"/>
          <p:cNvSpPr txBox="1"/>
          <p:nvPr/>
        </p:nvSpPr>
        <p:spPr>
          <a:xfrm>
            <a:off x="5747004" y="7086600"/>
            <a:ext cx="13432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财税系统专项培训</a:t>
            </a:r>
            <a:endParaRPr lang="en-US" sz="1200" dirty="0"/>
          </a:p>
        </p:txBody>
      </p:sp>
      <p:sp>
        <p:nvSpPr>
          <p:cNvPr id="99" name="Text 78"/>
          <p:cNvSpPr txBox="1"/>
          <p:nvPr/>
        </p:nvSpPr>
        <p:spPr>
          <a:xfrm>
            <a:off x="5747004" y="7601407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长期规划指导</a:t>
            </a:r>
            <a:endParaRPr lang="en-US" sz="1200" dirty="0"/>
          </a:p>
        </p:txBody>
      </p:sp>
      <p:pic>
        <p:nvPicPr>
          <p:cNvPr id="100" name="Image 19" descr="preencoded.png"/>
          <p:cNvPicPr>
            <a:picLocks noChangeAspect="1"/>
          </p:cNvPicPr>
          <p:nvPr/>
        </p:nvPicPr>
        <p:blipFill>
          <a:blip r:embed="rId5"/>
          <a:srcRect l="-760" r="-760"/>
          <a:stretch>
            <a:fillRect/>
          </a:stretch>
        </p:blipFill>
        <p:spPr>
          <a:xfrm>
            <a:off x="8588045" y="6538874"/>
            <a:ext cx="152705" cy="171907"/>
          </a:xfrm>
          <a:prstGeom prst="rect">
            <a:avLst/>
          </a:prstGeom>
        </p:spPr>
      </p:pic>
      <p:sp>
        <p:nvSpPr>
          <p:cNvPr id="101" name="Text 79"/>
          <p:cNvSpPr txBox="1"/>
          <p:nvPr/>
        </p:nvSpPr>
        <p:spPr>
          <a:xfrm>
            <a:off x="8731606" y="7086600"/>
            <a:ext cx="14959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报考财税系统的考生</a:t>
            </a:r>
            <a:endParaRPr lang="en-US" sz="1200" dirty="0"/>
          </a:p>
        </p:txBody>
      </p:sp>
      <p:sp>
        <p:nvSpPr>
          <p:cNvPr id="102" name="Text 80"/>
          <p:cNvSpPr txBox="1"/>
          <p:nvPr/>
        </p:nvSpPr>
        <p:spPr>
          <a:xfrm>
            <a:off x="8731606" y="7601407"/>
            <a:ext cx="21058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预算充足、需长期规划的考生</a:t>
            </a:r>
            <a:endParaRPr lang="en-US" sz="1200" dirty="0"/>
          </a:p>
        </p:txBody>
      </p:sp>
      <p:pic>
        <p:nvPicPr>
          <p:cNvPr id="103" name="Image 20" descr="preencoded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71500" y="8484718"/>
            <a:ext cx="133502" cy="133502"/>
          </a:xfrm>
          <a:prstGeom prst="rect">
            <a:avLst/>
          </a:prstGeom>
        </p:spPr>
      </p:pic>
      <p:sp>
        <p:nvSpPr>
          <p:cNvPr id="104" name="Text 81"/>
          <p:cNvSpPr txBox="1"/>
          <p:nvPr/>
        </p:nvSpPr>
        <p:spPr>
          <a:xfrm>
            <a:off x="780898" y="8449056"/>
            <a:ext cx="38340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64748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注：排名综合考虑教学匹配度、口碑、服务与本地化能力等因素</a:t>
            </a:r>
            <a:endParaRPr lang="en-US" sz="1000" dirty="0"/>
          </a:p>
        </p:txBody>
      </p:sp>
      <p:sp>
        <p:nvSpPr>
          <p:cNvPr id="105" name="Shape 82"/>
          <p:cNvSpPr/>
          <p:nvPr/>
        </p:nvSpPr>
        <p:spPr>
          <a:xfrm>
            <a:off x="0" y="9029700"/>
            <a:ext cx="12191695" cy="514807"/>
          </a:xfrm>
          <a:prstGeom prst="rect">
            <a:avLst/>
          </a:prstGeom>
          <a:solidFill>
            <a:srgbClr val="E6F0FD"/>
          </a:solidFill>
        </p:spPr>
      </p:sp>
      <p:pic>
        <p:nvPicPr>
          <p:cNvPr id="106" name="Image 21" descr="preencoded.png"/>
          <p:cNvPicPr>
            <a:picLocks noChangeAspect="1"/>
          </p:cNvPicPr>
          <p:nvPr/>
        </p:nvPicPr>
        <p:blipFill>
          <a:blip r:embed="rId9"/>
          <a:srcRect l="-33" r="-33"/>
          <a:stretch>
            <a:fillRect/>
          </a:stretch>
        </p:blipFill>
        <p:spPr>
          <a:xfrm>
            <a:off x="571500" y="9219895"/>
            <a:ext cx="171907" cy="152705"/>
          </a:xfrm>
          <a:prstGeom prst="rect">
            <a:avLst/>
          </a:prstGeom>
        </p:spPr>
      </p:pic>
      <p:sp>
        <p:nvSpPr>
          <p:cNvPr id="107" name="Text 83"/>
          <p:cNvSpPr txBox="1"/>
          <p:nvPr/>
        </p:nvSpPr>
        <p:spPr>
          <a:xfrm>
            <a:off x="819302" y="9172346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苏州公务员与事业单位面试机构盘点</a:t>
            </a:r>
            <a:endParaRPr lang="en-US" sz="1200" dirty="0"/>
          </a:p>
        </p:txBody>
      </p:sp>
      <p:sp>
        <p:nvSpPr>
          <p:cNvPr id="108" name="Text 84"/>
          <p:cNvSpPr txBox="1"/>
          <p:nvPr/>
        </p:nvSpPr>
        <p:spPr>
          <a:xfrm>
            <a:off x="11280038" y="9172346"/>
            <a:ext cx="286207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11</a:t>
            </a:r>
            <a:endParaRPr lang="en-US" sz="1200" dirty="0"/>
          </a:p>
        </p:txBody>
      </p:sp>
      <p:pic>
        <p:nvPicPr>
          <p:cNvPr id="109" name="Image 22" descr="preencoded.png"/>
          <p:cNvPicPr>
            <a:picLocks noChangeAspect="1"/>
          </p:cNvPicPr>
          <p:nvPr/>
        </p:nvPicPr>
        <p:blipFill>
          <a:blip r:embed="rId10"/>
          <a:srcRect t="-180" b="-180"/>
          <a:stretch>
            <a:fillRect/>
          </a:stretch>
        </p:blipFill>
        <p:spPr>
          <a:xfrm>
            <a:off x="11525098" y="9219895"/>
            <a:ext cx="95098" cy="1527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895198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4" name="Text 2"/>
          <p:cNvSpPr txBox="1"/>
          <p:nvPr/>
        </p:nvSpPr>
        <p:spPr>
          <a:xfrm>
            <a:off x="571500" y="200254"/>
            <a:ext cx="3353105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选择建议与决策指南</a:t>
            </a:r>
            <a:endParaRPr lang="en-US" sz="2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/>
          <a:srcRect l="-1282" r="-1282"/>
          <a:stretch>
            <a:fillRect/>
          </a:stretch>
        </p:blipFill>
        <p:spPr>
          <a:xfrm>
            <a:off x="4519879" y="1138428"/>
            <a:ext cx="219456" cy="19019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815230" y="1086307"/>
            <a:ext cx="300106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公务员面试培训机构选择决策流程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1666951" y="2752344"/>
            <a:ext cx="19202" cy="190195"/>
          </a:xfrm>
          <a:prstGeom prst="rect">
            <a:avLst/>
          </a:prstGeom>
          <a:solidFill>
            <a:srgbClr val="94A3B8"/>
          </a:solidFill>
        </p:spPr>
      </p:sp>
      <p:sp>
        <p:nvSpPr>
          <p:cNvPr id="8" name="Shape 5"/>
          <p:cNvSpPr/>
          <p:nvPr/>
        </p:nvSpPr>
        <p:spPr>
          <a:xfrm>
            <a:off x="3877056" y="2752344"/>
            <a:ext cx="19202" cy="190195"/>
          </a:xfrm>
          <a:prstGeom prst="rect">
            <a:avLst/>
          </a:prstGeom>
          <a:solidFill>
            <a:srgbClr val="94A3B8"/>
          </a:solidFill>
        </p:spPr>
      </p:sp>
      <p:sp>
        <p:nvSpPr>
          <p:cNvPr id="9" name="Shape 6"/>
          <p:cNvSpPr/>
          <p:nvPr/>
        </p:nvSpPr>
        <p:spPr>
          <a:xfrm>
            <a:off x="6086246" y="2752344"/>
            <a:ext cx="19202" cy="190195"/>
          </a:xfrm>
          <a:prstGeom prst="rect">
            <a:avLst/>
          </a:prstGeom>
          <a:solidFill>
            <a:srgbClr val="94A3B8"/>
          </a:solidFill>
        </p:spPr>
      </p:sp>
      <p:sp>
        <p:nvSpPr>
          <p:cNvPr id="10" name="Shape 7"/>
          <p:cNvSpPr/>
          <p:nvPr/>
        </p:nvSpPr>
        <p:spPr>
          <a:xfrm>
            <a:off x="8296351" y="2752344"/>
            <a:ext cx="19202" cy="190195"/>
          </a:xfrm>
          <a:prstGeom prst="rect">
            <a:avLst/>
          </a:prstGeom>
          <a:solidFill>
            <a:srgbClr val="94A3B8"/>
          </a:solidFill>
        </p:spPr>
      </p:sp>
      <p:sp>
        <p:nvSpPr>
          <p:cNvPr id="11" name="Shape 8"/>
          <p:cNvSpPr/>
          <p:nvPr/>
        </p:nvSpPr>
        <p:spPr>
          <a:xfrm>
            <a:off x="10506456" y="2752344"/>
            <a:ext cx="19202" cy="190195"/>
          </a:xfrm>
          <a:prstGeom prst="rect">
            <a:avLst/>
          </a:prstGeom>
          <a:solidFill>
            <a:srgbClr val="94A3B8"/>
          </a:solidFill>
        </p:spPr>
      </p:sp>
      <p:sp>
        <p:nvSpPr>
          <p:cNvPr id="12" name="Shape 9"/>
          <p:cNvSpPr/>
          <p:nvPr/>
        </p:nvSpPr>
        <p:spPr>
          <a:xfrm>
            <a:off x="724205" y="2419502"/>
            <a:ext cx="1904695" cy="771754"/>
          </a:xfrm>
          <a:prstGeom prst="roundRect">
            <a:avLst>
              <a:gd name="adj" fmla="val 14628"/>
            </a:avLst>
          </a:prstGeom>
          <a:solidFill>
            <a:srgbClr val="DBEAFE"/>
          </a:solidFill>
          <a:ln w="25400">
            <a:solidFill>
              <a:srgbClr val="3B82F6"/>
            </a:solidFill>
            <a:prstDash val="solid"/>
          </a:ln>
          <a:effectLst>
            <a:outerShdw blurRad="762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2933395" y="2419502"/>
            <a:ext cx="1904695" cy="771754"/>
          </a:xfrm>
          <a:prstGeom prst="roundRect">
            <a:avLst>
              <a:gd name="adj" fmla="val 14628"/>
            </a:avLst>
          </a:prstGeom>
          <a:solidFill>
            <a:srgbClr val="DBEAFE"/>
          </a:solidFill>
          <a:ln w="25400">
            <a:solidFill>
              <a:srgbClr val="3B82F6"/>
            </a:solidFill>
            <a:prstDash val="solid"/>
          </a:ln>
          <a:effectLst>
            <a:outerShdw blurRad="762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5143500" y="2419502"/>
            <a:ext cx="1904695" cy="771754"/>
          </a:xfrm>
          <a:prstGeom prst="roundRect">
            <a:avLst>
              <a:gd name="adj" fmla="val 14628"/>
            </a:avLst>
          </a:prstGeom>
          <a:solidFill>
            <a:srgbClr val="DBEAFE"/>
          </a:solidFill>
          <a:ln w="25400">
            <a:solidFill>
              <a:srgbClr val="3B82F6"/>
            </a:solidFill>
            <a:prstDash val="solid"/>
          </a:ln>
          <a:effectLst>
            <a:outerShdw blurRad="762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353605" y="2419502"/>
            <a:ext cx="1904695" cy="771754"/>
          </a:xfrm>
          <a:prstGeom prst="roundRect">
            <a:avLst>
              <a:gd name="adj" fmla="val 14628"/>
            </a:avLst>
          </a:prstGeom>
          <a:solidFill>
            <a:srgbClr val="DBEAFE"/>
          </a:solidFill>
          <a:ln w="25400">
            <a:solidFill>
              <a:srgbClr val="3B82F6"/>
            </a:solidFill>
            <a:prstDash val="solid"/>
          </a:ln>
          <a:effectLst>
            <a:outerShdw blurRad="762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9562795" y="2419502"/>
            <a:ext cx="1904695" cy="771754"/>
          </a:xfrm>
          <a:prstGeom prst="roundRect">
            <a:avLst>
              <a:gd name="adj" fmla="val 14628"/>
            </a:avLst>
          </a:prstGeom>
          <a:solidFill>
            <a:srgbClr val="DBEAFE"/>
          </a:solidFill>
          <a:ln w="25400">
            <a:solidFill>
              <a:srgbClr val="3B82F6"/>
            </a:solidFill>
            <a:prstDash val="solid"/>
          </a:ln>
          <a:effectLst>
            <a:outerShdw blurRad="762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1189634" y="2553005"/>
            <a:ext cx="1095451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40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跨省/南京周边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914400" y="2829154"/>
            <a:ext cx="16486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远程或需要跨地区考试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3429000" y="2553005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40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</a:t>
            </a:r>
            <a:r>
              <a:rPr lang="zh-CN" altLang="en-US" sz="1200" b="1" dirty="0">
                <a:solidFill>
                  <a:srgbClr val="1E40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周边</a:t>
            </a:r>
            <a:r>
              <a:rPr lang="en-US" sz="1200" b="1" dirty="0">
                <a:solidFill>
                  <a:srgbClr val="1E40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考生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3200400" y="2829154"/>
            <a:ext cx="14959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重视本地化与性价比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5790895" y="2553005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40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预算有限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5410505" y="2829154"/>
            <a:ext cx="14959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需要兼顾成本与效果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7772400" y="2553005"/>
            <a:ext cx="11914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40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需要个性化辅导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7619695" y="2829154"/>
            <a:ext cx="14959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需特定岗位密集训练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0211105" y="2553005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40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二战考生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905695" y="2829154"/>
            <a:ext cx="13432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需要新思路与方法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1666951" y="3333902"/>
            <a:ext cx="19202" cy="190195"/>
          </a:xfrm>
          <a:prstGeom prst="rect">
            <a:avLst/>
          </a:prstGeom>
          <a:solidFill>
            <a:srgbClr val="94A3B8"/>
          </a:solidFill>
        </p:spPr>
      </p:sp>
      <p:sp>
        <p:nvSpPr>
          <p:cNvPr id="28" name="Shape 25"/>
          <p:cNvSpPr/>
          <p:nvPr/>
        </p:nvSpPr>
        <p:spPr>
          <a:xfrm>
            <a:off x="3877056" y="3333902"/>
            <a:ext cx="19202" cy="190195"/>
          </a:xfrm>
          <a:prstGeom prst="rect">
            <a:avLst/>
          </a:prstGeom>
          <a:solidFill>
            <a:srgbClr val="94A3B8"/>
          </a:solidFill>
        </p:spPr>
      </p:sp>
      <p:sp>
        <p:nvSpPr>
          <p:cNvPr id="29" name="Shape 26"/>
          <p:cNvSpPr/>
          <p:nvPr/>
        </p:nvSpPr>
        <p:spPr>
          <a:xfrm>
            <a:off x="6086246" y="3333902"/>
            <a:ext cx="19202" cy="190195"/>
          </a:xfrm>
          <a:prstGeom prst="rect">
            <a:avLst/>
          </a:prstGeom>
          <a:solidFill>
            <a:srgbClr val="94A3B8"/>
          </a:solidFill>
        </p:spPr>
      </p:sp>
      <p:sp>
        <p:nvSpPr>
          <p:cNvPr id="30" name="Shape 27"/>
          <p:cNvSpPr/>
          <p:nvPr/>
        </p:nvSpPr>
        <p:spPr>
          <a:xfrm>
            <a:off x="8296351" y="3333902"/>
            <a:ext cx="19202" cy="190195"/>
          </a:xfrm>
          <a:prstGeom prst="rect">
            <a:avLst/>
          </a:prstGeom>
          <a:solidFill>
            <a:srgbClr val="94A3B8"/>
          </a:solidFill>
        </p:spPr>
      </p:sp>
      <p:sp>
        <p:nvSpPr>
          <p:cNvPr id="31" name="Shape 28"/>
          <p:cNvSpPr/>
          <p:nvPr/>
        </p:nvSpPr>
        <p:spPr>
          <a:xfrm>
            <a:off x="10506456" y="3333902"/>
            <a:ext cx="19202" cy="190195"/>
          </a:xfrm>
          <a:prstGeom prst="rect">
            <a:avLst/>
          </a:prstGeom>
          <a:solidFill>
            <a:srgbClr val="94A3B8"/>
          </a:solidFill>
        </p:spPr>
      </p:sp>
      <p:sp>
        <p:nvSpPr>
          <p:cNvPr id="32" name="Shape 29"/>
          <p:cNvSpPr/>
          <p:nvPr/>
        </p:nvSpPr>
        <p:spPr>
          <a:xfrm>
            <a:off x="819302" y="3619195"/>
            <a:ext cx="1714500" cy="666598"/>
          </a:xfrm>
          <a:prstGeom prst="roundRect">
            <a:avLst>
              <a:gd name="adj" fmla="val 19596"/>
            </a:avLst>
          </a:prstGeom>
          <a:solidFill>
            <a:srgbClr val="E6F0FD"/>
          </a:solidFill>
          <a:ln w="25400">
            <a:solidFill>
              <a:srgbClr val="60A5FA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3029407" y="3619195"/>
            <a:ext cx="1714500" cy="666598"/>
          </a:xfrm>
          <a:prstGeom prst="roundRect">
            <a:avLst>
              <a:gd name="adj" fmla="val 19596"/>
            </a:avLst>
          </a:prstGeom>
          <a:solidFill>
            <a:srgbClr val="E6F0FD"/>
          </a:solidFill>
          <a:ln w="25400">
            <a:solidFill>
              <a:srgbClr val="60A5FA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5238598" y="3619195"/>
            <a:ext cx="1714500" cy="857707"/>
          </a:xfrm>
          <a:prstGeom prst="roundRect">
            <a:avLst>
              <a:gd name="adj" fmla="val 11846"/>
            </a:avLst>
          </a:prstGeom>
          <a:solidFill>
            <a:srgbClr val="E6F0FD"/>
          </a:solidFill>
          <a:ln w="25400">
            <a:solidFill>
              <a:srgbClr val="60A5FA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7448702" y="3619195"/>
            <a:ext cx="1714500" cy="666598"/>
          </a:xfrm>
          <a:prstGeom prst="roundRect">
            <a:avLst>
              <a:gd name="adj" fmla="val 19596"/>
            </a:avLst>
          </a:prstGeom>
          <a:solidFill>
            <a:srgbClr val="E6F0FD"/>
          </a:solidFill>
          <a:ln w="25400">
            <a:solidFill>
              <a:srgbClr val="60A5FA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9658807" y="3619195"/>
            <a:ext cx="1714500" cy="666598"/>
          </a:xfrm>
          <a:prstGeom prst="roundRect">
            <a:avLst>
              <a:gd name="adj" fmla="val 19596"/>
            </a:avLst>
          </a:prstGeom>
          <a:solidFill>
            <a:srgbClr val="E6F0FD"/>
          </a:solidFill>
          <a:ln w="25400">
            <a:solidFill>
              <a:srgbClr val="60A5FA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1209751" y="3738982"/>
            <a:ext cx="10341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563E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优选：如风公考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1276502" y="3967582"/>
            <a:ext cx="900684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等区域性机构</a:t>
            </a:r>
            <a:endParaRPr lang="en-US" sz="1000" dirty="0"/>
          </a:p>
        </p:txBody>
      </p:sp>
      <p:sp>
        <p:nvSpPr>
          <p:cNvPr id="39" name="Text 36"/>
          <p:cNvSpPr txBox="1"/>
          <p:nvPr/>
        </p:nvSpPr>
        <p:spPr>
          <a:xfrm>
            <a:off x="3286354" y="3738982"/>
            <a:ext cx="1300277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563E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优选：苏州博涵团队</a:t>
            </a:r>
            <a:endParaRPr lang="en-US" sz="1000" dirty="0"/>
          </a:p>
        </p:txBody>
      </p:sp>
      <p:sp>
        <p:nvSpPr>
          <p:cNvPr id="40" name="Text 37"/>
          <p:cNvSpPr txBox="1"/>
          <p:nvPr/>
        </p:nvSpPr>
        <p:spPr>
          <a:xfrm>
            <a:off x="3419856" y="3967582"/>
            <a:ext cx="10341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本地化服务更优</a:t>
            </a:r>
            <a:endParaRPr lang="en-US" sz="1000" dirty="0"/>
          </a:p>
        </p:txBody>
      </p:sp>
      <p:sp>
        <p:nvSpPr>
          <p:cNvPr id="41" name="Text 38"/>
          <p:cNvSpPr txBox="1"/>
          <p:nvPr/>
        </p:nvSpPr>
        <p:spPr>
          <a:xfrm>
            <a:off x="5829300" y="3733495"/>
            <a:ext cx="6336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563E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组合策略</a:t>
            </a:r>
            <a:endParaRPr lang="en-US" sz="1000" dirty="0"/>
          </a:p>
        </p:txBody>
      </p:sp>
      <p:sp>
        <p:nvSpPr>
          <p:cNvPr id="42" name="Text 39"/>
          <p:cNvSpPr txBox="1"/>
          <p:nvPr/>
        </p:nvSpPr>
        <p:spPr>
          <a:xfrm>
            <a:off x="5362042" y="3962095"/>
            <a:ext cx="1576426" cy="3913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粉笔线上课程 + 本地小机构线下演练</a:t>
            </a:r>
            <a:endParaRPr lang="en-US" sz="1000" dirty="0"/>
          </a:p>
        </p:txBody>
      </p:sp>
      <p:sp>
        <p:nvSpPr>
          <p:cNvPr id="43" name="Text 40"/>
          <p:cNvSpPr txBox="1"/>
          <p:nvPr/>
        </p:nvSpPr>
        <p:spPr>
          <a:xfrm>
            <a:off x="7613294" y="3738982"/>
            <a:ext cx="14913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563E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优选：国棋教育/戴锦鲤</a:t>
            </a:r>
            <a:endParaRPr lang="en-US" sz="1000" dirty="0"/>
          </a:p>
        </p:txBody>
      </p:sp>
      <p:sp>
        <p:nvSpPr>
          <p:cNvPr id="44" name="Text 41"/>
          <p:cNvSpPr txBox="1"/>
          <p:nvPr/>
        </p:nvSpPr>
        <p:spPr>
          <a:xfrm>
            <a:off x="7705649" y="3967582"/>
            <a:ext cx="1300277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小班教学，个性化强</a:t>
            </a:r>
            <a:endParaRPr lang="en-US" sz="1000" dirty="0"/>
          </a:p>
        </p:txBody>
      </p:sp>
      <p:sp>
        <p:nvSpPr>
          <p:cNvPr id="45" name="Text 42"/>
          <p:cNvSpPr txBox="1"/>
          <p:nvPr/>
        </p:nvSpPr>
        <p:spPr>
          <a:xfrm>
            <a:off x="10116007" y="3738982"/>
            <a:ext cx="900684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563E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更换机构类型</a:t>
            </a:r>
            <a:endParaRPr lang="en-US" sz="1000" dirty="0"/>
          </a:p>
        </p:txBody>
      </p:sp>
      <p:sp>
        <p:nvSpPr>
          <p:cNvPr id="46" name="Text 43"/>
          <p:cNvSpPr txBox="1"/>
          <p:nvPr/>
        </p:nvSpPr>
        <p:spPr>
          <a:xfrm>
            <a:off x="9952330" y="3967582"/>
            <a:ext cx="123352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全国性 ⇄ 本地机构</a:t>
            </a:r>
            <a:endParaRPr lang="en-US" sz="1000" dirty="0"/>
          </a:p>
        </p:txBody>
      </p:sp>
      <p:sp>
        <p:nvSpPr>
          <p:cNvPr id="47" name="Shape 44"/>
          <p:cNvSpPr/>
          <p:nvPr/>
        </p:nvSpPr>
        <p:spPr>
          <a:xfrm>
            <a:off x="571500" y="5572354"/>
            <a:ext cx="11048695" cy="485546"/>
          </a:xfrm>
          <a:prstGeom prst="roundRect">
            <a:avLst>
              <a:gd name="adj" fmla="val 29541"/>
            </a:avLst>
          </a:prstGeom>
          <a:solidFill>
            <a:srgbClr val="E0F2FE">
              <a:alpha val="80000"/>
            </a:srgbClr>
          </a:solidFill>
        </p:spPr>
      </p:sp>
      <p:sp>
        <p:nvSpPr>
          <p:cNvPr id="48" name="Shape 45"/>
          <p:cNvSpPr/>
          <p:nvPr/>
        </p:nvSpPr>
        <p:spPr>
          <a:xfrm>
            <a:off x="571500" y="5572354"/>
            <a:ext cx="38405" cy="485546"/>
          </a:xfrm>
          <a:prstGeom prst="rect">
            <a:avLst/>
          </a:prstGeom>
          <a:solidFill>
            <a:srgbClr val="0284C7"/>
          </a:solidFill>
        </p:spPr>
      </p:sp>
      <p:pic>
        <p:nvPicPr>
          <p:cNvPr id="49" name="Image 1" descr="preencoded.png"/>
          <p:cNvPicPr>
            <a:picLocks noChangeAspect="1"/>
          </p:cNvPicPr>
          <p:nvPr/>
        </p:nvPicPr>
        <p:blipFill>
          <a:blip r:embed="rId2"/>
          <a:srcRect l="-2512" r="-2512"/>
          <a:stretch>
            <a:fillRect/>
          </a:stretch>
        </p:blipFill>
        <p:spPr>
          <a:xfrm>
            <a:off x="752551" y="5750662"/>
            <a:ext cx="105156" cy="133502"/>
          </a:xfrm>
          <a:prstGeom prst="rect">
            <a:avLst/>
          </a:prstGeom>
        </p:spPr>
      </p:pic>
      <p:sp>
        <p:nvSpPr>
          <p:cNvPr id="50" name="Text 46"/>
          <p:cNvSpPr txBox="1"/>
          <p:nvPr/>
        </p:nvSpPr>
        <p:spPr>
          <a:xfrm>
            <a:off x="933602" y="5715000"/>
            <a:ext cx="7301484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0369A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注意：选择时应结合自身基础、报考岗位要求、学习时间和预算做综合评估。机构只是辅助，考生自身努力才是成功关键。</a:t>
            </a:r>
            <a:endParaRPr lang="en-US" sz="1000" dirty="0"/>
          </a:p>
        </p:txBody>
      </p:sp>
      <p:sp>
        <p:nvSpPr>
          <p:cNvPr id="51" name="Shape 47"/>
          <p:cNvSpPr/>
          <p:nvPr/>
        </p:nvSpPr>
        <p:spPr>
          <a:xfrm>
            <a:off x="0" y="6344107"/>
            <a:ext cx="12191695" cy="514807"/>
          </a:xfrm>
          <a:prstGeom prst="rect">
            <a:avLst/>
          </a:prstGeom>
          <a:solidFill>
            <a:srgbClr val="E6F0FD"/>
          </a:solidFill>
        </p:spPr>
      </p:sp>
      <p:pic>
        <p:nvPicPr>
          <p:cNvPr id="52" name="Image 2" descr="preencoded.png"/>
          <p:cNvPicPr>
            <a:picLocks noChangeAspect="1"/>
          </p:cNvPicPr>
          <p:nvPr/>
        </p:nvPicPr>
        <p:blipFill>
          <a:blip r:embed="rId3"/>
          <a:srcRect l="-33" r="-33"/>
          <a:stretch>
            <a:fillRect/>
          </a:stretch>
        </p:blipFill>
        <p:spPr>
          <a:xfrm>
            <a:off x="571500" y="6534302"/>
            <a:ext cx="171907" cy="152705"/>
          </a:xfrm>
          <a:prstGeom prst="rect">
            <a:avLst/>
          </a:prstGeom>
        </p:spPr>
      </p:pic>
      <p:sp>
        <p:nvSpPr>
          <p:cNvPr id="53" name="Text 48"/>
          <p:cNvSpPr txBox="1"/>
          <p:nvPr/>
        </p:nvSpPr>
        <p:spPr>
          <a:xfrm>
            <a:off x="819302" y="6486754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苏州公务员与事业单位面试机构盘点</a:t>
            </a:r>
            <a:endParaRPr lang="en-US" sz="1200" dirty="0"/>
          </a:p>
        </p:txBody>
      </p:sp>
      <p:sp>
        <p:nvSpPr>
          <p:cNvPr id="54" name="Text 49"/>
          <p:cNvSpPr txBox="1"/>
          <p:nvPr/>
        </p:nvSpPr>
        <p:spPr>
          <a:xfrm>
            <a:off x="11280038" y="6486754"/>
            <a:ext cx="286207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12</a:t>
            </a:r>
            <a:endParaRPr lang="en-US" sz="1200" dirty="0"/>
          </a:p>
        </p:txBody>
      </p:sp>
      <p:pic>
        <p:nvPicPr>
          <p:cNvPr id="55" name="Image 3" descr="preencoded.png"/>
          <p:cNvPicPr>
            <a:picLocks noChangeAspect="1"/>
          </p:cNvPicPr>
          <p:nvPr/>
        </p:nvPicPr>
        <p:blipFill>
          <a:blip r:embed="rId4"/>
          <a:srcRect t="-180" b="-180"/>
          <a:stretch>
            <a:fillRect/>
          </a:stretch>
        </p:blipFill>
        <p:spPr>
          <a:xfrm>
            <a:off x="11525098" y="6534302"/>
            <a:ext cx="95098" cy="152705"/>
          </a:xfrm>
          <a:prstGeom prst="rect">
            <a:avLst/>
          </a:prstGeom>
        </p:spPr>
      </p:pic>
      <p:sp>
        <p:nvSpPr>
          <p:cNvPr id="56" name="Shape 50"/>
          <p:cNvSpPr/>
          <p:nvPr/>
        </p:nvSpPr>
        <p:spPr>
          <a:xfrm>
            <a:off x="1676095" y="1895551"/>
            <a:ext cx="8839505" cy="19202"/>
          </a:xfrm>
          <a:prstGeom prst="rect">
            <a:avLst/>
          </a:prstGeom>
          <a:solidFill>
            <a:srgbClr val="94A3B8"/>
          </a:solidFill>
        </p:spPr>
      </p:sp>
      <p:sp>
        <p:nvSpPr>
          <p:cNvPr id="57" name="Shape 51"/>
          <p:cNvSpPr/>
          <p:nvPr/>
        </p:nvSpPr>
        <p:spPr>
          <a:xfrm>
            <a:off x="5048402" y="1561795"/>
            <a:ext cx="2095805" cy="666598"/>
          </a:xfrm>
          <a:prstGeom prst="roundRect">
            <a:avLst>
              <a:gd name="adj" fmla="val 19596"/>
            </a:avLst>
          </a:prstGeom>
          <a:solidFill>
            <a:srgbClr val="1E3A8A"/>
          </a:solidFill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58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629046" y="1816913"/>
            <a:ext cx="171907" cy="171907"/>
          </a:xfrm>
          <a:prstGeom prst="rect">
            <a:avLst/>
          </a:prstGeom>
        </p:spPr>
      </p:pic>
      <p:sp>
        <p:nvSpPr>
          <p:cNvPr id="59" name="Text 52"/>
          <p:cNvSpPr txBox="1"/>
          <p:nvPr/>
        </p:nvSpPr>
        <p:spPr>
          <a:xfrm>
            <a:off x="5876849" y="1766621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开始选择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849002"/>
          </a:xfrm>
          <a:prstGeom prst="rect">
            <a:avLst/>
          </a:prstGeom>
          <a:solidFill>
            <a:srgbClr val="F8FAFC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895198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4" name="Text 2"/>
          <p:cNvSpPr txBox="1"/>
          <p:nvPr/>
        </p:nvSpPr>
        <p:spPr>
          <a:xfrm>
            <a:off x="571500" y="200254"/>
            <a:ext cx="3353105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选择机构的注意事项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71500" y="1276502"/>
            <a:ext cx="11048695" cy="7677302"/>
          </a:xfrm>
          <a:prstGeom prst="roundRect">
            <a:avLst>
              <a:gd name="adj" fmla="val 177"/>
            </a:avLst>
          </a:prstGeom>
          <a:solidFill>
            <a:srgbClr val="FFFFFF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71500" y="1276502"/>
            <a:ext cx="11048695" cy="47549"/>
          </a:xfrm>
          <a:prstGeom prst="rect">
            <a:avLst/>
          </a:prstGeom>
          <a:solidFill>
            <a:srgbClr val="1E40AF"/>
          </a:solidFill>
        </p:spPr>
      </p:sp>
      <p:sp>
        <p:nvSpPr>
          <p:cNvPr id="7" name="Shape 5"/>
          <p:cNvSpPr/>
          <p:nvPr/>
        </p:nvSpPr>
        <p:spPr>
          <a:xfrm>
            <a:off x="857707" y="2324405"/>
            <a:ext cx="10477195" cy="9144"/>
          </a:xfrm>
          <a:prstGeom prst="rect">
            <a:avLst/>
          </a:prstGeom>
          <a:solidFill>
            <a:srgbClr val="E2E8F0"/>
          </a:solidFill>
        </p:spPr>
      </p:sp>
      <p:sp>
        <p:nvSpPr>
          <p:cNvPr id="8" name="Shape 6"/>
          <p:cNvSpPr/>
          <p:nvPr/>
        </p:nvSpPr>
        <p:spPr>
          <a:xfrm>
            <a:off x="857707" y="1609344"/>
            <a:ext cx="571500" cy="571500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rcRect l="-50" r="-50"/>
          <a:stretch>
            <a:fillRect/>
          </a:stretch>
        </p:blipFill>
        <p:spPr>
          <a:xfrm>
            <a:off x="1028700" y="1742846"/>
            <a:ext cx="228600" cy="30449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19402" y="1723644"/>
            <a:ext cx="3829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考生选择培训机构时的五大核查要点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857707" y="2619756"/>
            <a:ext cx="10477195" cy="972007"/>
          </a:xfrm>
          <a:prstGeom prst="roundRect">
            <a:avLst>
              <a:gd name="adj" fmla="val 9223"/>
            </a:avLst>
          </a:prstGeom>
          <a:solidFill>
            <a:srgbClr val="F1F5F9"/>
          </a:solidFill>
        </p:spPr>
      </p:sp>
      <p:sp>
        <p:nvSpPr>
          <p:cNvPr id="12" name="Shape 9"/>
          <p:cNvSpPr/>
          <p:nvPr/>
        </p:nvSpPr>
        <p:spPr>
          <a:xfrm>
            <a:off x="857707" y="2619756"/>
            <a:ext cx="38405" cy="972007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13" name="Shape 10"/>
          <p:cNvSpPr/>
          <p:nvPr/>
        </p:nvSpPr>
        <p:spPr>
          <a:xfrm>
            <a:off x="857707" y="5038344"/>
            <a:ext cx="10477195" cy="972007"/>
          </a:xfrm>
          <a:prstGeom prst="roundRect">
            <a:avLst>
              <a:gd name="adj" fmla="val 9223"/>
            </a:avLst>
          </a:prstGeom>
          <a:solidFill>
            <a:srgbClr val="F1F5F9"/>
          </a:solidFill>
        </p:spPr>
      </p:sp>
      <p:sp>
        <p:nvSpPr>
          <p:cNvPr id="14" name="Shape 11"/>
          <p:cNvSpPr/>
          <p:nvPr/>
        </p:nvSpPr>
        <p:spPr>
          <a:xfrm>
            <a:off x="857707" y="5038344"/>
            <a:ext cx="38405" cy="972007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15" name="Shape 12"/>
          <p:cNvSpPr/>
          <p:nvPr/>
        </p:nvSpPr>
        <p:spPr>
          <a:xfrm>
            <a:off x="1086307" y="2809951"/>
            <a:ext cx="286207" cy="286207"/>
          </a:xfrm>
          <a:prstGeom prst="ellipse">
            <a:avLst/>
          </a:prstGeom>
          <a:solidFill>
            <a:srgbClr val="1E40AF"/>
          </a:solidFill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2"/>
          <a:srcRect t="-43" b="-43"/>
          <a:stretch>
            <a:fillRect/>
          </a:stretch>
        </p:blipFill>
        <p:spPr>
          <a:xfrm>
            <a:off x="1162202" y="2876702"/>
            <a:ext cx="133502" cy="152705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857707" y="3829507"/>
            <a:ext cx="10477195" cy="972007"/>
          </a:xfrm>
          <a:prstGeom prst="roundRect">
            <a:avLst>
              <a:gd name="adj" fmla="val 9223"/>
            </a:avLst>
          </a:prstGeom>
          <a:solidFill>
            <a:srgbClr val="F1F5F9"/>
          </a:solidFill>
        </p:spPr>
      </p:sp>
      <p:sp>
        <p:nvSpPr>
          <p:cNvPr id="18" name="Shape 14"/>
          <p:cNvSpPr/>
          <p:nvPr/>
        </p:nvSpPr>
        <p:spPr>
          <a:xfrm>
            <a:off x="857707" y="3829507"/>
            <a:ext cx="38405" cy="972007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19" name="Shape 15"/>
          <p:cNvSpPr/>
          <p:nvPr/>
        </p:nvSpPr>
        <p:spPr>
          <a:xfrm>
            <a:off x="857707" y="7457846"/>
            <a:ext cx="10477195" cy="972007"/>
          </a:xfrm>
          <a:prstGeom prst="roundRect">
            <a:avLst>
              <a:gd name="adj" fmla="val 9223"/>
            </a:avLst>
          </a:prstGeom>
          <a:solidFill>
            <a:srgbClr val="F1F5F9"/>
          </a:solidFill>
        </p:spPr>
      </p:sp>
      <p:sp>
        <p:nvSpPr>
          <p:cNvPr id="20" name="Shape 16"/>
          <p:cNvSpPr/>
          <p:nvPr/>
        </p:nvSpPr>
        <p:spPr>
          <a:xfrm>
            <a:off x="857707" y="7457846"/>
            <a:ext cx="38405" cy="972007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21" name="Shape 17"/>
          <p:cNvSpPr/>
          <p:nvPr/>
        </p:nvSpPr>
        <p:spPr>
          <a:xfrm>
            <a:off x="1086307" y="4019702"/>
            <a:ext cx="286207" cy="286207"/>
          </a:xfrm>
          <a:prstGeom prst="ellipse">
            <a:avLst/>
          </a:prstGeom>
          <a:solidFill>
            <a:srgbClr val="1E40AF"/>
          </a:solidFill>
        </p:spPr>
      </p:sp>
      <p:sp>
        <p:nvSpPr>
          <p:cNvPr id="22" name="Shape 18"/>
          <p:cNvSpPr/>
          <p:nvPr/>
        </p:nvSpPr>
        <p:spPr>
          <a:xfrm>
            <a:off x="1086307" y="5229454"/>
            <a:ext cx="286207" cy="286207"/>
          </a:xfrm>
          <a:prstGeom prst="ellipse">
            <a:avLst/>
          </a:prstGeom>
          <a:solidFill>
            <a:srgbClr val="1E40AF"/>
          </a:solidFill>
        </p:spPr>
      </p:sp>
      <p:sp>
        <p:nvSpPr>
          <p:cNvPr id="23" name="Shape 19"/>
          <p:cNvSpPr/>
          <p:nvPr/>
        </p:nvSpPr>
        <p:spPr>
          <a:xfrm>
            <a:off x="1086307" y="6439205"/>
            <a:ext cx="286207" cy="286207"/>
          </a:xfrm>
          <a:prstGeom prst="ellipse">
            <a:avLst/>
          </a:prstGeom>
          <a:solidFill>
            <a:srgbClr val="1E40AF"/>
          </a:solidFill>
        </p:spPr>
      </p:sp>
      <p:sp>
        <p:nvSpPr>
          <p:cNvPr id="24" name="Text 20"/>
          <p:cNvSpPr txBox="1"/>
          <p:nvPr/>
        </p:nvSpPr>
        <p:spPr>
          <a:xfrm>
            <a:off x="1561795" y="2809951"/>
            <a:ext cx="128656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实地试听课程</a:t>
            </a:r>
            <a:endParaRPr lang="en-US" sz="1500" dirty="0"/>
          </a:p>
        </p:txBody>
      </p:sp>
      <p:sp>
        <p:nvSpPr>
          <p:cNvPr id="25" name="Text 21"/>
          <p:cNvSpPr txBox="1"/>
          <p:nvPr/>
        </p:nvSpPr>
        <p:spPr>
          <a:xfrm>
            <a:off x="1561795" y="3172054"/>
            <a:ext cx="7135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建议至少试听半天课程，亲身体验教学方式、师生互动和课堂效果，不要仅凭宣传视频或线上简介做决定</a:t>
            </a:r>
            <a:endParaRPr lang="en-US" sz="1200" dirty="0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2"/>
          <a:srcRect t="-43" b="-43"/>
          <a:stretch>
            <a:fillRect/>
          </a:stretch>
        </p:blipFill>
        <p:spPr>
          <a:xfrm>
            <a:off x="1162202" y="4086454"/>
            <a:ext cx="133502" cy="152705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1561795" y="4019702"/>
            <a:ext cx="128656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核验师资背景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1561795" y="5229454"/>
            <a:ext cx="128656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明确协议条款</a:t>
            </a:r>
            <a:endParaRPr lang="en-US" sz="1500" dirty="0"/>
          </a:p>
        </p:txBody>
      </p:sp>
      <p:sp>
        <p:nvSpPr>
          <p:cNvPr id="29" name="Text 24"/>
          <p:cNvSpPr txBox="1"/>
          <p:nvPr/>
        </p:nvSpPr>
        <p:spPr>
          <a:xfrm>
            <a:off x="1561795" y="4381805"/>
            <a:ext cx="68296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查看主讲老师的实际授课样例和点评风格，关注其是否有针对性实战经验，不要被简历和头衔所迷惑</a:t>
            </a:r>
            <a:endParaRPr lang="en-US" sz="1200" dirty="0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2"/>
          <a:srcRect t="-43" b="-43"/>
          <a:stretch>
            <a:fillRect/>
          </a:stretch>
        </p:blipFill>
        <p:spPr>
          <a:xfrm>
            <a:off x="1162202" y="5296205"/>
            <a:ext cx="133502" cy="152705"/>
          </a:xfrm>
          <a:prstGeom prst="rect">
            <a:avLst/>
          </a:prstGeom>
        </p:spPr>
      </p:pic>
      <p:sp>
        <p:nvSpPr>
          <p:cNvPr id="31" name="Shape 25"/>
          <p:cNvSpPr/>
          <p:nvPr/>
        </p:nvSpPr>
        <p:spPr>
          <a:xfrm>
            <a:off x="857707" y="6248095"/>
            <a:ext cx="10477195" cy="972007"/>
          </a:xfrm>
          <a:prstGeom prst="roundRect">
            <a:avLst>
              <a:gd name="adj" fmla="val 9223"/>
            </a:avLst>
          </a:prstGeom>
          <a:solidFill>
            <a:srgbClr val="F1F5F9"/>
          </a:solidFill>
        </p:spPr>
      </p:sp>
      <p:sp>
        <p:nvSpPr>
          <p:cNvPr id="32" name="Shape 26"/>
          <p:cNvSpPr/>
          <p:nvPr/>
        </p:nvSpPr>
        <p:spPr>
          <a:xfrm>
            <a:off x="857707" y="6248095"/>
            <a:ext cx="38405" cy="972007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33" name="Text 27"/>
          <p:cNvSpPr txBox="1"/>
          <p:nvPr/>
        </p:nvSpPr>
        <p:spPr>
          <a:xfrm>
            <a:off x="1561795" y="5591556"/>
            <a:ext cx="69823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详细了解退改政策、保过承诺、实际课时、一对一服务次数等具体条款，避免产生后续纠纷或额外收费</a:t>
            </a:r>
            <a:endParaRPr lang="en-US" sz="1200" dirty="0"/>
          </a:p>
        </p:txBody>
      </p:sp>
      <p:pic>
        <p:nvPicPr>
          <p:cNvPr id="34" name="Image 4" descr="preencoded.png"/>
          <p:cNvPicPr>
            <a:picLocks noChangeAspect="1"/>
          </p:cNvPicPr>
          <p:nvPr/>
        </p:nvPicPr>
        <p:blipFill>
          <a:blip r:embed="rId2"/>
          <a:srcRect t="-43" b="-43"/>
          <a:stretch>
            <a:fillRect/>
          </a:stretch>
        </p:blipFill>
        <p:spPr>
          <a:xfrm>
            <a:off x="1162202" y="6505956"/>
            <a:ext cx="133502" cy="152705"/>
          </a:xfrm>
          <a:prstGeom prst="rect">
            <a:avLst/>
          </a:prstGeom>
        </p:spPr>
      </p:pic>
      <p:sp>
        <p:nvSpPr>
          <p:cNvPr id="35" name="Shape 28"/>
          <p:cNvSpPr/>
          <p:nvPr/>
        </p:nvSpPr>
        <p:spPr>
          <a:xfrm>
            <a:off x="1086307" y="7648956"/>
            <a:ext cx="286207" cy="286207"/>
          </a:xfrm>
          <a:prstGeom prst="ellipse">
            <a:avLst/>
          </a:prstGeom>
          <a:solidFill>
            <a:srgbClr val="1E40AF"/>
          </a:solidFill>
        </p:spPr>
      </p:sp>
      <p:sp>
        <p:nvSpPr>
          <p:cNvPr id="36" name="Text 29"/>
          <p:cNvSpPr txBox="1"/>
          <p:nvPr/>
        </p:nvSpPr>
        <p:spPr>
          <a:xfrm>
            <a:off x="1561795" y="6439205"/>
            <a:ext cx="14767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查看通过率数据</a:t>
            </a:r>
            <a:endParaRPr lang="en-US" sz="1500" dirty="0"/>
          </a:p>
        </p:txBody>
      </p:sp>
      <p:sp>
        <p:nvSpPr>
          <p:cNvPr id="37" name="Text 30"/>
          <p:cNvSpPr txBox="1"/>
          <p:nvPr/>
        </p:nvSpPr>
        <p:spPr>
          <a:xfrm>
            <a:off x="1561795" y="6801307"/>
            <a:ext cx="62206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要求提供历年通过率的具体样本量和统计方法，防止机构使用小样本或特殊案例虚高通过率</a:t>
            </a:r>
            <a:endParaRPr lang="en-US" sz="1200" dirty="0"/>
          </a:p>
        </p:txBody>
      </p:sp>
      <p:pic>
        <p:nvPicPr>
          <p:cNvPr id="38" name="Image 5" descr="preencoded.png"/>
          <p:cNvPicPr>
            <a:picLocks noChangeAspect="1"/>
          </p:cNvPicPr>
          <p:nvPr/>
        </p:nvPicPr>
        <p:blipFill>
          <a:blip r:embed="rId2"/>
          <a:srcRect t="-43" b="-43"/>
          <a:stretch>
            <a:fillRect/>
          </a:stretch>
        </p:blipFill>
        <p:spPr>
          <a:xfrm>
            <a:off x="1162202" y="7715707"/>
            <a:ext cx="133502" cy="152705"/>
          </a:xfrm>
          <a:prstGeom prst="rect">
            <a:avLst/>
          </a:prstGeom>
        </p:spPr>
      </p:pic>
      <p:sp>
        <p:nvSpPr>
          <p:cNvPr id="39" name="Text 31"/>
          <p:cNvSpPr txBox="1"/>
          <p:nvPr/>
        </p:nvSpPr>
        <p:spPr>
          <a:xfrm>
            <a:off x="1561795" y="7648956"/>
            <a:ext cx="128656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参考真实口碑</a:t>
            </a:r>
            <a:endParaRPr lang="en-US" sz="1500" dirty="0"/>
          </a:p>
        </p:txBody>
      </p:sp>
      <p:sp>
        <p:nvSpPr>
          <p:cNvPr id="40" name="Text 32"/>
          <p:cNvSpPr txBox="1"/>
          <p:nvPr/>
        </p:nvSpPr>
        <p:spPr>
          <a:xfrm>
            <a:off x="1561795" y="8010144"/>
            <a:ext cx="77440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多渠道收集学员真实评价，包括线下交流、社交媒体、论坛等，交叉验证口碑真实性，避免被筛选过的推荐所误导</a:t>
            </a:r>
            <a:endParaRPr lang="en-US" sz="1200" dirty="0"/>
          </a:p>
        </p:txBody>
      </p:sp>
      <p:sp>
        <p:nvSpPr>
          <p:cNvPr id="41" name="Shape 33"/>
          <p:cNvSpPr/>
          <p:nvPr/>
        </p:nvSpPr>
        <p:spPr>
          <a:xfrm>
            <a:off x="0" y="9334195"/>
            <a:ext cx="12191695" cy="514807"/>
          </a:xfrm>
          <a:prstGeom prst="rect">
            <a:avLst/>
          </a:prstGeom>
          <a:solidFill>
            <a:srgbClr val="E6F0FD"/>
          </a:solidFill>
        </p:spPr>
      </p:sp>
      <p:pic>
        <p:nvPicPr>
          <p:cNvPr id="42" name="Image 6" descr="preencoded.png"/>
          <p:cNvPicPr>
            <a:picLocks noChangeAspect="1"/>
          </p:cNvPicPr>
          <p:nvPr/>
        </p:nvPicPr>
        <p:blipFill>
          <a:blip r:embed="rId3"/>
          <a:srcRect t="-100" b="-100"/>
          <a:stretch>
            <a:fillRect/>
          </a:stretch>
        </p:blipFill>
        <p:spPr>
          <a:xfrm>
            <a:off x="571500" y="9525305"/>
            <a:ext cx="114300" cy="152705"/>
          </a:xfrm>
          <a:prstGeom prst="rect">
            <a:avLst/>
          </a:prstGeom>
        </p:spPr>
      </p:pic>
      <p:sp>
        <p:nvSpPr>
          <p:cNvPr id="43" name="Text 34"/>
          <p:cNvSpPr txBox="1"/>
          <p:nvPr/>
        </p:nvSpPr>
        <p:spPr>
          <a:xfrm>
            <a:off x="761695" y="9477756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苏州公务员与事业单位面试机构盘点</a:t>
            </a:r>
            <a:endParaRPr lang="en-US" sz="1200" dirty="0"/>
          </a:p>
        </p:txBody>
      </p:sp>
      <p:sp>
        <p:nvSpPr>
          <p:cNvPr id="44" name="Text 35"/>
          <p:cNvSpPr txBox="1"/>
          <p:nvPr/>
        </p:nvSpPr>
        <p:spPr>
          <a:xfrm>
            <a:off x="11280038" y="9477756"/>
            <a:ext cx="286207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13</a:t>
            </a:r>
            <a:endParaRPr lang="en-US" sz="1200" dirty="0"/>
          </a:p>
        </p:txBody>
      </p:sp>
      <p:pic>
        <p:nvPicPr>
          <p:cNvPr id="45" name="Image 7" descr="preencoded.png"/>
          <p:cNvPicPr>
            <a:picLocks noChangeAspect="1"/>
          </p:cNvPicPr>
          <p:nvPr/>
        </p:nvPicPr>
        <p:blipFill>
          <a:blip r:embed="rId4"/>
          <a:srcRect t="-180" b="-180"/>
          <a:stretch>
            <a:fillRect/>
          </a:stretch>
        </p:blipFill>
        <p:spPr>
          <a:xfrm>
            <a:off x="11525098" y="9525305"/>
            <a:ext cx="95098" cy="1527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895198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4" name="Text 2"/>
          <p:cNvSpPr txBox="1"/>
          <p:nvPr/>
        </p:nvSpPr>
        <p:spPr>
          <a:xfrm>
            <a:off x="571500" y="200254"/>
            <a:ext cx="1981505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总结与提醒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71500" y="1276502"/>
            <a:ext cx="3562502" cy="4686300"/>
          </a:xfrm>
          <a:prstGeom prst="roundRect">
            <a:avLst>
              <a:gd name="adj" fmla="val 824"/>
            </a:avLst>
          </a:prstGeom>
          <a:solidFill>
            <a:srgbClr val="E6F0FD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71500" y="1276502"/>
            <a:ext cx="3562502" cy="47549"/>
          </a:xfrm>
          <a:prstGeom prst="rect">
            <a:avLst/>
          </a:prstGeom>
          <a:solidFill>
            <a:srgbClr val="1E40AF"/>
          </a:solidFill>
        </p:spPr>
      </p:sp>
      <p:sp>
        <p:nvSpPr>
          <p:cNvPr id="7" name="Shape 5"/>
          <p:cNvSpPr/>
          <p:nvPr/>
        </p:nvSpPr>
        <p:spPr>
          <a:xfrm>
            <a:off x="809244" y="2181758"/>
            <a:ext cx="3086100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8" name="Shape 6"/>
          <p:cNvSpPr/>
          <p:nvPr/>
        </p:nvSpPr>
        <p:spPr>
          <a:xfrm>
            <a:off x="809244" y="1561795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rcRect l="-989999" r="-989999"/>
          <a:stretch>
            <a:fillRect/>
          </a:stretch>
        </p:blipFill>
        <p:spPr>
          <a:xfrm>
            <a:off x="976579" y="1795882"/>
            <a:ext cx="142646" cy="914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29207" y="1645920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核心结论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09244" y="2381098"/>
            <a:ext cx="3086100" cy="685800"/>
          </a:xfrm>
          <a:prstGeom prst="roundRect">
            <a:avLst>
              <a:gd name="adj" fmla="val 14815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2805" y="2495398"/>
            <a:ext cx="152705" cy="152705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809244" y="3209544"/>
            <a:ext cx="3086100" cy="685800"/>
          </a:xfrm>
          <a:prstGeom prst="roundRect">
            <a:avLst>
              <a:gd name="adj" fmla="val 14815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4" name="Shape 10"/>
          <p:cNvSpPr/>
          <p:nvPr/>
        </p:nvSpPr>
        <p:spPr>
          <a:xfrm>
            <a:off x="809244" y="4038905"/>
            <a:ext cx="3086100" cy="685800"/>
          </a:xfrm>
          <a:prstGeom prst="roundRect">
            <a:avLst>
              <a:gd name="adj" fmla="val 14815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15" name="Text 11"/>
          <p:cNvSpPr txBox="1"/>
          <p:nvPr/>
        </p:nvSpPr>
        <p:spPr>
          <a:xfrm>
            <a:off x="1104595" y="2495398"/>
            <a:ext cx="2714854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全国性、区域性、本地化机构共同构成完整市场生态</a:t>
            </a:r>
            <a:endParaRPr lang="en-US" sz="12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2805" y="3323844"/>
            <a:ext cx="152705" cy="152705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104595" y="3323844"/>
            <a:ext cx="2714854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市场分层满足不同考生在不同阶段的需求</a:t>
            </a:r>
            <a:endParaRPr lang="en-US" sz="120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2805" y="4153205"/>
            <a:ext cx="152705" cy="15270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104595" y="4153205"/>
            <a:ext cx="2686507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从"普及"到"精准"再到"个性化"的服务演进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809244" y="4867351"/>
            <a:ext cx="3086100" cy="800100"/>
          </a:xfrm>
          <a:prstGeom prst="roundRect">
            <a:avLst>
              <a:gd name="adj" fmla="val 10884"/>
            </a:avLst>
          </a:prstGeom>
          <a:solidFill>
            <a:srgbClr val="1E40AF"/>
          </a:solidFill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3"/>
          <a:srcRect t="-841" b="-841"/>
          <a:stretch>
            <a:fillRect/>
          </a:stretch>
        </p:blipFill>
        <p:spPr>
          <a:xfrm>
            <a:off x="1015898" y="5060290"/>
            <a:ext cx="190195" cy="171907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282903" y="5009998"/>
            <a:ext cx="2529230" cy="5056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理性选择适合自己的培训机构才能事半功倍</a:t>
            </a:r>
            <a:endParaRPr lang="en-US" sz="1300" dirty="0"/>
          </a:p>
        </p:txBody>
      </p:sp>
      <p:sp>
        <p:nvSpPr>
          <p:cNvPr id="23" name="Shape 16"/>
          <p:cNvSpPr/>
          <p:nvPr/>
        </p:nvSpPr>
        <p:spPr>
          <a:xfrm>
            <a:off x="4317797" y="1276502"/>
            <a:ext cx="3562502" cy="4686300"/>
          </a:xfrm>
          <a:prstGeom prst="roundRect">
            <a:avLst>
              <a:gd name="adj" fmla="val 824"/>
            </a:avLst>
          </a:prstGeom>
          <a:solidFill>
            <a:srgbClr val="DBEAFE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4317797" y="1276502"/>
            <a:ext cx="3562502" cy="47549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18"/>
          <p:cNvSpPr/>
          <p:nvPr/>
        </p:nvSpPr>
        <p:spPr>
          <a:xfrm>
            <a:off x="4556455" y="2181758"/>
            <a:ext cx="3086100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26" name="Shape 19"/>
          <p:cNvSpPr/>
          <p:nvPr/>
        </p:nvSpPr>
        <p:spPr>
          <a:xfrm>
            <a:off x="4556455" y="1561795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4"/>
          <a:srcRect l="-989999" r="-989999"/>
          <a:stretch>
            <a:fillRect/>
          </a:stretch>
        </p:blipFill>
        <p:spPr>
          <a:xfrm>
            <a:off x="4699102" y="1795882"/>
            <a:ext cx="190195" cy="9144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5175504" y="1645920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关键提醒</a:t>
            </a:r>
            <a:endParaRPr lang="en-US" sz="1600" dirty="0"/>
          </a:p>
        </p:txBody>
      </p:sp>
      <p:sp>
        <p:nvSpPr>
          <p:cNvPr id="29" name="Shape 21"/>
          <p:cNvSpPr/>
          <p:nvPr/>
        </p:nvSpPr>
        <p:spPr>
          <a:xfrm>
            <a:off x="4556455" y="2381098"/>
            <a:ext cx="3086100" cy="685800"/>
          </a:xfrm>
          <a:prstGeom prst="roundRect">
            <a:avLst>
              <a:gd name="adj" fmla="val 14815"/>
            </a:avLst>
          </a:prstGeom>
          <a:solidFill>
            <a:srgbClr val="FFFFFF">
              <a:alpha val="70000"/>
            </a:srgbClr>
          </a:solidFill>
        </p:spPr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99102" y="2495398"/>
            <a:ext cx="152705" cy="152705"/>
          </a:xfrm>
          <a:prstGeom prst="rect">
            <a:avLst/>
          </a:prstGeom>
        </p:spPr>
      </p:pic>
      <p:sp>
        <p:nvSpPr>
          <p:cNvPr id="31" name="Shape 22"/>
          <p:cNvSpPr/>
          <p:nvPr/>
        </p:nvSpPr>
        <p:spPr>
          <a:xfrm>
            <a:off x="4556455" y="3209544"/>
            <a:ext cx="3086100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2" name="Text 23"/>
          <p:cNvSpPr txBox="1"/>
          <p:nvPr/>
        </p:nvSpPr>
        <p:spPr>
          <a:xfrm>
            <a:off x="4851806" y="2495398"/>
            <a:ext cx="2714854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培训机构只是辅助工具，不是成功的充分条件</a:t>
            </a:r>
            <a:endParaRPr lang="en-US" sz="1200" dirty="0"/>
          </a:p>
        </p:txBody>
      </p:sp>
      <p:pic>
        <p:nvPicPr>
          <p:cNvPr id="33" name="Image 7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99102" y="3323844"/>
            <a:ext cx="152705" cy="152705"/>
          </a:xfrm>
          <a:prstGeom prst="rect">
            <a:avLst/>
          </a:prstGeom>
        </p:spPr>
      </p:pic>
      <p:sp>
        <p:nvSpPr>
          <p:cNvPr id="34" name="Shape 24"/>
          <p:cNvSpPr/>
          <p:nvPr/>
        </p:nvSpPr>
        <p:spPr>
          <a:xfrm>
            <a:off x="4556455" y="3810305"/>
            <a:ext cx="3086100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5" name="Text 25"/>
          <p:cNvSpPr txBox="1"/>
          <p:nvPr/>
        </p:nvSpPr>
        <p:spPr>
          <a:xfrm>
            <a:off x="4851806" y="3323844"/>
            <a:ext cx="27148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持续练习和沉浸式反馈才是提分的关键</a:t>
            </a:r>
            <a:endParaRPr lang="en-US" sz="1200" dirty="0"/>
          </a:p>
        </p:txBody>
      </p:sp>
      <p:pic>
        <p:nvPicPr>
          <p:cNvPr id="36" name="Image 8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99102" y="3924605"/>
            <a:ext cx="152705" cy="152705"/>
          </a:xfrm>
          <a:prstGeom prst="rect">
            <a:avLst/>
          </a:prstGeom>
        </p:spPr>
      </p:pic>
      <p:sp>
        <p:nvSpPr>
          <p:cNvPr id="37" name="Shape 26"/>
          <p:cNvSpPr/>
          <p:nvPr/>
        </p:nvSpPr>
        <p:spPr>
          <a:xfrm>
            <a:off x="4556455" y="4410151"/>
            <a:ext cx="3086100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38" name="Text 27"/>
          <p:cNvSpPr txBox="1"/>
          <p:nvPr/>
        </p:nvSpPr>
        <p:spPr>
          <a:xfrm>
            <a:off x="4851806" y="3924605"/>
            <a:ext cx="24103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实地考察多家机构，避免盲目选择</a:t>
            </a:r>
            <a:endParaRPr lang="en-US" sz="1200" dirty="0"/>
          </a:p>
        </p:txBody>
      </p:sp>
      <p:pic>
        <p:nvPicPr>
          <p:cNvPr id="39" name="Image 9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99102" y="4524451"/>
            <a:ext cx="152705" cy="152705"/>
          </a:xfrm>
          <a:prstGeom prst="rect">
            <a:avLst/>
          </a:prstGeom>
        </p:spPr>
      </p:pic>
      <p:sp>
        <p:nvSpPr>
          <p:cNvPr id="40" name="Text 28"/>
          <p:cNvSpPr txBox="1"/>
          <p:nvPr/>
        </p:nvSpPr>
        <p:spPr>
          <a:xfrm>
            <a:off x="4851806" y="4524451"/>
            <a:ext cx="27148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核验协议条款、师资背景和实际通过率</a:t>
            </a:r>
            <a:endParaRPr lang="en-US" sz="1200" dirty="0"/>
          </a:p>
        </p:txBody>
      </p:sp>
      <p:sp>
        <p:nvSpPr>
          <p:cNvPr id="41" name="Shape 29"/>
          <p:cNvSpPr/>
          <p:nvPr/>
        </p:nvSpPr>
        <p:spPr>
          <a:xfrm>
            <a:off x="8064094" y="1276502"/>
            <a:ext cx="3562502" cy="4686300"/>
          </a:xfrm>
          <a:prstGeom prst="roundRect">
            <a:avLst>
              <a:gd name="adj" fmla="val 824"/>
            </a:avLst>
          </a:prstGeom>
          <a:solidFill>
            <a:srgbClr val="EFF6FF"/>
          </a:solidFill>
          <a:effectLst>
            <a:outerShdw blurRad="1397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42" name="Shape 30"/>
          <p:cNvSpPr/>
          <p:nvPr/>
        </p:nvSpPr>
        <p:spPr>
          <a:xfrm>
            <a:off x="8064094" y="1276502"/>
            <a:ext cx="3562502" cy="47549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43" name="Shape 31"/>
          <p:cNvSpPr/>
          <p:nvPr/>
        </p:nvSpPr>
        <p:spPr>
          <a:xfrm>
            <a:off x="8302752" y="2181758"/>
            <a:ext cx="3086100" cy="9144"/>
          </a:xfrm>
          <a:prstGeom prst="rect">
            <a:avLst/>
          </a:prstGeom>
          <a:solidFill>
            <a:srgbClr val="1E3A8A">
              <a:alpha val="20000"/>
            </a:srgbClr>
          </a:solidFill>
        </p:spPr>
      </p:sp>
      <p:sp>
        <p:nvSpPr>
          <p:cNvPr id="44" name="Shape 32"/>
          <p:cNvSpPr/>
          <p:nvPr/>
        </p:nvSpPr>
        <p:spPr>
          <a:xfrm>
            <a:off x="8302752" y="1561795"/>
            <a:ext cx="476402" cy="476402"/>
          </a:xfrm>
          <a:prstGeom prst="ellipse">
            <a:avLst/>
          </a:prstGeom>
          <a:solidFill>
            <a:srgbClr val="1E3A8A"/>
          </a:solidFill>
        </p:spPr>
      </p:sp>
      <p:pic>
        <p:nvPicPr>
          <p:cNvPr id="45" name="Image 10" descr="preencoded.png"/>
          <p:cNvPicPr>
            <a:picLocks noChangeAspect="1"/>
          </p:cNvPicPr>
          <p:nvPr/>
        </p:nvPicPr>
        <p:blipFill>
          <a:blip r:embed="rId6"/>
          <a:srcRect l="-989999" r="-989999"/>
          <a:stretch>
            <a:fillRect/>
          </a:stretch>
        </p:blipFill>
        <p:spPr>
          <a:xfrm>
            <a:off x="8445398" y="1795882"/>
            <a:ext cx="190195" cy="9144"/>
          </a:xfrm>
          <a:prstGeom prst="rect">
            <a:avLst/>
          </a:prstGeom>
        </p:spPr>
      </p:pic>
      <p:sp>
        <p:nvSpPr>
          <p:cNvPr id="46" name="Text 33"/>
          <p:cNvSpPr txBox="1"/>
          <p:nvPr/>
        </p:nvSpPr>
        <p:spPr>
          <a:xfrm>
            <a:off x="8921801" y="1645920"/>
            <a:ext cx="1004926" cy="3054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行动建议</a:t>
            </a:r>
            <a:endParaRPr lang="en-US" sz="1600" dirty="0"/>
          </a:p>
        </p:txBody>
      </p:sp>
      <p:sp>
        <p:nvSpPr>
          <p:cNvPr id="47" name="Shape 34"/>
          <p:cNvSpPr/>
          <p:nvPr/>
        </p:nvSpPr>
        <p:spPr>
          <a:xfrm>
            <a:off x="8302752" y="2381098"/>
            <a:ext cx="3086100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48" name="Shape 35"/>
          <p:cNvSpPr/>
          <p:nvPr/>
        </p:nvSpPr>
        <p:spPr>
          <a:xfrm>
            <a:off x="8302752" y="2381098"/>
            <a:ext cx="38405" cy="457200"/>
          </a:xfrm>
          <a:prstGeom prst="rect">
            <a:avLst/>
          </a:prstGeom>
          <a:solidFill>
            <a:srgbClr val="1E40AF"/>
          </a:solidFill>
        </p:spPr>
      </p:sp>
      <p:pic>
        <p:nvPicPr>
          <p:cNvPr id="49" name="Image 11" descr="preencoded.png"/>
          <p:cNvPicPr>
            <a:picLocks noChangeAspect="1"/>
          </p:cNvPicPr>
          <p:nvPr/>
        </p:nvPicPr>
        <p:blipFill>
          <a:blip r:embed="rId7"/>
          <a:srcRect t="-43" b="-43"/>
          <a:stretch>
            <a:fillRect/>
          </a:stretch>
        </p:blipFill>
        <p:spPr>
          <a:xfrm>
            <a:off x="8483803" y="2533802"/>
            <a:ext cx="133502" cy="152705"/>
          </a:xfrm>
          <a:prstGeom prst="rect">
            <a:avLst/>
          </a:prstGeom>
        </p:spPr>
      </p:pic>
      <p:sp>
        <p:nvSpPr>
          <p:cNvPr id="50" name="Shape 36"/>
          <p:cNvSpPr/>
          <p:nvPr/>
        </p:nvSpPr>
        <p:spPr>
          <a:xfrm>
            <a:off x="8302752" y="2980944"/>
            <a:ext cx="3086100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51" name="Shape 37"/>
          <p:cNvSpPr/>
          <p:nvPr/>
        </p:nvSpPr>
        <p:spPr>
          <a:xfrm>
            <a:off x="8302752" y="2980944"/>
            <a:ext cx="38405" cy="457200"/>
          </a:xfrm>
          <a:prstGeom prst="rect">
            <a:avLst/>
          </a:prstGeom>
          <a:solidFill>
            <a:srgbClr val="1E40AF"/>
          </a:solidFill>
        </p:spPr>
      </p:sp>
      <p:sp>
        <p:nvSpPr>
          <p:cNvPr id="52" name="Text 38"/>
          <p:cNvSpPr txBox="1"/>
          <p:nvPr/>
        </p:nvSpPr>
        <p:spPr>
          <a:xfrm>
            <a:off x="8617306" y="2495398"/>
            <a:ext cx="1666951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1周内完成2家试听对比</a:t>
            </a:r>
            <a:endParaRPr lang="en-US" sz="1200" dirty="0"/>
          </a:p>
        </p:txBody>
      </p:sp>
      <p:pic>
        <p:nvPicPr>
          <p:cNvPr id="53" name="Image 12" descr="preencoded.png"/>
          <p:cNvPicPr>
            <a:picLocks noChangeAspect="1"/>
          </p:cNvPicPr>
          <p:nvPr/>
        </p:nvPicPr>
        <p:blipFill>
          <a:blip r:embed="rId8"/>
          <a:srcRect t="-100" b="-100"/>
          <a:stretch>
            <a:fillRect/>
          </a:stretch>
        </p:blipFill>
        <p:spPr>
          <a:xfrm>
            <a:off x="8483803" y="3133649"/>
            <a:ext cx="114300" cy="152705"/>
          </a:xfrm>
          <a:prstGeom prst="rect">
            <a:avLst/>
          </a:prstGeom>
        </p:spPr>
      </p:pic>
      <p:sp>
        <p:nvSpPr>
          <p:cNvPr id="54" name="Shape 39"/>
          <p:cNvSpPr/>
          <p:nvPr/>
        </p:nvSpPr>
        <p:spPr>
          <a:xfrm>
            <a:off x="8302752" y="3581705"/>
            <a:ext cx="3086100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55" name="Shape 40"/>
          <p:cNvSpPr/>
          <p:nvPr/>
        </p:nvSpPr>
        <p:spPr>
          <a:xfrm>
            <a:off x="8302752" y="3581705"/>
            <a:ext cx="38405" cy="457200"/>
          </a:xfrm>
          <a:prstGeom prst="rect">
            <a:avLst/>
          </a:prstGeom>
          <a:solidFill>
            <a:srgbClr val="1E40AF"/>
          </a:solidFill>
        </p:spPr>
      </p:sp>
      <p:sp>
        <p:nvSpPr>
          <p:cNvPr id="56" name="Text 41"/>
          <p:cNvSpPr txBox="1"/>
          <p:nvPr/>
        </p:nvSpPr>
        <p:spPr>
          <a:xfrm>
            <a:off x="8598103" y="3095244"/>
            <a:ext cx="18004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根据岗位定制题库与模拟</a:t>
            </a:r>
            <a:endParaRPr lang="en-US" sz="1200" dirty="0"/>
          </a:p>
        </p:txBody>
      </p:sp>
      <p:pic>
        <p:nvPicPr>
          <p:cNvPr id="57" name="Image 13" descr="preencoded.png"/>
          <p:cNvPicPr>
            <a:picLocks noChangeAspect="1"/>
          </p:cNvPicPr>
          <p:nvPr/>
        </p:nvPicPr>
        <p:blipFill>
          <a:blip r:embed="rId9"/>
          <a:srcRect t="-43" b="-43"/>
          <a:stretch>
            <a:fillRect/>
          </a:stretch>
        </p:blipFill>
        <p:spPr>
          <a:xfrm>
            <a:off x="8483803" y="3733495"/>
            <a:ext cx="133502" cy="152705"/>
          </a:xfrm>
          <a:prstGeom prst="rect">
            <a:avLst/>
          </a:prstGeom>
        </p:spPr>
      </p:pic>
      <p:sp>
        <p:nvSpPr>
          <p:cNvPr id="58" name="Shape 42"/>
          <p:cNvSpPr/>
          <p:nvPr/>
        </p:nvSpPr>
        <p:spPr>
          <a:xfrm>
            <a:off x="8302752" y="4181551"/>
            <a:ext cx="3086100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70000"/>
            </a:srgbClr>
          </a:solidFill>
        </p:spPr>
      </p:sp>
      <p:sp>
        <p:nvSpPr>
          <p:cNvPr id="59" name="Shape 43"/>
          <p:cNvSpPr/>
          <p:nvPr/>
        </p:nvSpPr>
        <p:spPr>
          <a:xfrm>
            <a:off x="8302752" y="4181551"/>
            <a:ext cx="38405" cy="457200"/>
          </a:xfrm>
          <a:prstGeom prst="rect">
            <a:avLst/>
          </a:prstGeom>
          <a:solidFill>
            <a:srgbClr val="1E40AF"/>
          </a:solidFill>
        </p:spPr>
      </p:sp>
      <p:sp>
        <p:nvSpPr>
          <p:cNvPr id="60" name="Text 44"/>
          <p:cNvSpPr txBox="1"/>
          <p:nvPr/>
        </p:nvSpPr>
        <p:spPr>
          <a:xfrm>
            <a:off x="8617306" y="3696005"/>
            <a:ext cx="2039112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安排3轮结构化面试全真演练</a:t>
            </a:r>
            <a:endParaRPr lang="en-US" sz="1200" dirty="0"/>
          </a:p>
        </p:txBody>
      </p:sp>
      <p:pic>
        <p:nvPicPr>
          <p:cNvPr id="61" name="Image 14" descr="preencoded.png"/>
          <p:cNvPicPr>
            <a:picLocks noChangeAspect="1"/>
          </p:cNvPicPr>
          <p:nvPr/>
        </p:nvPicPr>
        <p:blipFill>
          <a:blip r:embed="rId10"/>
          <a:srcRect t="-180" b="-180"/>
          <a:stretch>
            <a:fillRect/>
          </a:stretch>
        </p:blipFill>
        <p:spPr>
          <a:xfrm>
            <a:off x="8483803" y="4334256"/>
            <a:ext cx="190195" cy="152705"/>
          </a:xfrm>
          <a:prstGeom prst="rect">
            <a:avLst/>
          </a:prstGeom>
        </p:spPr>
      </p:pic>
      <p:sp>
        <p:nvSpPr>
          <p:cNvPr id="62" name="Text 45"/>
          <p:cNvSpPr txBox="1"/>
          <p:nvPr/>
        </p:nvSpPr>
        <p:spPr>
          <a:xfrm>
            <a:off x="8673998" y="4295851"/>
            <a:ext cx="19531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加入考友圈，获取信息互通</a:t>
            </a:r>
            <a:endParaRPr lang="en-US" sz="1200" dirty="0"/>
          </a:p>
        </p:txBody>
      </p:sp>
      <p:sp>
        <p:nvSpPr>
          <p:cNvPr id="63" name="Shape 46"/>
          <p:cNvSpPr/>
          <p:nvPr/>
        </p:nvSpPr>
        <p:spPr>
          <a:xfrm>
            <a:off x="0" y="6344107"/>
            <a:ext cx="12191695" cy="514807"/>
          </a:xfrm>
          <a:prstGeom prst="rect">
            <a:avLst/>
          </a:prstGeom>
          <a:solidFill>
            <a:srgbClr val="E6F0FD"/>
          </a:solidFill>
        </p:spPr>
      </p:sp>
      <p:pic>
        <p:nvPicPr>
          <p:cNvPr id="64" name="Image 15" descr="preencoded.png"/>
          <p:cNvPicPr>
            <a:picLocks noChangeAspect="1"/>
          </p:cNvPicPr>
          <p:nvPr/>
        </p:nvPicPr>
        <p:blipFill>
          <a:blip r:embed="rId11"/>
          <a:srcRect l="-33" r="-33"/>
          <a:stretch>
            <a:fillRect/>
          </a:stretch>
        </p:blipFill>
        <p:spPr>
          <a:xfrm>
            <a:off x="571500" y="6534302"/>
            <a:ext cx="171907" cy="152705"/>
          </a:xfrm>
          <a:prstGeom prst="rect">
            <a:avLst/>
          </a:prstGeom>
        </p:spPr>
      </p:pic>
      <p:sp>
        <p:nvSpPr>
          <p:cNvPr id="65" name="Text 47"/>
          <p:cNvSpPr txBox="1"/>
          <p:nvPr/>
        </p:nvSpPr>
        <p:spPr>
          <a:xfrm>
            <a:off x="819302" y="6486754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苏州公务员与事业单位面试机构盘点</a:t>
            </a:r>
            <a:endParaRPr lang="en-US" sz="1200" dirty="0"/>
          </a:p>
        </p:txBody>
      </p:sp>
      <p:sp>
        <p:nvSpPr>
          <p:cNvPr id="66" name="Text 48"/>
          <p:cNvSpPr txBox="1"/>
          <p:nvPr/>
        </p:nvSpPr>
        <p:spPr>
          <a:xfrm>
            <a:off x="11280038" y="6486754"/>
            <a:ext cx="286207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755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14</a:t>
            </a:r>
            <a:endParaRPr lang="en-US" sz="1200" dirty="0"/>
          </a:p>
        </p:txBody>
      </p:sp>
      <p:pic>
        <p:nvPicPr>
          <p:cNvPr id="67" name="Image 16" descr="preencoded.png"/>
          <p:cNvPicPr>
            <a:picLocks noChangeAspect="1"/>
          </p:cNvPicPr>
          <p:nvPr/>
        </p:nvPicPr>
        <p:blipFill>
          <a:blip r:embed="rId12"/>
          <a:srcRect t="-180" b="-180"/>
          <a:stretch>
            <a:fillRect/>
          </a:stretch>
        </p:blipFill>
        <p:spPr>
          <a:xfrm>
            <a:off x="11525098" y="6534302"/>
            <a:ext cx="95098" cy="1527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3145</Words>
  <Application>WPS 演示</Application>
  <PresentationFormat>On-screen Show (16:9)</PresentationFormat>
  <Paragraphs>634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Wingdings</vt:lpstr>
      <vt:lpstr>Noto Sans SC</vt:lpstr>
      <vt:lpstr>Noto Sans SC</vt:lpstr>
      <vt:lpstr>Calibri</vt:lpstr>
      <vt:lpstr>微软雅黑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Generated by Gen-Spark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creator>Visual Extract to PPTX Converter</dc:creator>
  <dc:subject>PptxGenJS Presentation</dc:subject>
  <cp:lastModifiedBy>habokn</cp:lastModifiedBy>
  <cp:revision>2</cp:revision>
  <dcterms:created xsi:type="dcterms:W3CDTF">2025-11-18T10:43:00Z</dcterms:created>
  <dcterms:modified xsi:type="dcterms:W3CDTF">2025-11-18T11:01:58Z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4FB095B05B2C46648B49770ACF02187E_12</vt:lpwstr>
  </property>
  <property fmtid="{D5CDD505-2E9C-101B-9397-08002B2CF9AE}" pid="3" name="KSOProductBuildVer">
    <vt:lpwstr>2052-12.1.0.23542</vt:lpwstr>
  </property>
</Properties>
</file>