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790" r:id="rId1"/>
    <p:sldMasterId id="2147495827" r:id="rId2"/>
  </p:sldMasterIdLst>
  <p:notesMasterIdLst>
    <p:notesMasterId r:id="rId3"/>
  </p:notesMasterIdLst>
  <p:sldIdLst>
    <p:sldId id="5568" r:id="rId4"/>
    <p:sldId id="5572" r:id="rId5"/>
    <p:sldId id="5575" r:id="rId6"/>
    <p:sldId id="5578" r:id="rId7"/>
    <p:sldId id="5581" r:id="rId8"/>
    <p:sldId id="5584" r:id="rId9"/>
    <p:sldId id="5587" r:id="rId10"/>
    <p:sldId id="5590" r:id="rId11"/>
    <p:sldId id="5593" r:id="rId12"/>
    <p:sldId id="5596" r:id="rId13"/>
    <p:sldId id="5599" r:id="rId14"/>
    <p:sldId id="5602" r:id="rId15"/>
    <p:sldId id="5605" r:id="rId16"/>
    <p:sldId id="5608" r:id="rId17"/>
    <p:sldId id="5611" r:id="rId18"/>
    <p:sldId id="5614" r:id="rId19"/>
    <p:sldId id="5617" r:id="rId20"/>
    <p:sldId id="5620" r:id="rId21"/>
    <p:sldId id="5623" r:id="rId22"/>
    <p:sldId id="5626" r:id="rId23"/>
    <p:sldId id="5629" r:id="rId24"/>
    <p:sldId id="5632" r:id="rId25"/>
    <p:sldId id="5635" r:id="rId26"/>
    <p:sldId id="5638" r:id="rId27"/>
    <p:sldId id="5641" r:id="rId28"/>
    <p:sldId id="5644" r:id="rId29"/>
    <p:sldId id="5647" r:id="rId30"/>
    <p:sldId id="565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791" r:id="rId1"/>
    <p:sldLayoutId id="2147495792" r:id="rId2"/>
    <p:sldLayoutId id="2147495793" r:id="rId3"/>
    <p:sldLayoutId id="2147495794" r:id="rId4"/>
    <p:sldLayoutId id="2147495795" r:id="rId5"/>
    <p:sldLayoutId id="2147495796" r:id="rId6"/>
    <p:sldLayoutId id="2147495797" r:id="rId7"/>
    <p:sldLayoutId id="2147495798" r:id="rId8"/>
    <p:sldLayoutId id="2147495799" r:id="rId9"/>
    <p:sldLayoutId id="2147495800" r:id="rId10"/>
    <p:sldLayoutId id="21474958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828" r:id="rId1"/>
    <p:sldLayoutId id="2147495829" r:id="rId2"/>
    <p:sldLayoutId id="2147495830" r:id="rId3"/>
    <p:sldLayoutId id="2147495831" r:id="rId4"/>
    <p:sldLayoutId id="2147495832" r:id="rId5"/>
    <p:sldLayoutId id="2147495833" r:id="rId6"/>
    <p:sldLayoutId id="2147495834" r:id="rId7"/>
    <p:sldLayoutId id="2147495835" r:id="rId8"/>
    <p:sldLayoutId id="2147495836" r:id="rId9"/>
    <p:sldLayoutId id="2147495837" r:id="rId10"/>
    <p:sldLayoutId id="214749583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学校双减的社会资源与合作共赢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双减政策背景下的社会资源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学校与社会的合作共赢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社会资源的优化配置与利用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学校双减政策的实施路径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双减政策的社会影响与价值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双减政策背景下的社会资源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教育资源的重新配置</a:t>
            </a:r>
            <a:endParaRPr altLang="en-US" lang="zh-CN"/>
          </a:p>
        </p:txBody>
      </p:sp>
      <p:sp>
        <p:nvSpPr>
          <p:cNvPr id="10489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政策推动：双减政策旨在减轻学生和家庭的负担，促进教育公平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资源整合：学校、社会、企业等多方共同参与，优化资源配置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创新模式：探索新的教育模式，如在线教育、校企合作等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提高效率：通过优化资源配置，提高教育效率和质量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社会组织的参与和贡献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内容：双减政策背景下，社会组织积极参与并提供资源支持，为学校和学生提供更多样化的服务。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内容：社会组织通过与学校合作，共同开展各类活动，促进学校与社会的互动与交流。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内容：社会组织在双减政策背景下，发挥自身优势，为学校提供专业化的培训和指导，提升学校的教育教学质量。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034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内容：社会组织通过与政府、企业等各方合作，共同推动教育资源的优化配置，为学校和学生创造更好的发展环境。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家庭资源的利用与整合</a:t>
            </a:r>
            <a:endParaRPr altLang="en-US" lang="zh-CN"/>
          </a:p>
        </p:txBody>
      </p:sp>
      <p:sp>
        <p:nvSpPr>
          <p:cNvPr id="10490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如何整合家庭资源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家庭资源的重要性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家庭资源的类型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家庭资源利用的案例分析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社区资源的整合与利用</a:t>
            </a:r>
            <a:endParaRPr altLang="en-US" lang="zh-CN"/>
          </a:p>
        </p:txBody>
      </p:sp>
      <p:sp>
        <p:nvSpPr>
          <p:cNvPr id="1049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学校可以利用社区资源开展多样化的教育活动，如社会实践、志愿服务等。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社区资源包括场地、设施、人才等，可以为学校提供丰富的教育资源。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双减政策鼓励学校与社区合作，共同推进教育资源均衡发展。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社区资源的整合与利用有助于提高学校的教育教学质量，促进学生的全面发展。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学校与社会的合作共赢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21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2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学校与企业的合作模式</a:t>
            </a:r>
            <a:endParaRPr altLang="en-US" lang="zh-CN"/>
          </a:p>
        </p:txBody>
      </p:sp>
      <p:sp>
        <p:nvSpPr>
          <p:cNvPr id="10492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共建实践基地：学校与企业共同建立实践基地，为学生提供实习和就业机会。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师资共享：学校聘请企业专家担任兼职教师，企业则可以借助学校师资进行培训和项目合作。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科研合作：学校与企业共同开展科研项目，推动技术创新和成果转化。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课程共建：学校与企业共同开发课程，将企业需求融入教学，提高人才培养质量。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学校与社区的合作模式</a:t>
            </a:r>
            <a:endParaRPr altLang="en-US" lang="zh-CN"/>
          </a:p>
        </p:txBody>
      </p:sp>
      <p:sp>
        <p:nvSpPr>
          <p:cNvPr id="10493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资源共享：学校和社区共同利用资源，提高资源利用效率。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互利共赢：学校为社区提供教育资源，社区为学校提供实践机会。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文化交流：学校与社区开展文化交流活动，促进文化传承和发展。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服务社会：学校和社区共同参与社会公益事业，推动社会进步和发展。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学校与家庭的合作模式</a:t>
            </a:r>
            <a:endParaRPr altLang="en-US" lang="zh-CN"/>
          </a:p>
        </p:txBody>
      </p:sp>
      <p:sp>
        <p:nvSpPr>
          <p:cNvPr id="10494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鼓励家长参与学校活动，增进相互了解与信任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建立家校联系机制，共同关注学生成长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开展家长教育培训，提高家庭教育水平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搭建家校互动平台，促进信息交流与资源共享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合作共赢的机制与策略</a:t>
            </a:r>
            <a:endParaRPr altLang="en-US" lang="zh-CN"/>
          </a:p>
        </p:txBody>
      </p:sp>
      <p:sp>
        <p:nvSpPr>
          <p:cNvPr id="10494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建立有效的合作机制：学校和社会应共同参与，明确合作目标、任务和分工，确保合作顺利进行。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资源共享：学校和社会应充分利用各自的优势资源，共同开展活动、项目和课程，实现资源共享、互利共赢。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创新合作模式：学校和社会应积极探索新的合作模式，如共建实验室、实训基地等，提高合作效果和效益。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强化沟通与协作：学校和社会应加强沟通与协作，及时解决合作中遇到的问题和困难，确保合作项目顺利进行。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社会资源的优化配置与利用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5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社会资源的分类与特点</a:t>
            </a:r>
            <a:endParaRPr altLang="en-US" lang="zh-CN"/>
          </a:p>
        </p:txBody>
      </p:sp>
      <p:sp>
        <p:nvSpPr>
          <p:cNvPr id="104960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自然资源：指天然存在的可以直接用于人类生产和生活的物质和能量，如土地、水、矿产等。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人力资源：指人类所具有的劳动能力，包括技能、知识、经验等，是社会经济发展的重要支撑。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知识资源：指人类通过实践和思考所创造的知识和智慧，包括科学、技术、文化等方面的成果。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信息资源：指通过各种方式获取和传递的信息，包括数据、消息、情报等，是现代社会的重要战略资源。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资源优化配置的方法与途径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市场机制调节：利用市场机制调节社会资源的配置，实现资源的优化利用。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政府引导与政策支持：通过政府引导和政策支持，促进社会资源的合理配置和高效利用。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社会组织参与：鼓励社会组织积极参与社会资源的配置和利用，提高资源利用效率。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科技创新驱动：通过科技创新驱动社会资源的优化配置和高效利用，提高资源利用效益。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资源利用效率的提高策略</a:t>
            </a:r>
            <a:endParaRPr altLang="en-US" lang="zh-CN"/>
          </a:p>
        </p:txBody>
      </p:sp>
      <p:sp>
        <p:nvSpPr>
          <p:cNvPr id="10497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创新利用方式：采用新的技术和方法，提高资源利用效率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优化资源配置：合理分配资源，确保资源得到最大化的利用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强化监管：加强对资源利用的监管，避免浪费和滥用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促进合作共赢：通过合作，实现资源共享和互利共赢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资源共享与合作共赢的关系</a:t>
            </a:r>
            <a:endParaRPr altLang="en-US" lang="zh-CN"/>
          </a:p>
        </p:txBody>
      </p:sp>
      <p:sp>
        <p:nvSpPr>
          <p:cNvPr id="10497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优化配置：合理分配社会资源，确保教育公平和质量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资源共享：通过共享教育资源，提高资源利用效率，降低教育成本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合作共赢：学校、家庭、社会共同参与，形成教育合力，实现共赢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有效利用：充分挖掘和发挥社会资源的潜力，为学校双减提供有力支持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学校双减政策的实施路径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84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校内减负的实施策略</a:t>
            </a:r>
            <a:endParaRPr altLang="en-US" lang="zh-CN"/>
          </a:p>
        </p:txBody>
      </p:sp>
      <p:sp>
        <p:nvSpPr>
          <p:cNvPr id="10499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创新教学方式：采用探究式、合作式、项目式等多种教学方式，提高学生自主学习和合作学习能力。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优化课程设置：减少重复和不必要的课程，增加实践性和综合性课程。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强化课堂管理：确保课堂秩序，提高课堂教学效率，减轻学生课堂负担。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完善评价机制：建立多元评价体系，注重过程评价和表现评价，减轻学生考试压力。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校外减负的实施策略</a:t>
            </a:r>
            <a:endParaRPr altLang="en-US" lang="zh-CN"/>
          </a:p>
        </p:txBody>
      </p:sp>
      <p:sp>
        <p:nvSpPr>
          <p:cNvPr id="10499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制定合理的校外减负计划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建立有效的家校沟通机制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开展多元化的校外活动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强化校外培训机构的管理与监督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家校共育的实施策略</a:t>
            </a:r>
            <a:endParaRPr altLang="en-US" lang="zh-CN"/>
          </a:p>
        </p:txBody>
      </p:sp>
      <p:sp>
        <p:nvSpPr>
          <p:cNvPr id="10500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建立有效的沟通机制，加强家校之间的信息交流与合作。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开展多样化的家长教育活动，提高家长的教育素养和参与度。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鼓励家长参与学校管理，共同制定学校发展规划和规章制度。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建立家校合作平台，整合社会资源，实现资源共享和优势互补。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政策实施效果的评估与反馈</a:t>
            </a:r>
            <a:endParaRPr altLang="en-US" lang="zh-CN"/>
          </a:p>
        </p:txBody>
      </p:sp>
      <p:sp>
        <p:nvSpPr>
          <p:cNvPr id="10500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反馈渠道：建立家长、学校、社会等多方参与的反馈机制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改进措施：根据评估结果制定针对性的改进方案，提高双减政策实施效果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评估指标：学生负担、教育质量、教师素质、教育资源等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评估方法：调查问卷、实地考察、数据统计等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双减政策的社会影响与价值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14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1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对学生全面发展的促进</a:t>
            </a:r>
            <a:endParaRPr altLang="en-US" lang="zh-CN"/>
          </a:p>
        </p:txBody>
      </p:sp>
      <p:sp>
        <p:nvSpPr>
          <p:cNvPr id="10502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减轻学业负担，增加学生自主发展的时间与空间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提升学生综合素质，培养创新精神和实践能力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促进学生身心健康，增强体质与心理健康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激发学生兴趣爱好，发掘潜能与特长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对家庭教育观念的转变</a:t>
            </a:r>
            <a:endParaRPr altLang="en-US" lang="zh-CN"/>
          </a:p>
        </p:txBody>
      </p:sp>
      <p:sp>
        <p:nvSpPr>
          <p:cNvPr id="1050262" name="文本框 10"/>
          <p:cNvSpPr txBox="1"/>
          <p:nvPr>
            <p:custDataLst>
              <p:tags r:id="rId1"/>
            </p:custDataLst>
          </p:nvPr>
        </p:nvSpPr>
        <p:spPr>
          <a:xfrm>
            <a:off x="971733" y="465640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双减政策减轻了学生的作业负担，让家长更加重视孩子的个性化发展，从而转变了家庭教育观念。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4" name="矩形 11"/>
          <p:cNvSpPr/>
          <p:nvPr>
            <p:custDataLst>
              <p:tags r:id="rId2"/>
            </p:custDataLst>
          </p:nvPr>
        </p:nvSpPr>
        <p:spPr>
          <a:xfrm>
            <a:off x="971733" y="4485696"/>
            <a:ext cx="3225239" cy="1689627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66" name="文本框 17"/>
          <p:cNvSpPr txBox="1"/>
          <p:nvPr>
            <p:custDataLst>
              <p:tags r:id="rId3"/>
            </p:custDataLst>
          </p:nvPr>
        </p:nvSpPr>
        <p:spPr>
          <a:xfrm>
            <a:off x="3288806" y="1535108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双减政策鼓励学校、家庭、社会三位一体的教育模式，让家长更加重视与学校的合作，共同促进孩子的成长。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68" name="矩形 18"/>
          <p:cNvSpPr/>
          <p:nvPr>
            <p:custDataLst>
              <p:tags r:id="rId4"/>
            </p:custDataLst>
          </p:nvPr>
        </p:nvSpPr>
        <p:spPr>
          <a:xfrm>
            <a:off x="3288806" y="1364400"/>
            <a:ext cx="3225239" cy="1689627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70" name="燕尾形 3"/>
          <p:cNvSpPr/>
          <p:nvPr>
            <p:custDataLst>
              <p:tags r:id="rId5"/>
            </p:custDataLst>
          </p:nvPr>
        </p:nvSpPr>
        <p:spPr>
          <a:xfrm>
            <a:off x="1315424" y="3410617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72" name="文本框 13"/>
          <p:cNvSpPr txBox="1"/>
          <p:nvPr>
            <p:custDataLst>
              <p:tags r:id="rId6"/>
            </p:custDataLst>
          </p:nvPr>
        </p:nvSpPr>
        <p:spPr>
          <a:xfrm>
            <a:off x="1574900" y="3530492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25"/>
          <p:cNvSpPr/>
          <p:nvPr>
            <p:custDataLst>
              <p:tags r:id="rId7"/>
            </p:custDataLst>
          </p:nvPr>
        </p:nvSpPr>
        <p:spPr>
          <a:xfrm>
            <a:off x="1379914" y="3454622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76" name="燕尾形 29"/>
          <p:cNvSpPr/>
          <p:nvPr>
            <p:custDataLst>
              <p:tags r:id="rId8"/>
            </p:custDataLst>
          </p:nvPr>
        </p:nvSpPr>
        <p:spPr>
          <a:xfrm>
            <a:off x="3668915" y="3412134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78" name="文本框 30"/>
          <p:cNvSpPr txBox="1"/>
          <p:nvPr>
            <p:custDataLst>
              <p:tags r:id="rId9"/>
            </p:custDataLst>
          </p:nvPr>
        </p:nvSpPr>
        <p:spPr>
          <a:xfrm>
            <a:off x="3928391" y="3532009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80" name="燕尾形 31"/>
          <p:cNvSpPr/>
          <p:nvPr>
            <p:custDataLst>
              <p:tags r:id="rId10"/>
            </p:custDataLst>
          </p:nvPr>
        </p:nvSpPr>
        <p:spPr>
          <a:xfrm>
            <a:off x="3733405" y="3456139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82" name="燕尾形 33"/>
          <p:cNvSpPr/>
          <p:nvPr>
            <p:custDataLst>
              <p:tags r:id="rId11"/>
            </p:custDataLst>
          </p:nvPr>
        </p:nvSpPr>
        <p:spPr>
          <a:xfrm>
            <a:off x="6022406" y="3413652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84" name="文本框 34"/>
          <p:cNvSpPr txBox="1"/>
          <p:nvPr>
            <p:custDataLst>
              <p:tags r:id="rId12"/>
            </p:custDataLst>
          </p:nvPr>
        </p:nvSpPr>
        <p:spPr>
          <a:xfrm>
            <a:off x="6281882" y="3533527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86" name="燕尾形 35"/>
          <p:cNvSpPr/>
          <p:nvPr>
            <p:custDataLst>
              <p:tags r:id="rId13"/>
            </p:custDataLst>
          </p:nvPr>
        </p:nvSpPr>
        <p:spPr>
          <a:xfrm>
            <a:off x="6086896" y="3457656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88" name="燕尾形 37"/>
          <p:cNvSpPr/>
          <p:nvPr>
            <p:custDataLst>
              <p:tags r:id="rId14"/>
            </p:custDataLst>
          </p:nvPr>
        </p:nvSpPr>
        <p:spPr>
          <a:xfrm>
            <a:off x="8375897" y="3415169"/>
            <a:ext cx="2465020" cy="716973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90" name="文本框 38"/>
          <p:cNvSpPr txBox="1"/>
          <p:nvPr>
            <p:custDataLst>
              <p:tags r:id="rId15"/>
            </p:custDataLst>
          </p:nvPr>
        </p:nvSpPr>
        <p:spPr>
          <a:xfrm>
            <a:off x="8635373" y="3523663"/>
            <a:ext cx="2018145" cy="476464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9"/>
          <p:cNvSpPr/>
          <p:nvPr>
            <p:custDataLst>
              <p:tags r:id="rId16"/>
            </p:custDataLst>
          </p:nvPr>
        </p:nvSpPr>
        <p:spPr>
          <a:xfrm>
            <a:off x="8440387" y="3459174"/>
            <a:ext cx="2352732" cy="628963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294" name="文本框 53"/>
          <p:cNvSpPr txBox="1"/>
          <p:nvPr>
            <p:custDataLst>
              <p:tags r:id="rId17"/>
            </p:custDataLst>
          </p:nvPr>
        </p:nvSpPr>
        <p:spPr>
          <a:xfrm>
            <a:off x="7995788" y="1537384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双减政策推动了教育公平和资源均衡分配，让家长更加明白家庭教育的责任和使命，从而更加注重家庭教育的质量和效果。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6" name="矩形 54"/>
          <p:cNvSpPr/>
          <p:nvPr>
            <p:custDataLst>
              <p:tags r:id="rId18"/>
            </p:custDataLst>
          </p:nvPr>
        </p:nvSpPr>
        <p:spPr>
          <a:xfrm>
            <a:off x="7995788" y="1366676"/>
            <a:ext cx="3225239" cy="1689627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98" name="文本框 63"/>
          <p:cNvSpPr txBox="1"/>
          <p:nvPr>
            <p:custDataLst>
              <p:tags r:id="rId19"/>
            </p:custDataLst>
          </p:nvPr>
        </p:nvSpPr>
        <p:spPr>
          <a:xfrm>
            <a:off x="5642297" y="4659439"/>
            <a:ext cx="3225239" cy="135428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双减政策强调孩子的身心健康和全面发展，让家长更加关注孩子的兴趣爱好和特长，从而在家庭教育中更加注重多元化发展。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0" name="矩形 64"/>
          <p:cNvSpPr/>
          <p:nvPr>
            <p:custDataLst>
              <p:tags r:id="rId20"/>
            </p:custDataLst>
          </p:nvPr>
        </p:nvSpPr>
        <p:spPr>
          <a:xfrm>
            <a:off x="5642297" y="4488731"/>
            <a:ext cx="3225239" cy="1689627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对社会资源利用的优化</a:t>
            </a:r>
            <a:endParaRPr altLang="en-US" lang="zh-CN"/>
          </a:p>
        </p:txBody>
      </p:sp>
      <p:sp>
        <p:nvSpPr>
          <p:cNvPr id="10503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双减政策鼓励学校、家庭、社会三位一体，形成教育合力。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双减政策促进教育行业规范化发展，减少资源浪费和重复建设。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双减政策有利于优化教育资源分配，提高教育公平和质量。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双减政策推动校外培训机构转型和升级，释放更多社会资源。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对教育公平的推动与实现</a:t>
            </a:r>
            <a:endParaRPr altLang="en-US" lang="zh-CN"/>
          </a:p>
        </p:txBody>
      </p:sp>
      <p:sp>
        <p:nvSpPr>
          <p:cNvPr id="10504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减少作业负担：减轻学生课业压力，让教育回归本质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提高教育质量：强化学校教育主阵地作用，提升课堂教学质量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培养创新精神与实践能力：鼓励学生参与社会实践和创新创业活动，培养综合素质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促进教育资源均衡分配：优化教育资源配置，缩小城乡教育差距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480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8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4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9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4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7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2024-01-05T08:16:06Z</dcterms:created>
  <dcterms:modified xsi:type="dcterms:W3CDTF">2024-01-05T08:16:06Z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54662ed211724c54b7bda6a5c2f87851_21</vt:lpwstr>
  </property>
</Properties>
</file>