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72" r:id="rId4"/>
    <p:sldId id="275" r:id="rId5"/>
    <p:sldId id="278" r:id="rId6"/>
    <p:sldId id="281" r:id="rId7"/>
    <p:sldId id="284" r:id="rId8"/>
    <p:sldId id="287" r:id="rId9"/>
  </p:sldIdLst>
  <p:sldSz cx="9144000" cy="5143500" type="screen16x9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117F50"/>
    <a:srgbClr val="4FA068"/>
    <a:srgbClr val="92D050"/>
    <a:srgbClr val="7CB349"/>
    <a:srgbClr val="6EC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235" autoAdjust="0"/>
    <p:restoredTop sz="94660"/>
  </p:normalViewPr>
  <p:slideViewPr>
    <p:cSldViewPr snapToGrid="0">
      <p:cViewPr>
        <p:scale>
          <a:sx n="73" d="100"/>
          <a:sy n="73" d="100"/>
        </p:scale>
        <p:origin x="1338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7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wmf" /><Relationship Id="rId2" Type="http://schemas.openxmlformats.org/officeDocument/2006/relationships/image" Target="../media/image5.emf" /><Relationship Id="rId3" Type="http://schemas.openxmlformats.org/officeDocument/2006/relationships/image" Target="../media/image6.emf" /><Relationship Id="rId4" Type="http://schemas.openxmlformats.org/officeDocument/2006/relationships/image" Target="../media/image7.e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34B0F-7CD4-492F-895E-BDD52D4CDAA8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F5F7C-7244-4FBF-B05E-595A0372F0B4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1">
            <a:lumMod val="20000"/>
            <a:lumOff val="80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9144000" cy="5143500"/>
            <a:chOff x="0" y="-32089"/>
            <a:chExt cx="12192000" cy="6890089"/>
          </a:xfrm>
        </p:grpSpPr>
        <p:sp>
          <p:nvSpPr>
            <p:cNvPr id="8" name="矩形 7"/>
            <p:cNvSpPr/>
            <p:nvPr/>
          </p:nvSpPr>
          <p:spPr>
            <a:xfrm>
              <a:off x="0" y="-32089"/>
              <a:ext cx="12192000" cy="689008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88229" y="219402"/>
              <a:ext cx="11797145" cy="6401365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1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image" Target="../media/image2.png" /><Relationship Id="rId9" Type="http://schemas.openxmlformats.org/officeDocument/2006/relationships/tags" Target="../tags/tag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8.png" /><Relationship Id="rId11" Type="http://schemas.openxmlformats.org/officeDocument/2006/relationships/image" Target="../media/image9.png" /><Relationship Id="rId12" Type="http://schemas.openxmlformats.org/officeDocument/2006/relationships/image" Target="../media/image10.png" /><Relationship Id="rId13" Type="http://schemas.openxmlformats.org/officeDocument/2006/relationships/vmlDrawing" Target="../drawings/vmlDrawing1.v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4.wmf" /><Relationship Id="rId4" Type="http://schemas.openxmlformats.org/officeDocument/2006/relationships/oleObject" Target="../embeddings/oleObject2.bin" TargetMode="Internal" /><Relationship Id="rId5" Type="http://schemas.openxmlformats.org/officeDocument/2006/relationships/image" Target="../media/image5.emf" /><Relationship Id="rId6" Type="http://schemas.openxmlformats.org/officeDocument/2006/relationships/oleObject" Target="../embeddings/oleObject3.bin" TargetMode="Internal" /><Relationship Id="rId7" Type="http://schemas.openxmlformats.org/officeDocument/2006/relationships/image" Target="../media/image6.emf" /><Relationship Id="rId8" Type="http://schemas.openxmlformats.org/officeDocument/2006/relationships/oleObject" Target="../embeddings/oleObject4.bin" TargetMode="Internal" /><Relationship Id="rId9" Type="http://schemas.openxmlformats.org/officeDocument/2006/relationships/image" Target="../media/image7.em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Relationship Id="rId3" Type="http://schemas.openxmlformats.org/officeDocument/2006/relationships/image" Target="../media/image1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PA_标题 1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2974975" y="1625600"/>
            <a:ext cx="5373688" cy="1590675"/>
          </a:xfrm>
        </p:spPr>
        <p:txBody>
          <a:bodyPr vert="horz" wrap="square" lIns="91440" tIns="45720" rIns="91440" bIns="45720" anchor="ctr" anchorCtr="0"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>
              <a:lnSpc>
                <a:spcPct val="150000"/>
              </a:lnSpc>
            </a:pPr>
            <a:r>
              <a:rPr lang="zh-CN" altLang="en-US" b="1">
                <a:latin typeface="Times New Roman" pitchFamily="18" charset="0"/>
                <a:cs typeface="Times New Roman" panose="02020603050405020304" pitchFamily="18" charset="0"/>
              </a:rPr>
              <a:t>习题   </a:t>
            </a:r>
            <a:r>
              <a:rPr lang="en-US" altLang="zh-CN" b="1">
                <a:latin typeface="Times New Roman" pitchFamily="18" charset="0"/>
                <a:cs typeface="Times New Roman" panose="02020603050405020304" pitchFamily="18" charset="0"/>
              </a:rPr>
              <a:t>3.7</a:t>
            </a:r>
            <a:endParaRPr lang="zh-CN" altLang="zh-CN" sz="3200" b="1"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9219" name="PA_副标题 2"/>
          <p:cNvSpPr>
            <a:spLocks noGrp="1"/>
          </p:cNvSpPr>
          <p:nvPr>
            <p:ph type="subTitle" idx="4294967295"/>
            <p:custDataLst>
              <p:tags r:id="rId3"/>
            </p:custDataLst>
          </p:nvPr>
        </p:nvSpPr>
        <p:spPr>
          <a:xfrm>
            <a:off x="3740150" y="3722688"/>
            <a:ext cx="3614738" cy="538162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Tx/>
              <a:buSzTx/>
              <a:buFont typeface="Arial" panose="020b0604020202020204" pitchFamily="34" charset="0"/>
              <a:buNone/>
              <a:defRPr/>
            </a:lvl1pPr>
            <a:lvl2pPr marL="457200" lvl="1" indent="0" algn="ctr">
              <a:buClrTx/>
              <a:buSzTx/>
              <a:buFont typeface="Arial" panose="020b0604020202020204" pitchFamily="34" charset="0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algn="l" eaLnBrk="1" hangingPunct="1">
              <a:spcBef>
                <a:spcPct val="0"/>
              </a:spcBef>
            </a:pPr>
            <a:r>
              <a:rPr lang="zh-CN" altLang="en-US" sz="2400" b="1">
                <a:latin typeface="楷体" panose="02010609060101010101" pitchFamily="49" charset="-122"/>
              </a:rPr>
              <a:t>北师版</a:t>
            </a:r>
            <a:r>
              <a:rPr lang="en-US" altLang="zh-CN" sz="2400" b="1">
                <a:latin typeface="楷体" panose="02010609060101010101" pitchFamily="49" charset="-122"/>
              </a:rPr>
              <a:t>·</a:t>
            </a:r>
            <a:r>
              <a:rPr lang="zh-CN" altLang="en-US" sz="2400" b="1">
                <a:latin typeface="楷体" panose="02010609060101010101" pitchFamily="49" charset="-122"/>
              </a:rPr>
              <a:t>九年级下册</a:t>
            </a:r>
          </a:p>
        </p:txBody>
      </p:sp>
      <p:sp>
        <p:nvSpPr>
          <p:cNvPr id="5" name="PA_文本框 4"/>
          <p:cNvSpPr txBox="1"/>
          <p:nvPr>
            <p:custDataLst>
              <p:tags r:id="rId4"/>
            </p:custDataLst>
          </p:nvPr>
        </p:nvSpPr>
        <p:spPr>
          <a:xfrm>
            <a:off x="1997075" y="-369887"/>
            <a:ext cx="175895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1" name="PA_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691313" y="-431800"/>
            <a:ext cx="1811337" cy="493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PA_文本框 6"/>
          <p:cNvSpPr txBox="1"/>
          <p:nvPr>
            <p:custDataLst>
              <p:tags r:id="rId7"/>
            </p:custDataLst>
          </p:nvPr>
        </p:nvSpPr>
        <p:spPr>
          <a:xfrm>
            <a:off x="-457200" y="1911350"/>
            <a:ext cx="457200" cy="1476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3" name="PA_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105900" y="1973263"/>
            <a:ext cx="511175" cy="1579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242" name="组合 9"/>
          <p:cNvGrpSpPr/>
          <p:nvPr/>
        </p:nvGrpSpPr>
        <p:grpSpPr>
          <a:xfrm>
            <a:off x="3124200" y="0"/>
            <a:ext cx="2701925" cy="915988"/>
            <a:chOff x="3140050" y="537452"/>
            <a:chExt cx="2701950" cy="91638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1" t="4380" r="8980" b="62839"/>
            <a:stretch>
              <a:fillRect/>
            </a:stretch>
          </p:blipFill>
          <p:spPr>
            <a:xfrm flipH="1">
              <a:off x="3140050" y="537452"/>
              <a:ext cx="2701950" cy="916380"/>
            </a:xfrm>
            <a:prstGeom prst="rect">
              <a:avLst/>
            </a:prstGeom>
          </p:spPr>
        </p:pic>
        <p:sp>
          <p:nvSpPr>
            <p:cNvPr id="7" name="TextBox 18"/>
            <p:cNvSpPr txBox="1"/>
            <p:nvPr/>
          </p:nvSpPr>
          <p:spPr bwMode="auto">
            <a:xfrm>
              <a:off x="3851257" y="689917"/>
              <a:ext cx="1739916" cy="5240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914400" eaLnBrk="1" hangingPunct="1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ea typeface="黑体" pitchFamily="49" charset="-122"/>
                  <a:cs typeface="Times New Roman" panose="02020603050405020304" pitchFamily="18" charset="0"/>
                </a:rPr>
                <a:t>知识技能</a:t>
              </a:r>
            </a:p>
          </p:txBody>
        </p:sp>
      </p:grpSp>
      <p:sp>
        <p:nvSpPr>
          <p:cNvPr id="10243" name="文本框 11"/>
          <p:cNvSpPr txBox="1"/>
          <p:nvPr/>
        </p:nvSpPr>
        <p:spPr>
          <a:xfrm>
            <a:off x="1062038" y="915988"/>
            <a:ext cx="7286625" cy="3133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Rt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△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ABC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中，∠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=90°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，∠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=30°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AB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上的一点，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OA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，⊙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的半径为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，当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满足怎样的关系时，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AC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与⊙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相交？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AC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与⊙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相切？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AC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与⊙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相离？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2" name="文本框 1"/>
          <p:cNvSpPr txBox="1"/>
          <p:nvPr/>
        </p:nvSpPr>
        <p:spPr bwMode="auto">
          <a:xfrm>
            <a:off x="5826125" y="2159000"/>
            <a:ext cx="2525713" cy="4127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 eaLnBrk="1" hangingPunct="1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P91  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】</a:t>
            </a:r>
            <a:endParaRPr kumimoji="0" lang="zh-CN" altLang="en-US" b="1" kern="1200" cap="none" spc="0" normalizeH="0" baseline="0" noProof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65125" y="460375"/>
            <a:ext cx="8032750" cy="346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70000"/>
              </a:lnSpc>
              <a:spcBef>
                <a:spcPct val="0"/>
              </a:spcBef>
              <a:buFontTx/>
              <a:buNone/>
            </a:pP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解：如图所示，过点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作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OD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⊥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AC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于点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D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，则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OD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∥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BC</a:t>
            </a:r>
            <a:r>
              <a:rPr lang="en-US" altLang="zh-CN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70000"/>
              </a:lnSpc>
              <a:spcBef>
                <a:spcPct val="0"/>
              </a:spcBef>
              <a:buFontTx/>
              <a:buNone/>
            </a:pP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∵∠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=30°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，∴∠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DOA</a:t>
            </a:r>
            <a:r>
              <a:rPr lang="en-US" altLang="zh-CN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=30°.</a:t>
            </a:r>
          </a:p>
          <a:p>
            <a:pPr marL="0" lvl="0" indent="0">
              <a:lnSpc>
                <a:spcPct val="170000"/>
              </a:lnSpc>
              <a:spcBef>
                <a:spcPct val="0"/>
              </a:spcBef>
              <a:buFontTx/>
              <a:buNone/>
            </a:pP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Rt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△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AOD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中，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OD</a:t>
            </a:r>
            <a:r>
              <a:rPr lang="en-US" altLang="zh-CN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AO</a:t>
            </a:r>
            <a:r>
              <a:rPr lang="en-US" altLang="zh-CN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cos30°=       m.</a:t>
            </a:r>
          </a:p>
          <a:p>
            <a:pPr marL="0" lvl="0" indent="0">
              <a:lnSpc>
                <a:spcPct val="170000"/>
              </a:lnSpc>
              <a:spcBef>
                <a:spcPct val="0"/>
              </a:spcBef>
              <a:buFontTx/>
              <a:buNone/>
            </a:pP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∴（</a:t>
            </a:r>
            <a:r>
              <a:rPr lang="en-US" altLang="zh-CN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&gt;      m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时，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AC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（所在直线）与⊙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相交；</a:t>
            </a:r>
            <a:endParaRPr lang="en-US" altLang="zh-CN" sz="2200" b="1">
              <a:solidFill>
                <a:srgbClr val="FF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70000"/>
              </a:lnSpc>
              <a:spcBef>
                <a:spcPct val="0"/>
              </a:spcBef>
              <a:buFontTx/>
              <a:buNone/>
            </a:pP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=      m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时，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AC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（所在直线）与⊙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相切；</a:t>
            </a:r>
            <a:endParaRPr lang="en-US" altLang="zh-CN" sz="2200" b="1">
              <a:solidFill>
                <a:srgbClr val="FF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70000"/>
              </a:lnSpc>
              <a:spcBef>
                <a:spcPct val="0"/>
              </a:spcBef>
              <a:buNone/>
            </a:pP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&gt;       m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时，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AC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（所在直线）与⊙</a:t>
            </a:r>
            <a:r>
              <a:rPr lang="en-US" altLang="zh-CN" sz="22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相离</a:t>
            </a:r>
            <a:r>
              <a:rPr lang="en-US" altLang="zh-CN" sz="22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en-US" altLang="zh-CN" sz="22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graphicFrame>
        <p:nvGraphicFramePr>
          <p:cNvPr id="9220" name="对象 3"/>
          <p:cNvGraphicFramePr>
            <a:graphicFrameLocks noChangeAspect="1"/>
          </p:cNvGraphicFramePr>
          <p:nvPr/>
        </p:nvGraphicFramePr>
        <p:xfrm>
          <a:off x="4572000" y="1604963"/>
          <a:ext cx="35401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72000" y="1604963"/>
                        <a:ext cx="354013" cy="600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对象 4"/>
          <p:cNvGraphicFramePr>
            <a:graphicFrameLocks noChangeAspect="1"/>
          </p:cNvGraphicFramePr>
          <p:nvPr/>
        </p:nvGraphicFramePr>
        <p:xfrm>
          <a:off x="1778000" y="2205038"/>
          <a:ext cx="3460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78000" y="2205038"/>
                        <a:ext cx="346075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对象 7"/>
          <p:cNvGraphicFramePr>
            <a:graphicFrameLocks noChangeAspect="1"/>
          </p:cNvGraphicFramePr>
          <p:nvPr/>
        </p:nvGraphicFramePr>
        <p:xfrm>
          <a:off x="1428750" y="2787650"/>
          <a:ext cx="3460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6" progId="Equation.DSMT4">
                  <p:embed/>
                </p:oleObj>
              </mc:Choice>
              <mc:Fallback>
                <p:oleObj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28750" y="2787650"/>
                        <a:ext cx="346075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604963" y="3384550"/>
          <a:ext cx="3460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8" progId="Equation.DSMT4">
                  <p:embed/>
                </p:oleObj>
              </mc:Choice>
              <mc:Fallback>
                <p:oleObj r:id="rId8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04963" y="3384550"/>
                        <a:ext cx="346075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71" name="图片 4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37225" y="854075"/>
            <a:ext cx="3127375" cy="16144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5854700" y="847725"/>
            <a:ext cx="2855913" cy="1579563"/>
            <a:chOff x="5870271" y="854709"/>
            <a:chExt cx="2855233" cy="1580688"/>
          </a:xfrm>
        </p:grpSpPr>
        <p:pic>
          <p:nvPicPr>
            <p:cNvPr id="11273" name="图片 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870271" y="1005840"/>
              <a:ext cx="2849142" cy="13982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74" name="图片 5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76362" y="854709"/>
              <a:ext cx="2849142" cy="1580688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290" name="组合 9"/>
          <p:cNvGrpSpPr/>
          <p:nvPr/>
        </p:nvGrpSpPr>
        <p:grpSpPr>
          <a:xfrm>
            <a:off x="3124200" y="0"/>
            <a:ext cx="2701925" cy="915988"/>
            <a:chOff x="3140050" y="537452"/>
            <a:chExt cx="2701950" cy="91638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1" t="4380" r="8980" b="62839"/>
            <a:stretch>
              <a:fillRect/>
            </a:stretch>
          </p:blipFill>
          <p:spPr>
            <a:xfrm flipH="1">
              <a:off x="3140050" y="537452"/>
              <a:ext cx="2701950" cy="916380"/>
            </a:xfrm>
            <a:prstGeom prst="rect">
              <a:avLst/>
            </a:prstGeom>
          </p:spPr>
        </p:pic>
        <p:sp>
          <p:nvSpPr>
            <p:cNvPr id="10" name="TextBox 18"/>
            <p:cNvSpPr txBox="1"/>
            <p:nvPr/>
          </p:nvSpPr>
          <p:spPr bwMode="auto">
            <a:xfrm>
              <a:off x="3851257" y="689917"/>
              <a:ext cx="1739916" cy="5240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914400" eaLnBrk="1" hangingPunct="1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ea typeface="黑体" pitchFamily="49" charset="-122"/>
                  <a:cs typeface="Times New Roman" panose="02020603050405020304" pitchFamily="18" charset="0"/>
                </a:rPr>
                <a:t>数学理解</a:t>
              </a:r>
            </a:p>
          </p:txBody>
        </p:sp>
      </p:grpSp>
      <p:sp>
        <p:nvSpPr>
          <p:cNvPr id="12291" name="文本框 1"/>
          <p:cNvSpPr txBox="1"/>
          <p:nvPr/>
        </p:nvSpPr>
        <p:spPr>
          <a:xfrm>
            <a:off x="674688" y="915988"/>
            <a:ext cx="7600950" cy="2441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用如下方法可以估测河流的大致宽度</a:t>
            </a:r>
            <a:r>
              <a:rPr lang="zh-CN" altLang="en-US" sz="2400" b="1">
                <a:latin typeface="Times New Roman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如图，观测者站在岸边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О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处投下一块石头，激起的半圆形波纹逐渐向远处扩展，当波纹刚好抵达对岸时，另一观测者记录下波纹沿着观测者所在岸边所扩展的距离，这一距离就是河流的大致宽度．请说明这种方法的合理性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solidFill>
                <a:srgbClr val="0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3" name="文本框 2"/>
          <p:cNvSpPr txBox="1"/>
          <p:nvPr/>
        </p:nvSpPr>
        <p:spPr bwMode="auto">
          <a:xfrm>
            <a:off x="6353175" y="3287713"/>
            <a:ext cx="2368550" cy="4143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 eaLnBrk="1" hangingPunct="1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P91  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】</a:t>
            </a:r>
            <a:endParaRPr kumimoji="0" lang="zh-CN" altLang="en-US" b="1" kern="1200" cap="none" spc="0" normalizeH="0" baseline="0" noProof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2293" name="图片 10"/>
          <p:cNvPicPr>
            <a:picLocks noChangeAspect="1"/>
          </p:cNvPicPr>
          <p:nvPr/>
        </p:nvPicPr>
        <p:blipFill>
          <a:blip r:embed="rId3"/>
          <a:srcRect t="13562" r="49866"/>
          <a:stretch>
            <a:fillRect/>
          </a:stretch>
        </p:blipFill>
        <p:spPr>
          <a:xfrm>
            <a:off x="3290888" y="3324225"/>
            <a:ext cx="2368550" cy="12017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96888" y="871538"/>
            <a:ext cx="5895975" cy="3400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解：如图所示，波纹刚好抵达对岸，即此时的⊙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与对岸相切，设切点为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，波纹沿着观测者所在岸边所扩展的距离为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OB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由于圆的切线垂直于过切点的半径，所以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OA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与对岸垂直，即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OA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为河宽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另一方面， 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OA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为⊙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的半径，因此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OA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=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OB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，所以只要测出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OB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即可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62" r="6593"/>
          <a:stretch>
            <a:fillRect/>
          </a:stretch>
        </p:blipFill>
        <p:spPr>
          <a:xfrm>
            <a:off x="6399213" y="1692275"/>
            <a:ext cx="2247900" cy="1758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 bwMode="auto">
          <a:xfrm>
            <a:off x="5743575" y="1824038"/>
            <a:ext cx="2368550" cy="4127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 eaLnBrk="1" hangingPunct="1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P91  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】</a:t>
            </a:r>
            <a:endParaRPr kumimoji="0" lang="zh-CN" altLang="en-US" b="1" kern="1200" cap="none" spc="0" normalizeH="0" baseline="0" noProof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339" name="文本框 2"/>
          <p:cNvSpPr txBox="1"/>
          <p:nvPr/>
        </p:nvSpPr>
        <p:spPr>
          <a:xfrm>
            <a:off x="1262063" y="825500"/>
            <a:ext cx="6921500" cy="1481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为了测量一个光盘的直径，小明把直尺、光盘和三角尺按图所示放置于桌面上，并量出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=6 cm.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这张光盘的直径是多少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?</a:t>
            </a:r>
            <a:endParaRPr lang="zh-CN" altLang="en-US" sz="2400" b="1">
              <a:solidFill>
                <a:srgbClr val="0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14340" name="图片 5"/>
          <p:cNvPicPr>
            <a:picLocks noChangeAspect="1"/>
          </p:cNvPicPr>
          <p:nvPr/>
        </p:nvPicPr>
        <p:blipFill>
          <a:blip r:embed="rId2"/>
          <a:srcRect l="58710"/>
          <a:stretch>
            <a:fillRect/>
          </a:stretch>
        </p:blipFill>
        <p:spPr>
          <a:xfrm>
            <a:off x="3384550" y="2859088"/>
            <a:ext cx="2146300" cy="15287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PA" val="v5.2.2"/>
</p:tagLst>
</file>

<file path=ppt/tags/tag2.xml><?xml version="1.0" encoding="utf-8"?>
<p:tagLst xmlns:p="http://schemas.openxmlformats.org/presentationml/2006/main">
  <p:tag name="PA" val="v5.2.2"/>
</p:tagLst>
</file>

<file path=ppt/tags/tag3.xml><?xml version="1.0" encoding="utf-8"?>
<p:tagLst xmlns:p="http://schemas.openxmlformats.org/presentationml/2006/main">
  <p:tag name="PA" val="v5.2.2"/>
</p:tagLst>
</file>

<file path=ppt/tags/tag4.xml><?xml version="1.0" encoding="utf-8"?>
<p:tagLst xmlns:p="http://schemas.openxmlformats.org/presentationml/2006/main">
  <p:tag name="PA" val="v5.2.2"/>
</p:tagLst>
</file>

<file path=ppt/tags/tag5.xml><?xml version="1.0" encoding="utf-8"?>
<p:tagLst xmlns:p="http://schemas.openxmlformats.org/presentationml/2006/main">
  <p:tag name="PA" val="v5.2.2"/>
</p:tagLst>
</file>

<file path=ppt/tags/tag6.xml><?xml version="1.0" encoding="utf-8"?>
<p:tagLst xmlns:p="http://schemas.openxmlformats.org/presentationml/2006/main">
  <p:tag name="PA" val="v5.2.2"/>
</p:tagLst>
</file>

<file path=ppt/tags/tag7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27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On-screen Show (16:9)</PresentationFormat>
  <Paragraphs>22</Paragraphs>
  <Slides>6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7">
      <vt:lpstr>Office 主题</vt:lpstr>
      <vt:lpstr>习题   3.7</vt:lpstr>
      <vt:lpstr>Slide 2</vt:lpstr>
      <vt:lpstr>Slide 3</vt:lpstr>
      <vt:lpstr>Slide 4</vt:lpstr>
      <vt:lpstr>Slide 5</vt:lpstr>
      <vt:lpstr>Slide 6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Administrator</dc:creator>
  <cp:lastModifiedBy>天天向上</cp:lastModifiedBy>
  <cp:revision>66</cp:revision>
  <dcterms:created xsi:type="dcterms:W3CDTF">2015-05-05T08:02:00Z</dcterms:created>
  <dcterms:modified xsi:type="dcterms:W3CDTF">2023-02-01T09:49:14Z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48BAC3177A104FF29E88E5428EBB0CBC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v1.0_mb_1xcC3Mw+Jzrh3RdFUoadLA==</vt:lpwstr>
  </property>
</Properties>
</file>