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2364" r:id="rId1"/>
    <p:sldMasterId id="2147512401" r:id="rId2"/>
  </p:sldMasterIdLst>
  <p:notesMasterIdLst>
    <p:notesMasterId r:id="rId3"/>
  </p:notesMasterIdLst>
  <p:sldIdLst>
    <p:sldId id="13761" r:id="rId4"/>
    <p:sldId id="13764" r:id="rId5"/>
    <p:sldId id="13767" r:id="rId6"/>
    <p:sldId id="13770" r:id="rId7"/>
    <p:sldId id="13773" r:id="rId8"/>
    <p:sldId id="13776" r:id="rId9"/>
    <p:sldId id="13779" r:id="rId10"/>
    <p:sldId id="13782" r:id="rId11"/>
    <p:sldId id="13785" r:id="rId12"/>
    <p:sldId id="13788" r:id="rId13"/>
    <p:sldId id="13791" r:id="rId14"/>
    <p:sldId id="13794" r:id="rId15"/>
    <p:sldId id="13797" r:id="rId16"/>
    <p:sldId id="13800" r:id="rId17"/>
    <p:sldId id="13803" r:id="rId18"/>
    <p:sldId id="13806" r:id="rId19"/>
    <p:sldId id="13809" r:id="rId20"/>
    <p:sldId id="13812" r:id="rId21"/>
    <p:sldId id="13815" r:id="rId22"/>
    <p:sldId id="13818" r:id="rId23"/>
    <p:sldId id="13821" r:id="rId24"/>
    <p:sldId id="13824" r:id="rId25"/>
    <p:sldId id="13827" r:id="rId26"/>
    <p:sldId id="13830" r:id="rId27"/>
    <p:sldId id="13833" r:id="rId28"/>
    <p:sldId id="13836" r:id="rId29"/>
    <p:sldId id="13839" r:id="rId30"/>
    <p:sldId id="13842" r:id="rId31"/>
    <p:sldId id="13845" r:id="rId32"/>
    <p:sldId id="13848" r:id="rId33"/>
    <p:sldId id="13851" r:id="rId34"/>
    <p:sldId id="13854" r:id="rId3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tableStyles" Target="tableStyle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365" r:id="rId1"/>
    <p:sldLayoutId id="2147512366" r:id="rId2"/>
    <p:sldLayoutId id="2147512367" r:id="rId3"/>
    <p:sldLayoutId id="2147512368" r:id="rId4"/>
    <p:sldLayoutId id="2147512369" r:id="rId5"/>
    <p:sldLayoutId id="2147512370" r:id="rId6"/>
    <p:sldLayoutId id="2147512371" r:id="rId7"/>
    <p:sldLayoutId id="2147512372" r:id="rId8"/>
    <p:sldLayoutId id="2147512373" r:id="rId9"/>
    <p:sldLayoutId id="2147512374" r:id="rId10"/>
    <p:sldLayoutId id="21475123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2402" r:id="rId1"/>
    <p:sldLayoutId id="2147512403" r:id="rId2"/>
    <p:sldLayoutId id="2147512404" r:id="rId3"/>
    <p:sldLayoutId id="2147512405" r:id="rId4"/>
    <p:sldLayoutId id="2147512406" r:id="rId5"/>
    <p:sldLayoutId id="2147512407" r:id="rId6"/>
    <p:sldLayoutId id="2147512408" r:id="rId7"/>
    <p:sldLayoutId id="2147512409" r:id="rId8"/>
    <p:sldLayoutId id="2147512410" r:id="rId9"/>
    <p:sldLayoutId id="2147512411" r:id="rId10"/>
    <p:sldLayoutId id="214751241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tags" Target="../tags/tag168.xml"/><Relationship Id="rId14" Type="http://schemas.openxmlformats.org/officeDocument/2006/relationships/tags" Target="../tags/tag169.xml"/><Relationship Id="rId15" Type="http://schemas.openxmlformats.org/officeDocument/2006/relationships/tags" Target="../tags/tag170.xml"/><Relationship Id="rId16" Type="http://schemas.openxmlformats.org/officeDocument/2006/relationships/tags" Target="../tags/tag171.xml"/><Relationship Id="rId17" Type="http://schemas.openxmlformats.org/officeDocument/2006/relationships/tags" Target="../tags/tag172.xml"/><Relationship Id="rId18" Type="http://schemas.openxmlformats.org/officeDocument/2006/relationships/tags" Target="../tags/tag173.xml"/><Relationship Id="rId19" Type="http://schemas.openxmlformats.org/officeDocument/2006/relationships/tags" Target="../tags/tag174.xml"/><Relationship Id="rId20" Type="http://schemas.openxmlformats.org/officeDocument/2006/relationships/tags" Target="../tags/tag175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tags" Target="../tags/tag191.xml"/><Relationship Id="rId14" Type="http://schemas.openxmlformats.org/officeDocument/2006/relationships/tags" Target="../tags/tag192.xml"/><Relationship Id="rId15" Type="http://schemas.openxmlformats.org/officeDocument/2006/relationships/tags" Target="../tags/tag193.xml"/><Relationship Id="rId16" Type="http://schemas.openxmlformats.org/officeDocument/2006/relationships/tags" Target="../tags/tag194.xml"/><Relationship Id="rId17" Type="http://schemas.openxmlformats.org/officeDocument/2006/relationships/tags" Target="../tags/tag195.xml"/><Relationship Id="rId18" Type="http://schemas.openxmlformats.org/officeDocument/2006/relationships/tags" Target="../tags/tag196.xml"/><Relationship Id="rId19" Type="http://schemas.openxmlformats.org/officeDocument/2006/relationships/tags" Target="../tags/tag197.xml"/><Relationship Id="rId20" Type="http://schemas.openxmlformats.org/officeDocument/2006/relationships/tags" Target="../tags/tag198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tags" Target="../tags/tag321.xml"/><Relationship Id="rId14" Type="http://schemas.openxmlformats.org/officeDocument/2006/relationships/tags" Target="../tags/tag322.xml"/><Relationship Id="rId15" Type="http://schemas.openxmlformats.org/officeDocument/2006/relationships/tags" Target="../tags/tag323.xml"/><Relationship Id="rId16" Type="http://schemas.openxmlformats.org/officeDocument/2006/relationships/tags" Target="../tags/tag324.xml"/><Relationship Id="rId17" Type="http://schemas.openxmlformats.org/officeDocument/2006/relationships/tags" Target="../tags/tag325.xml"/><Relationship Id="rId18" Type="http://schemas.openxmlformats.org/officeDocument/2006/relationships/tags" Target="../tags/tag326.xml"/><Relationship Id="rId19" Type="http://schemas.openxmlformats.org/officeDocument/2006/relationships/tags" Target="../tags/tag327.xml"/><Relationship Id="rId20" Type="http://schemas.openxmlformats.org/officeDocument/2006/relationships/tags" Target="../tags/tag328.xml"/><Relationship Id="rId21" Type="http://schemas.openxmlformats.org/officeDocument/2006/relationships/tags" Target="../tags/tag329.xml"/><Relationship Id="rId22" Type="http://schemas.openxmlformats.org/officeDocument/2006/relationships/tags" Target="../tags/tag330.xml"/><Relationship Id="rId23" Type="http://schemas.openxmlformats.org/officeDocument/2006/relationships/tags" Target="../tags/tag331.xml"/><Relationship Id="rId24" Type="http://schemas.openxmlformats.org/officeDocument/2006/relationships/tags" Target="../tags/tag332.xml"/><Relationship Id="rId25" Type="http://schemas.openxmlformats.org/officeDocument/2006/relationships/tags" Target="../tags/tag333.xml"/><Relationship Id="rId26" Type="http://schemas.openxmlformats.org/officeDocument/2006/relationships/tags" Target="../tags/tag334.xml"/><Relationship Id="rId27" Type="http://schemas.openxmlformats.org/officeDocument/2006/relationships/tags" Target="../tags/tag335.xml"/><Relationship Id="rId28" Type="http://schemas.openxmlformats.org/officeDocument/2006/relationships/tags" Target="../tags/tag336.xml"/><Relationship Id="rId29" Type="http://schemas.openxmlformats.org/officeDocument/2006/relationships/tags" Target="../tags/tag337.xml"/><Relationship Id="rId3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tags" Target="../tags/tag356.xml"/><Relationship Id="rId5" Type="http://schemas.openxmlformats.org/officeDocument/2006/relationships/tags" Target="../tags/tag357.xml"/><Relationship Id="rId6" Type="http://schemas.openxmlformats.org/officeDocument/2006/relationships/tags" Target="../tags/tag358.xml"/><Relationship Id="rId7" Type="http://schemas.openxmlformats.org/officeDocument/2006/relationships/tags" Target="../tags/tag359.xml"/><Relationship Id="rId8" Type="http://schemas.openxmlformats.org/officeDocument/2006/relationships/tags" Target="../tags/tag360.xml"/><Relationship Id="rId9" Type="http://schemas.openxmlformats.org/officeDocument/2006/relationships/tags" Target="../tags/tag361.xml"/><Relationship Id="rId10" Type="http://schemas.openxmlformats.org/officeDocument/2006/relationships/tags" Target="../tags/tag362.xml"/><Relationship Id="rId11" Type="http://schemas.openxmlformats.org/officeDocument/2006/relationships/tags" Target="../tags/tag363.xml"/><Relationship Id="rId12" Type="http://schemas.openxmlformats.org/officeDocument/2006/relationships/tags" Target="../tags/tag364.xml"/><Relationship Id="rId13" Type="http://schemas.openxmlformats.org/officeDocument/2006/relationships/tags" Target="../tags/tag365.xml"/><Relationship Id="rId14" Type="http://schemas.openxmlformats.org/officeDocument/2006/relationships/tags" Target="../tags/tag366.xml"/><Relationship Id="rId15" Type="http://schemas.openxmlformats.org/officeDocument/2006/relationships/tags" Target="../tags/tag367.xml"/><Relationship Id="rId16" Type="http://schemas.openxmlformats.org/officeDocument/2006/relationships/tags" Target="../tags/tag368.xml"/><Relationship Id="rId17" Type="http://schemas.openxmlformats.org/officeDocument/2006/relationships/tags" Target="../tags/tag369.xml"/><Relationship Id="rId18" Type="http://schemas.openxmlformats.org/officeDocument/2006/relationships/tags" Target="../tags/tag370.xml"/><Relationship Id="rId19" Type="http://schemas.openxmlformats.org/officeDocument/2006/relationships/tags" Target="../tags/tag371.xml"/><Relationship Id="rId20" Type="http://schemas.openxmlformats.org/officeDocument/2006/relationships/tags" Target="../tags/tag372.xml"/><Relationship Id="rId21" Type="http://schemas.openxmlformats.org/officeDocument/2006/relationships/tags" Target="../tags/tag373.xml"/><Relationship Id="rId22" Type="http://schemas.openxmlformats.org/officeDocument/2006/relationships/tags" Target="../tags/tag374.xml"/><Relationship Id="rId23" Type="http://schemas.openxmlformats.org/officeDocument/2006/relationships/tags" Target="../tags/tag375.xml"/><Relationship Id="rId24" Type="http://schemas.openxmlformats.org/officeDocument/2006/relationships/tags" Target="../tags/tag376.xml"/><Relationship Id="rId25" Type="http://schemas.openxmlformats.org/officeDocument/2006/relationships/tags" Target="../tags/tag377.xml"/><Relationship Id="rId26" Type="http://schemas.openxmlformats.org/officeDocument/2006/relationships/tags" Target="../tags/tag378.xml"/><Relationship Id="rId27" Type="http://schemas.openxmlformats.org/officeDocument/2006/relationships/tags" Target="../tags/tag379.xml"/><Relationship Id="rId28" Type="http://schemas.openxmlformats.org/officeDocument/2006/relationships/tags" Target="../tags/tag380.xml"/><Relationship Id="rId29" Type="http://schemas.openxmlformats.org/officeDocument/2006/relationships/tags" Target="../tags/tag381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2.xml"/><Relationship Id="rId2" Type="http://schemas.openxmlformats.org/officeDocument/2006/relationships/tags" Target="../tags/tag383.xml"/><Relationship Id="rId3" Type="http://schemas.openxmlformats.org/officeDocument/2006/relationships/tags" Target="../tags/tag384.xml"/><Relationship Id="rId4" Type="http://schemas.openxmlformats.org/officeDocument/2006/relationships/tags" Target="../tags/tag385.xml"/><Relationship Id="rId5" Type="http://schemas.openxmlformats.org/officeDocument/2006/relationships/tags" Target="../tags/tag386.xml"/><Relationship Id="rId6" Type="http://schemas.openxmlformats.org/officeDocument/2006/relationships/tags" Target="../tags/tag387.xml"/><Relationship Id="rId7" Type="http://schemas.openxmlformats.org/officeDocument/2006/relationships/tags" Target="../tags/tag388.xml"/><Relationship Id="rId8" Type="http://schemas.openxmlformats.org/officeDocument/2006/relationships/tags" Target="../tags/tag389.xml"/><Relationship Id="rId9" Type="http://schemas.openxmlformats.org/officeDocument/2006/relationships/tags" Target="../tags/tag390.xml"/><Relationship Id="rId10" Type="http://schemas.openxmlformats.org/officeDocument/2006/relationships/tags" Target="../tags/tag391.xml"/><Relationship Id="rId11" Type="http://schemas.openxmlformats.org/officeDocument/2006/relationships/tags" Target="../tags/tag392.xml"/><Relationship Id="rId12" Type="http://schemas.openxmlformats.org/officeDocument/2006/relationships/tags" Target="../tags/tag39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4.xml"/><Relationship Id="rId2" Type="http://schemas.openxmlformats.org/officeDocument/2006/relationships/tags" Target="../tags/tag395.xml"/><Relationship Id="rId3" Type="http://schemas.openxmlformats.org/officeDocument/2006/relationships/tags" Target="../tags/tag396.xml"/><Relationship Id="rId4" Type="http://schemas.openxmlformats.org/officeDocument/2006/relationships/tags" Target="../tags/tag397.xml"/><Relationship Id="rId5" Type="http://schemas.openxmlformats.org/officeDocument/2006/relationships/tags" Target="../tags/tag398.xml"/><Relationship Id="rId6" Type="http://schemas.openxmlformats.org/officeDocument/2006/relationships/tags" Target="../tags/tag399.xml"/><Relationship Id="rId7" Type="http://schemas.openxmlformats.org/officeDocument/2006/relationships/tags" Target="../tags/tag400.xml"/><Relationship Id="rId8" Type="http://schemas.openxmlformats.org/officeDocument/2006/relationships/tags" Target="../tags/tag401.xml"/><Relationship Id="rId9" Type="http://schemas.openxmlformats.org/officeDocument/2006/relationships/tags" Target="../tags/tag402.xml"/><Relationship Id="rId10" Type="http://schemas.openxmlformats.org/officeDocument/2006/relationships/tags" Target="../tags/tag403.xml"/><Relationship Id="rId11" Type="http://schemas.openxmlformats.org/officeDocument/2006/relationships/tags" Target="../tags/tag404.xml"/><Relationship Id="rId12" Type="http://schemas.openxmlformats.org/officeDocument/2006/relationships/tags" Target="../tags/tag405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tags" Target="../tags/tag412.xml"/><Relationship Id="rId5" Type="http://schemas.openxmlformats.org/officeDocument/2006/relationships/tags" Target="../tags/tag413.xml"/><Relationship Id="rId6" Type="http://schemas.openxmlformats.org/officeDocument/2006/relationships/tags" Target="../tags/tag414.xml"/><Relationship Id="rId7" Type="http://schemas.openxmlformats.org/officeDocument/2006/relationships/tags" Target="../tags/tag415.xml"/><Relationship Id="rId8" Type="http://schemas.openxmlformats.org/officeDocument/2006/relationships/tags" Target="../tags/tag416.xml"/><Relationship Id="rId9" Type="http://schemas.openxmlformats.org/officeDocument/2006/relationships/tags" Target="../tags/tag417.xml"/><Relationship Id="rId10" Type="http://schemas.openxmlformats.org/officeDocument/2006/relationships/tags" Target="../tags/tag418.xml"/><Relationship Id="rId11" Type="http://schemas.openxmlformats.org/officeDocument/2006/relationships/tags" Target="../tags/tag419.xml"/><Relationship Id="rId12" Type="http://schemas.openxmlformats.org/officeDocument/2006/relationships/tags" Target="../tags/tag420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37.xml"/><Relationship Id="rId2" Type="http://schemas.openxmlformats.org/officeDocument/2006/relationships/tags" Target="../tags/tag438.xml"/><Relationship Id="rId3" Type="http://schemas.openxmlformats.org/officeDocument/2006/relationships/tags" Target="../tags/tag439.xml"/><Relationship Id="rId4" Type="http://schemas.openxmlformats.org/officeDocument/2006/relationships/tags" Target="../tags/tag440.xml"/><Relationship Id="rId5" Type="http://schemas.openxmlformats.org/officeDocument/2006/relationships/tags" Target="../tags/tag441.xml"/><Relationship Id="rId6" Type="http://schemas.openxmlformats.org/officeDocument/2006/relationships/tags" Target="../tags/tag442.xml"/><Relationship Id="rId7" Type="http://schemas.openxmlformats.org/officeDocument/2006/relationships/tags" Target="../tags/tag443.xml"/><Relationship Id="rId8" Type="http://schemas.openxmlformats.org/officeDocument/2006/relationships/tags" Target="../tags/tag444.xml"/><Relationship Id="rId9" Type="http://schemas.openxmlformats.org/officeDocument/2006/relationships/tags" Target="../tags/tag445.xml"/><Relationship Id="rId10" Type="http://schemas.openxmlformats.org/officeDocument/2006/relationships/tags" Target="../tags/tag446.xml"/><Relationship Id="rId11" Type="http://schemas.openxmlformats.org/officeDocument/2006/relationships/tags" Target="../tags/tag447.xml"/><Relationship Id="rId12" Type="http://schemas.openxmlformats.org/officeDocument/2006/relationships/tags" Target="../tags/tag448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49.xml"/><Relationship Id="rId2" Type="http://schemas.openxmlformats.org/officeDocument/2006/relationships/tags" Target="../tags/tag450.xml"/><Relationship Id="rId3" Type="http://schemas.openxmlformats.org/officeDocument/2006/relationships/tags" Target="../tags/tag451.xml"/><Relationship Id="rId4" Type="http://schemas.openxmlformats.org/officeDocument/2006/relationships/tags" Target="../tags/tag452.xml"/><Relationship Id="rId5" Type="http://schemas.openxmlformats.org/officeDocument/2006/relationships/tags" Target="../tags/tag453.xml"/><Relationship Id="rId6" Type="http://schemas.openxmlformats.org/officeDocument/2006/relationships/tags" Target="../tags/tag454.xml"/><Relationship Id="rId7" Type="http://schemas.openxmlformats.org/officeDocument/2006/relationships/tags" Target="../tags/tag455.xml"/><Relationship Id="rId8" Type="http://schemas.openxmlformats.org/officeDocument/2006/relationships/tags" Target="../tags/tag456.xml"/><Relationship Id="rId9" Type="http://schemas.openxmlformats.org/officeDocument/2006/relationships/tags" Target="../tags/tag457.xml"/><Relationship Id="rId10" Type="http://schemas.openxmlformats.org/officeDocument/2006/relationships/tags" Target="../tags/tag458.xml"/><Relationship Id="rId11" Type="http://schemas.openxmlformats.org/officeDocument/2006/relationships/tags" Target="../tags/tag459.xml"/><Relationship Id="rId12" Type="http://schemas.openxmlformats.org/officeDocument/2006/relationships/tags" Target="../tags/tag460.xml"/><Relationship Id="rId13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2024年互联网与电子商务行业市场分析及投资前景预测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互联网与电子商务行业概述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互联网与电子商务行业投资前景预测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互联网与电子商务行业市场分析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互联网与电子商务行业未来发展趋势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15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互联网与电子商务行业案例分析</a:t>
            </a:r>
            <a:endParaRPr altLang="en-US" b="1" dirty="0" sz="15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fontScale="79091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互联网与电子商务行业政策环境分析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互联网与电子商务行业概述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20" name="对角圆角矩形 52"/>
          <p:cNvSpPr/>
          <p:nvPr>
            <p:custDataLst>
              <p:tags r:id="rId1"/>
            </p:custDataLst>
          </p:nvPr>
        </p:nvSpPr>
        <p:spPr>
          <a:xfrm>
            <a:off x="838200" y="2635800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对角圆角矩形 53"/>
          <p:cNvSpPr/>
          <p:nvPr>
            <p:custDataLst>
              <p:tags r:id="rId2"/>
            </p:custDataLst>
          </p:nvPr>
        </p:nvSpPr>
        <p:spPr>
          <a:xfrm>
            <a:off x="838200" y="2474368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直角三角形 54"/>
          <p:cNvSpPr/>
          <p:nvPr>
            <p:custDataLst>
              <p:tags r:id="rId3"/>
            </p:custDataLst>
          </p:nvPr>
        </p:nvSpPr>
        <p:spPr>
          <a:xfrm>
            <a:off x="1489409" y="2474978"/>
            <a:ext cx="96315" cy="16052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文本框 56"/>
          <p:cNvSpPr txBox="1"/>
          <p:nvPr>
            <p:custDataLst>
              <p:tags r:id="rId4"/>
            </p:custDataLst>
          </p:nvPr>
        </p:nvSpPr>
        <p:spPr>
          <a:xfrm>
            <a:off x="1531443" y="2679052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 fontScale="64167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行业定义：互联网与电子商务行业是指利用互联网技术和电子商务平台，实现商品和服务的交易、流通和服务的行业。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对角圆角矩形 5"/>
          <p:cNvSpPr/>
          <p:nvPr>
            <p:custDataLst>
              <p:tags r:id="rId5"/>
            </p:custDataLst>
          </p:nvPr>
        </p:nvSpPr>
        <p:spPr>
          <a:xfrm>
            <a:off x="838200" y="4183108"/>
            <a:ext cx="10515599" cy="88529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0" name="对角圆角矩形 6"/>
          <p:cNvSpPr/>
          <p:nvPr>
            <p:custDataLst>
              <p:tags r:id="rId6"/>
            </p:custDataLst>
          </p:nvPr>
        </p:nvSpPr>
        <p:spPr>
          <a:xfrm>
            <a:off x="838200" y="4021676"/>
            <a:ext cx="651304" cy="6099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直角三角形 7"/>
          <p:cNvSpPr/>
          <p:nvPr>
            <p:custDataLst>
              <p:tags r:id="rId7"/>
            </p:custDataLst>
          </p:nvPr>
        </p:nvSpPr>
        <p:spPr>
          <a:xfrm>
            <a:off x="1489409" y="4022894"/>
            <a:ext cx="96315" cy="16052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文本框 8"/>
          <p:cNvSpPr txBox="1"/>
          <p:nvPr>
            <p:custDataLst>
              <p:tags r:id="rId8"/>
            </p:custDataLst>
          </p:nvPr>
        </p:nvSpPr>
        <p:spPr>
          <a:xfrm>
            <a:off x="1531443" y="4234888"/>
            <a:ext cx="9490270" cy="79095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分类：互联网与电子商务行业可以分为电子商务平台、电子商务服务、电子商务物流等多个领域。</a:t>
            </a:r>
            <a:endParaRPr altLang="en-US" dirty="0" sz="1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7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2024年互联网与电子商务行业市场规模达到XX万亿元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互联网与电子商务行业市场规模年均增速为XX%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8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中国互联网与电子商务行业市场规模居全球前列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9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互联网与电子商务行业市场规模不断扩大，成为经济增长的重要引擎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3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互联网与电子商务行业概述：介绍行业的基本情况和发展历程。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行业市场规模：介绍行业的市场规模和增长情况，包括用户规模、交易规模、市场规模等指标。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行业投资前景：分析行业的投资机会和风险，包括政策环境、市场竞争、技术创新等方面。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行业发展趋势：分析行业的未来发展方向和趋势，包括技术进步、消费升级、市场竞争等方面。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互联网与电子商务行业市场分析</a:t>
            </a:r>
            <a:endParaRPr altLang="en-US" dirty="0" lang="zh-CN"/>
          </a:p>
        </p:txBody>
      </p:sp>
      <p:sp>
        <p:nvSpPr>
          <p:cNvPr id="10492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行业市场现状</a:t>
            </a:r>
            <a:endParaRPr altLang="en-US" lang="zh-CN"/>
          </a:p>
        </p:txBody>
      </p:sp>
      <p:sp>
        <p:nvSpPr>
          <p:cNvPr id="10492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互联网用户规模持续增长，移动互联网成为主流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互联网与电子商务行业市场竞争格局日益激烈，创新成为企业核心竞争力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互联网与电子商务行业监管政策不断完善，行业规范化发展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电子商务交易规模逐年扩大，成为经济增长的重要引擎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行业市场竞争格局</a:t>
            </a:r>
            <a:endParaRPr altLang="en-US" lang="zh-CN"/>
          </a:p>
        </p:txBody>
      </p:sp>
      <p:sp>
        <p:nvSpPr>
          <p:cNvPr id="104934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主要竞争者分析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互联网与电子商务行业概述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行业市场规模和增长趋势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行业发展趋势和未来展望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行业市场发展瓶颈</a:t>
            </a:r>
            <a:endParaRPr altLang="en-US" lang="zh-CN"/>
          </a:p>
        </p:txBody>
      </p:sp>
      <p:sp>
        <p:nvSpPr>
          <p:cNvPr id="104941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互联网与电子商务行业市场发展瓶颈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竞争激烈，企业利润下降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法律法规不完善，市场监管不力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技术创新不足，缺乏核心竞争力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行业市场发展机遇</a:t>
            </a:r>
            <a:endParaRPr altLang="en-US" lang="zh-CN"/>
          </a:p>
        </p:txBody>
      </p:sp>
      <p:sp>
        <p:nvSpPr>
          <p:cNvPr id="10494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消费升级和个性化需求的增长，为电子商务行业提供了广阔的市场空间。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互联网技术的不断革新，为电子商务行业提供了更多可能性。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跨境电商的兴起，为电子商务企业提供了国际化的发展机会。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人工智能、大数据等新技术的应用，为电子商务行业提供了更高效、精准的运营手段。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互联网与电子商务行业投资前景预测</a:t>
            </a:r>
            <a:endParaRPr altLang="en-US" dirty="0" lang="zh-CN"/>
          </a:p>
        </p:txBody>
      </p:sp>
      <p:sp>
        <p:nvSpPr>
          <p:cNvPr id="10495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行业投资风险分析</a:t>
            </a:r>
            <a:endParaRPr altLang="en-US" lang="zh-CN"/>
          </a:p>
        </p:txBody>
      </p:sp>
      <p:sp>
        <p:nvSpPr>
          <p:cNvPr id="10495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技术风险：互联网与电子商务行业技术更新迅速，企业需保持技术领先。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数据安全风险：互联网与电子商务行业涉及大量用户数据，需保障数据安全。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政策风险：互联网与电子商务行业受政策影响较大，需关注政策变化。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竞争风险：行业内竞争激烈，企业需不断提升自身竞争力。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行业投资机会分析</a:t>
            </a:r>
            <a:endParaRPr altLang="en-US" lang="zh-CN"/>
          </a:p>
        </p:txBody>
      </p:sp>
      <p:sp>
        <p:nvSpPr>
          <p:cNvPr id="10496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互联网金融行业的合规发展与投资机遇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虚拟现实与增强现实技术驱动的电商体验升级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人工智能技术驱动下的新零售投资机会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跨境电商的全球市场拓展机会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行业投资前景预测</a:t>
            </a:r>
            <a:endParaRPr altLang="en-US" lang="zh-CN"/>
          </a:p>
        </p:txBody>
      </p:sp>
      <p:sp>
        <p:nvSpPr>
          <p:cNvPr id="104969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互联网与电子商务行业市场规模将继续扩大，成为经济增长的重要引擎。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技术创新和模式变革将推动行业持续发展，人工智能、大数据、云计算等技术将得到广泛应用。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竞争格局将更加激烈，行业整合和并购将加速，提高行业集中度和竞争力。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政策环境将更加规范，法律法规将不断完善，为行业发展提供更好的保障。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行业投资策略建议</a:t>
            </a:r>
            <a:endParaRPr altLang="en-US" lang="zh-CN"/>
          </a:p>
        </p:txBody>
      </p:sp>
      <p:sp>
        <p:nvSpPr>
          <p:cNvPr id="104975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关注行业发展趋势，选择具有潜力的领域进行投资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关注政策法规变化，规避政策风险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7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7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保持理性投资心态，避免盲目跟风和过度投机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深入研究企业基本面，选择优质标的进行投资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互联网与电子商务行业未来发展趋势</a:t>
            </a:r>
            <a:endParaRPr altLang="en-US" dirty="0" lang="zh-CN"/>
          </a:p>
        </p:txBody>
      </p:sp>
      <p:sp>
        <p:nvSpPr>
          <p:cNvPr id="104982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行业技术发展趋势</a:t>
            </a:r>
            <a:endParaRPr altLang="en-US" lang="zh-CN"/>
          </a:p>
        </p:txBody>
      </p:sp>
      <p:sp>
        <p:nvSpPr>
          <p:cNvPr id="104989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9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人工智能和大数据技术将进一步普及和应用，提高电商平台的智能化和个性化服务水平。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9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5G技术的普及将推动物联网和智能物流的发展，提升电商物流效率和用户体验。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0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0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区块链技术将逐渐应用于电商领域，提高交易的安全性和透明度。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1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1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虚拟现实和增强现实技术将为电商提供新的购物体验，推动电商模式的创新发展。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行业商业模式创新</a:t>
            </a:r>
            <a:endParaRPr altLang="en-US" lang="zh-CN"/>
          </a:p>
        </p:txBody>
      </p:sp>
      <p:sp>
        <p:nvSpPr>
          <p:cNvPr id="10499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互联网与电子商务行业将不断涌现出新的商业模式，如社交电商、内容电商等。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人工智能、大数据等技术的应用将推动行业商业模式创新，实现个性化推荐、精准营销等。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线上线下融合将成为行业商业模式创新的重要方向，如新零售、智慧物流等。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行业商业模式创新将带来更高效、便捷、智能的消费体验，提升用户满意度和忠诚度。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行业市场规模预测</a:t>
            </a:r>
            <a:endParaRPr altLang="en-US" lang="zh-CN"/>
          </a:p>
        </p:txBody>
      </p:sp>
      <p:sp>
        <p:nvSpPr>
          <p:cNvPr id="104999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2024年互联网与电子商务行业市场规模将达到XX万亿元，同比增长XX%。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随着5G、物联网等技术的普及，行业市场规模将进一步扩大。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未来几年，跨境电商、社交电商等新兴业态将加速发展，成为行业增长的重要动力。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市场竞争格局将更加激烈，企业需要不断创新以适应市场需求。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行业未来发展方向</a:t>
            </a:r>
            <a:endParaRPr altLang="en-US" lang="zh-CN"/>
          </a:p>
        </p:txBody>
      </p:sp>
      <p:sp>
        <p:nvSpPr>
          <p:cNvPr id="105003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4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4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5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5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6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6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6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人工智能与大数据技术深度融合，推动个性化推荐和精准营销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社交电商和内容电商将继续崛起，成为行业增长的重要动力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区块链技术将逐渐应用于电子商务领域，提升交易透明度和安全性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5G技术的普及将加速物联网和智能家居的发展，为电子商务提供更多场景化应用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互联网与电子商务行业案例分析</a:t>
            </a:r>
            <a:endParaRPr altLang="en-US" dirty="0" lang="zh-CN"/>
          </a:p>
        </p:txBody>
      </p:sp>
      <p:sp>
        <p:nvSpPr>
          <p:cNvPr id="10501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成功企业案例分析</a:t>
            </a:r>
            <a:endParaRPr altLang="en-US" lang="zh-CN"/>
          </a:p>
        </p:txBody>
      </p:sp>
      <p:sp>
        <p:nvSpPr>
          <p:cNvPr id="105018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阿里巴巴：中国最大的电子商务公司，通过建立完善的电商生态系统，实现了快速增长。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亚马逊：全球领先的电子商务公司，以其高效的物流系统和大数据分析技术而闻名。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腾讯：中国最大的互联网公司之一，通过社交媒体和游戏业务实现了多元化发展。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京东：中国最大的自营式电商平台，以其高效的物流系统和优质的客户服务而受到好评。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失败企业案例分析</a:t>
            </a:r>
            <a:endParaRPr altLang="en-US" lang="zh-CN"/>
          </a:p>
        </p:txBody>
      </p:sp>
      <p:sp>
        <p:nvSpPr>
          <p:cNvPr id="105024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4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5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5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26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26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案例名称：亚马逊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失败原因：管理不善，市场定位不准确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案例名称：易趣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失败原因：过度扩张，资金链断裂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行业典型商业模式分析</a:t>
            </a:r>
            <a:endParaRPr altLang="en-US" lang="zh-CN"/>
          </a:p>
        </p:txBody>
      </p:sp>
      <p:sp>
        <p:nvSpPr>
          <p:cNvPr id="105032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平台模式：以阿里巴巴、京东为代表，通过搭建平台吸引商家和消费者，促成交易，收取佣金。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2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直销模式：以小米、华为为代表，通过自建线上商城或线下门店，直接销售产品给消费者，减少中间环节。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3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社交电商模式：以拼多多、快手为代表，通过社交网络平台，将商品销售与社交互动相结合，利用社交关系促进销售。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3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4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内容电商模式：以抖音、小红书为代表，通过优质内容吸引用户，引导用户购买相关产品或服务。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行业最佳实践案例分析</a:t>
            </a:r>
            <a:endParaRPr altLang="en-US" lang="zh-CN"/>
          </a:p>
        </p:txBody>
      </p:sp>
      <p:sp>
        <p:nvSpPr>
          <p:cNvPr id="105038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8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8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9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9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腾讯：作为中国最大的互联网公司之一，腾讯通过构建社交、游戏、广告等多元化业务体系，实现了互联网业务的全面发展。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9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谷歌：作为全球最大的搜索引擎公司，谷歌通过不断优化搜索算法和提高广告投放精准度，为用户提供了高效的搜索和广告服务。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阿里巴巴：作为中国最大的电子商务公司，阿里巴巴通过建立完善的供应链体系和物流网络，实现了高效的商品流通和交易服务。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40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亚马逊：作为全球最大的电子商务公司，亚马逊通过不断创新和技术升级，为用户提供了丰富的商品选择和便捷的购物体验。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互联网与电子商务行业政策环境分析</a:t>
            </a:r>
            <a:endParaRPr altLang="en-US" dirty="0" lang="zh-CN"/>
          </a:p>
        </p:txBody>
      </p:sp>
      <p:sp>
        <p:nvSpPr>
          <p:cNvPr id="10504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行业政策法规分析</a:t>
            </a:r>
            <a:endParaRPr altLang="en-US" lang="zh-CN"/>
          </a:p>
        </p:txBody>
      </p:sp>
      <p:sp>
        <p:nvSpPr>
          <p:cNvPr id="105050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0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1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互联网与电子商务行业政策法规的未来发展趋势预测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互联网与电子商务行业政策法规的执行情况与监管措施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互联网与电子商务行业相关政策法规概览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2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互联网与电子商务行业政策法规对市场的影响分析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行业监管体制分析</a:t>
            </a:r>
            <a:endParaRPr altLang="en-US" lang="zh-CN"/>
          </a:p>
        </p:txBody>
      </p:sp>
      <p:sp>
        <p:nvSpPr>
          <p:cNvPr id="105056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监管重点：网络安全、数据保护、反不正当竞争等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行业监管机构：国家互联网信息办公室、工业和信息化部、公安部等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监管政策：网络安全法、电子商务法、数据安全法等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监管力度：不断加强，对违法违规行为严厉打击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行业税收政策分析</a:t>
            </a:r>
            <a:endParaRPr altLang="en-US" lang="zh-CN"/>
          </a:p>
        </p:txBody>
      </p:sp>
      <p:sp>
        <p:nvSpPr>
          <p:cNvPr id="10506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6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6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当前行业税收政策存在的问题与挑战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未来行业税收政策的趋势与展望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互联网与电子商务行业税收政策概述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6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税收政策对行业发展的影响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行业标准体系建设</a:t>
            </a:r>
            <a:endParaRPr altLang="en-US" lang="zh-CN"/>
          </a:p>
        </p:txBody>
      </p:sp>
      <p:sp>
        <p:nvSpPr>
          <p:cNvPr id="10506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互联网与电子商务行业标准体系框架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行业标准制定主体及流程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现有行业标准及实施情况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7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未来行业标准发展趋势及展望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5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7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8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4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0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63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2024-01-06T04:07:34Z</dcterms:created>
  <dcterms:modified xsi:type="dcterms:W3CDTF">2024-01-06T04:07:34Z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583d535e806c4f7797525a686c11b88b_21</vt:lpwstr>
  </property>
</Properties>
</file>