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sldIdLst>
    <p:sldId id="321" r:id="rId2"/>
    <p:sldId id="450" r:id="rId3"/>
    <p:sldId id="397" r:id="rId4"/>
    <p:sldId id="714" r:id="rId5"/>
    <p:sldId id="756" r:id="rId6"/>
    <p:sldId id="715" r:id="rId7"/>
    <p:sldId id="454" r:id="rId8"/>
    <p:sldId id="455" r:id="rId9"/>
    <p:sldId id="716" r:id="rId10"/>
    <p:sldId id="584" r:id="rId11"/>
    <p:sldId id="596" r:id="rId12"/>
    <p:sldId id="585" r:id="rId13"/>
    <p:sldId id="586" r:id="rId14"/>
    <p:sldId id="587" r:id="rId15"/>
    <p:sldId id="588" r:id="rId16"/>
    <p:sldId id="589" r:id="rId17"/>
    <p:sldId id="590" r:id="rId18"/>
    <p:sldId id="591" r:id="rId19"/>
    <p:sldId id="592" r:id="rId20"/>
    <p:sldId id="593" r:id="rId21"/>
    <p:sldId id="594" r:id="rId22"/>
    <p:sldId id="595" r:id="rId23"/>
    <p:sldId id="398" r:id="rId24"/>
    <p:sldId id="487" r:id="rId25"/>
    <p:sldId id="499" r:id="rId26"/>
    <p:sldId id="408" r:id="rId27"/>
    <p:sldId id="435" r:id="rId28"/>
    <p:sldId id="409" r:id="rId29"/>
    <p:sldId id="413" r:id="rId30"/>
    <p:sldId id="389" r:id="rId31"/>
    <p:sldId id="390" r:id="rId32"/>
    <p:sldId id="710" r:id="rId33"/>
    <p:sldId id="554" r:id="rId34"/>
    <p:sldId id="760" r:id="rId35"/>
    <p:sldId id="717" r:id="rId36"/>
    <p:sldId id="718" r:id="rId37"/>
    <p:sldId id="719" r:id="rId38"/>
    <p:sldId id="399" r:id="rId39"/>
    <p:sldId id="428" r:id="rId40"/>
    <p:sldId id="335" r:id="rId41"/>
    <p:sldId id="395" r:id="rId42"/>
    <p:sldId id="363" r:id="rId43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45"/>
    </p:embeddedFont>
    <p:embeddedFont>
      <p:font typeface="微软雅黑" panose="020B0503020204020204" pitchFamily="34" charset="-122"/>
      <p:regular r:id="rId46"/>
      <p:bold r:id="rId47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37">
          <p15:clr>
            <a:srgbClr val="A4A3A4"/>
          </p15:clr>
        </p15:guide>
        <p15:guide id="2" pos="279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940"/>
  </p:normalViewPr>
  <p:slideViewPr>
    <p:cSldViewPr showGuides="1">
      <p:cViewPr varScale="1">
        <p:scale>
          <a:sx n="79" d="100"/>
          <a:sy n="79" d="100"/>
        </p:scale>
        <p:origin x="920" y="56"/>
      </p:cViewPr>
      <p:guideLst>
        <p:guide orient="horz" pos="1737"/>
        <p:guide pos="27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A029DAF-0BFA-48DA-B2F4-E0E1BFAA9F87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5D97170-3973-466E-964E-6CAD4202F271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205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68610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介绍全部地铁、轻轨、高铁都会用到。</a:t>
            </a:r>
          </a:p>
        </p:txBody>
      </p:sp>
      <p:sp>
        <p:nvSpPr>
          <p:cNvPr id="68611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fld id="{A0976D48-C959-4895-B340-1D765E822910}" type="datetime1">
              <a:rPr lang="zh-CN" altLang="en-US" smtClean="0"/>
              <a:t>2021/7/28</a:t>
            </a:fld>
            <a:endParaRPr lang="zh-CN" altLang="en-US" sz="1200"/>
          </a:p>
        </p:txBody>
      </p:sp>
      <p:sp>
        <p:nvSpPr>
          <p:cNvPr id="68612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5A4356-DA11-4D38-94A0-111C3643599D}" type="slidenum">
              <a:rPr lang="zh-CN" altLang="en-US"/>
              <a:t>9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A029DAF-0BFA-48DA-B2F4-E0E1BFAA9F87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A029DAF-0BFA-48DA-B2F4-E0E1BFAA9F87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602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 vert="horz" wrap="square" lIns="102156" tIns="51076" rIns="102156" bIns="51076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102235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9000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lIns="102156" tIns="51076" rIns="102156" bIns="51076"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lIns="102156" tIns="51076" rIns="102156" bIns="51076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320675"/>
            <a:r>
              <a:rPr lang="zh-CN" altLang="en-US" dirty="0"/>
              <a:t>第二级</a:t>
            </a:r>
          </a:p>
          <a:p>
            <a:pPr lvl="2" indent="-255270"/>
            <a:r>
              <a:rPr lang="zh-CN" altLang="en-US" dirty="0"/>
              <a:t>第三级</a:t>
            </a:r>
          </a:p>
          <a:p>
            <a:pPr lvl="3" indent="-255270"/>
            <a:r>
              <a:rPr lang="zh-CN" altLang="en-US" dirty="0"/>
              <a:t>第四级</a:t>
            </a:r>
          </a:p>
          <a:p>
            <a:pPr lvl="4" indent="-254000"/>
            <a:r>
              <a:rPr lang="zh-CN" altLang="en-US" dirty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156" tIns="51076" rIns="102156" bIns="51076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3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B858848-F988-4F69-BF34-DFF7F1A363B5}" type="datetime1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2021/7/28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156" tIns="51076" rIns="102156" bIns="51076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3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3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156" tIns="51076" rIns="102156" bIns="51076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3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7039CFA-99D2-48D8-BC39-B7EAC6323D16}" type="slidenum">
              <a:rPr kumimoji="0" lang="zh-CN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31" name="Picture 7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-15875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9000">
    <p:pull dir="lu"/>
  </p:transition>
  <p:hf sldNum="0" hdr="0" ftr="0"/>
  <p:txStyles>
    <p:titleStyle>
      <a:lvl1pPr marL="1022350" indent="-1022350" algn="ctr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1022350" indent="-1022350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2pPr>
      <a:lvl3pPr marL="1022350" indent="-1022350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3pPr>
      <a:lvl4pPr marL="1022350" indent="-1022350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4pPr>
      <a:lvl5pPr marL="1022350" indent="-1022350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5pPr>
      <a:lvl6pPr marL="1479550" indent="-102235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6pPr>
      <a:lvl7pPr marL="1936750" indent="-102235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7pPr>
      <a:lvl8pPr marL="2393950" indent="-102235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8pPr>
      <a:lvl9pPr marL="2851150" indent="-102235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lvl9pPr>
    </p:titleStyle>
    <p:bodyStyle>
      <a:lvl1pPr marL="384175" indent="-384175" algn="l" defTabSz="1022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31850" indent="-320675" algn="l" defTabSz="1022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279525" indent="-255905" algn="l" defTabSz="1022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790700" indent="-255905" algn="l" defTabSz="1022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301875" indent="-254000" algn="l" defTabSz="10223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hyperlink" Target="&#19968;&#27425;&#22270;&#19978;&#22270;&#33539;&#20363;-ARD3&#12289;ARD3T&#12289;ARD2F&#12289;ARD3M&#65288;2004&#26684;&#24335;,202009&#65289;.dwg" TargetMode="External"/><Relationship Id="rId5" Type="http://schemas.openxmlformats.org/officeDocument/2006/relationships/image" Target="../media/image68.png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notesSlide" Target="../notesSlides/notesSlide5.xml"/><Relationship Id="rId7" Type="http://schemas.openxmlformats.org/officeDocument/2006/relationships/hyperlink" Target="&#26032;&#22270;&#38598;20201115.dwg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3.png"/><Relationship Id="rId4" Type="http://schemas.openxmlformats.org/officeDocument/2006/relationships/image" Target="../media/image4.jpeg"/><Relationship Id="rId9" Type="http://schemas.openxmlformats.org/officeDocument/2006/relationships/hyperlink" Target="ARD3M&#20363;&#22270;20210305(1).dwg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74.png"/><Relationship Id="rId5" Type="http://schemas.openxmlformats.org/officeDocument/2006/relationships/hyperlink" Target="&#30005;&#21160;&#26426;&#20445;&#25252;&#22120;&#25216;&#26415;&#25351;&#26631;20200630.docx" TargetMode="Externa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0.png"/><Relationship Id="rId7" Type="http://schemas.openxmlformats.org/officeDocument/2006/relationships/image" Target="../media/image83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0.png"/><Relationship Id="rId7" Type="http://schemas.openxmlformats.org/officeDocument/2006/relationships/image" Target="../media/image8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4.jpeg"/><Relationship Id="rId9" Type="http://schemas.openxmlformats.org/officeDocument/2006/relationships/image" Target="../media/image8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0"/>
          <p:cNvSpPr/>
          <p:nvPr/>
        </p:nvSpPr>
        <p:spPr>
          <a:xfrm>
            <a:off x="0" y="4227513"/>
            <a:ext cx="9144000" cy="9159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075" name="矩形 3"/>
          <p:cNvSpPr/>
          <p:nvPr/>
        </p:nvSpPr>
        <p:spPr>
          <a:xfrm>
            <a:off x="0" y="0"/>
            <a:ext cx="4106863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98304" y="0"/>
              </a:cxn>
              <a:cxn ang="0">
                <a:pos x="4106661" y="2520433"/>
              </a:cxn>
              <a:cxn ang="0">
                <a:pos x="2724609" y="7359546"/>
              </a:cxn>
              <a:cxn ang="0">
                <a:pos x="0" y="7359546"/>
              </a:cxn>
              <a:cxn ang="0">
                <a:pos x="0" y="0"/>
              </a:cxn>
            </a:cxnLst>
            <a:rect l="0" t="0" r="0" b="0"/>
            <a:pathLst>
              <a:path w="4106964" h="4299942">
                <a:moveTo>
                  <a:pt x="0" y="0"/>
                </a:moveTo>
                <a:lnTo>
                  <a:pt x="3398556" y="0"/>
                </a:lnTo>
                <a:lnTo>
                  <a:pt x="4106964" y="1472607"/>
                </a:lnTo>
                <a:lnTo>
                  <a:pt x="2724810" y="4299942"/>
                </a:lnTo>
                <a:lnTo>
                  <a:pt x="0" y="4299942"/>
                </a:lnTo>
                <a:lnTo>
                  <a:pt x="0" y="0"/>
                </a:lnTo>
                <a:close/>
              </a:path>
            </a:pathLst>
          </a:custGeom>
          <a:solidFill>
            <a:srgbClr val="D8D8D8">
              <a:alpha val="79999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" name="矩形 3"/>
          <p:cNvSpPr/>
          <p:nvPr/>
        </p:nvSpPr>
        <p:spPr>
          <a:xfrm>
            <a:off x="0" y="0"/>
            <a:ext cx="3544888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36140" y="0"/>
              </a:cxn>
              <a:cxn ang="0">
                <a:pos x="3544404" y="2520433"/>
              </a:cxn>
              <a:cxn ang="0">
                <a:pos x="2162532" y="7359546"/>
              </a:cxn>
              <a:cxn ang="0">
                <a:pos x="0" y="7359546"/>
              </a:cxn>
              <a:cxn ang="0">
                <a:pos x="0" y="0"/>
              </a:cxn>
            </a:cxnLst>
            <a:rect l="0" t="0" r="0" b="0"/>
            <a:pathLst>
              <a:path w="3545130" h="4299942">
                <a:moveTo>
                  <a:pt x="0" y="0"/>
                </a:moveTo>
                <a:lnTo>
                  <a:pt x="2836722" y="0"/>
                </a:lnTo>
                <a:lnTo>
                  <a:pt x="3545130" y="1472607"/>
                </a:lnTo>
                <a:lnTo>
                  <a:pt x="2162976" y="4299942"/>
                </a:lnTo>
                <a:lnTo>
                  <a:pt x="0" y="429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" name="矩形 9"/>
          <p:cNvSpPr/>
          <p:nvPr/>
        </p:nvSpPr>
        <p:spPr>
          <a:xfrm>
            <a:off x="0" y="4606925"/>
            <a:ext cx="9144000" cy="714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078" name="TextBox 54"/>
          <p:cNvSpPr/>
          <p:nvPr/>
        </p:nvSpPr>
        <p:spPr>
          <a:xfrm>
            <a:off x="4375150" y="876300"/>
            <a:ext cx="2478088" cy="1392238"/>
          </a:xfrm>
          <a:prstGeom prst="rect">
            <a:avLst/>
          </a:prstGeom>
          <a:noFill/>
          <a:ln w="9525">
            <a:noFill/>
          </a:ln>
        </p:spPr>
        <p:txBody>
          <a:bodyPr lIns="68571" tIns="34285" rIns="68571" bIns="34285" anchor="t">
            <a:spAutoFit/>
          </a:bodyPr>
          <a:lstStyle/>
          <a:p>
            <a:r>
              <a:rPr lang="en-US" altLang="zh-CN" sz="8600" dirty="0">
                <a:solidFill>
                  <a:schemeClr val="accent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2021</a:t>
            </a:r>
            <a:endParaRPr lang="zh-CN" altLang="en-US" sz="8600" dirty="0">
              <a:solidFill>
                <a:schemeClr val="accent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3079" name="TextBox 55"/>
          <p:cNvSpPr/>
          <p:nvPr/>
        </p:nvSpPr>
        <p:spPr>
          <a:xfrm>
            <a:off x="4375150" y="2027238"/>
            <a:ext cx="4803775" cy="620712"/>
          </a:xfrm>
          <a:prstGeom prst="rect">
            <a:avLst/>
          </a:prstGeom>
          <a:noFill/>
          <a:ln w="9525">
            <a:noFill/>
          </a:ln>
        </p:spPr>
        <p:txBody>
          <a:bodyPr lIns="68571" tIns="34285" rIns="68571" bIns="34285" anchor="t">
            <a:spAutoFit/>
          </a:bodyPr>
          <a:lstStyle/>
          <a:p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电机保护产品</a:t>
            </a:r>
          </a:p>
        </p:txBody>
      </p:sp>
      <p:sp>
        <p:nvSpPr>
          <p:cNvPr id="3080" name="直接连接符 56"/>
          <p:cNvSpPr/>
          <p:nvPr/>
        </p:nvSpPr>
        <p:spPr>
          <a:xfrm>
            <a:off x="4403725" y="2705100"/>
            <a:ext cx="4238625" cy="0"/>
          </a:xfrm>
          <a:prstGeom prst="line">
            <a:avLst/>
          </a:prstGeom>
          <a:ln w="9525" cap="flat" cmpd="sng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3081" name="Yanni - With An Orchid - 纯音乐版.mp3">
            <a:hlinkClick r:id="" action="ppaction://media"/>
          </p:cNvPr>
          <p:cNvPicPr>
            <a:picLocks noChangeAspect="1"/>
          </p:cNvPicPr>
          <p:nvPr>
            <a:wavAudioFile r:embed="rId1" name="media1.wma"/>
          </p:nvPr>
        </p:nvPicPr>
        <p:blipFill>
          <a:blip r:embed="rId4"/>
          <a:stretch>
            <a:fillRect/>
          </a:stretch>
        </p:blipFill>
        <p:spPr>
          <a:xfrm>
            <a:off x="4302125" y="-739775"/>
            <a:ext cx="609600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450" y="1127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evt" cmd="playFrom(0.0)">
                                      <p:cBhvr>
                                        <p:cTn id="6" dur="1" fill="hold"/>
                                        <p:tgtEl>
                                          <p:spTgt spid="30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10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3" dur="1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5" dur="750" tmFilter="0,0; .5, 1; 1, 1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25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5">
                <p:cTn id="40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81"/>
                </p:tgtEl>
              </p:cMediaNode>
            </p:audio>
          </p:childTnLst>
        </p:cTn>
      </p:par>
    </p:tnLst>
    <p:bldLst>
      <p:bldP spid="3074" grpId="0" bldLvl="0" animBg="1"/>
      <p:bldP spid="3077" grpId="0" bldLvl="0" animBg="1"/>
      <p:bldP spid="3078" grpId="0" bldLvl="0"/>
      <p:bldP spid="3079" grpId="0" bldLvl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" name="矩形 40"/>
          <p:cNvSpPr/>
          <p:nvPr/>
        </p:nvSpPr>
        <p:spPr>
          <a:xfrm>
            <a:off x="0" y="0"/>
            <a:ext cx="2592388" cy="51435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099" name="文本框 9"/>
          <p:cNvSpPr/>
          <p:nvPr/>
        </p:nvSpPr>
        <p:spPr>
          <a:xfrm>
            <a:off x="-15875" y="23813"/>
            <a:ext cx="4937125" cy="1108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</a:t>
            </a:r>
            <a:r>
              <a:rPr lang="en-US" altLang="zh-CN" sz="6600" b="1" dirty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ENTS</a:t>
            </a:r>
            <a:endParaRPr lang="zh-CN" altLang="en-US" sz="6600" b="1" dirty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00" name="文本框 10"/>
          <p:cNvSpPr/>
          <p:nvPr/>
        </p:nvSpPr>
        <p:spPr>
          <a:xfrm>
            <a:off x="-63500" y="906463"/>
            <a:ext cx="2247900" cy="1108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01" name="矩形 41"/>
          <p:cNvSpPr/>
          <p:nvPr/>
        </p:nvSpPr>
        <p:spPr>
          <a:xfrm>
            <a:off x="4613275" y="1303338"/>
            <a:ext cx="3419475" cy="3603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现有产品简介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02" name="矩形 42"/>
          <p:cNvSpPr/>
          <p:nvPr/>
        </p:nvSpPr>
        <p:spPr>
          <a:xfrm>
            <a:off x="4613275" y="2003425"/>
            <a:ext cx="3419475" cy="36036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系统介绍</a:t>
            </a:r>
          </a:p>
        </p:txBody>
      </p:sp>
      <p:sp>
        <p:nvSpPr>
          <p:cNvPr id="4103" name="矩形 43"/>
          <p:cNvSpPr/>
          <p:nvPr/>
        </p:nvSpPr>
        <p:spPr>
          <a:xfrm>
            <a:off x="4613275" y="2717800"/>
            <a:ext cx="3419475" cy="3603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新品介绍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04" name="矩形 44"/>
          <p:cNvSpPr/>
          <p:nvPr/>
        </p:nvSpPr>
        <p:spPr>
          <a:xfrm>
            <a:off x="4613275" y="3429000"/>
            <a:ext cx="3419475" cy="3587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资质简介</a:t>
            </a:r>
          </a:p>
        </p:txBody>
      </p:sp>
      <p:grpSp>
        <p:nvGrpSpPr>
          <p:cNvPr id="4105" name="组合 45"/>
          <p:cNvGrpSpPr/>
          <p:nvPr/>
        </p:nvGrpSpPr>
        <p:grpSpPr>
          <a:xfrm>
            <a:off x="3716338" y="1249363"/>
            <a:ext cx="509587" cy="420687"/>
            <a:chOff x="0" y="0"/>
            <a:chExt cx="612717" cy="505382"/>
          </a:xfrm>
        </p:grpSpPr>
        <p:sp>
          <p:nvSpPr>
            <p:cNvPr id="14346" name="矩形 45"/>
            <p:cNvSpPr/>
            <p:nvPr/>
          </p:nvSpPr>
          <p:spPr>
            <a:xfrm>
              <a:off x="0" y="1382"/>
              <a:ext cx="612000" cy="504000"/>
            </a:xfrm>
            <a:custGeom>
              <a:avLst/>
              <a:gdLst/>
              <a:ahLst/>
              <a:cxnLst>
                <a:cxn ang="0">
                  <a:pos x="576000" y="235074"/>
                </a:cxn>
                <a:cxn ang="0">
                  <a:pos x="612000" y="235074"/>
                </a:cxn>
                <a:cxn ang="0">
                  <a:pos x="612000" y="504000"/>
                </a:cxn>
                <a:cxn ang="0">
                  <a:pos x="306000" y="504000"/>
                </a:cxn>
                <a:cxn ang="0">
                  <a:pos x="306000" y="468000"/>
                </a:cxn>
                <a:cxn ang="0">
                  <a:pos x="576000" y="468000"/>
                </a:cxn>
                <a:cxn ang="0">
                  <a:pos x="576000" y="235074"/>
                </a:cxn>
                <a:cxn ang="0">
                  <a:pos x="0" y="0"/>
                </a:cxn>
                <a:cxn ang="0">
                  <a:pos x="306000" y="0"/>
                </a:cxn>
                <a:cxn ang="0">
                  <a:pos x="306000" y="36000"/>
                </a:cxn>
                <a:cxn ang="0">
                  <a:pos x="36000" y="36000"/>
                </a:cxn>
                <a:cxn ang="0">
                  <a:pos x="36000" y="253355"/>
                </a:cxn>
                <a:cxn ang="0">
                  <a:pos x="0" y="253355"/>
                </a:cxn>
                <a:cxn ang="0">
                  <a:pos x="0" y="0"/>
                </a:cxn>
              </a:cxnLst>
              <a:rect l="0" t="0" r="0" b="0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lnTo>
                    <a:pt x="576000" y="235074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7" name="TextBox 50"/>
            <p:cNvSpPr/>
            <p:nvPr/>
          </p:nvSpPr>
          <p:spPr>
            <a:xfrm>
              <a:off x="15186" y="0"/>
              <a:ext cx="597531" cy="48060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Impact" panose="020B0806030902050204" pitchFamily="34" charset="0"/>
                </a:rPr>
                <a:t>01</a:t>
              </a:r>
              <a:endParaRPr lang="zh-CN" altLang="en-US" sz="2000" dirty="0">
                <a:solidFill>
                  <a:srgbClr val="595959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4108" name="组合 51"/>
          <p:cNvGrpSpPr/>
          <p:nvPr/>
        </p:nvGrpSpPr>
        <p:grpSpPr>
          <a:xfrm>
            <a:off x="3716338" y="1963738"/>
            <a:ext cx="509587" cy="420687"/>
            <a:chOff x="0" y="0"/>
            <a:chExt cx="612717" cy="505382"/>
          </a:xfrm>
        </p:grpSpPr>
        <p:sp>
          <p:nvSpPr>
            <p:cNvPr id="14349" name="矩形 45"/>
            <p:cNvSpPr/>
            <p:nvPr/>
          </p:nvSpPr>
          <p:spPr>
            <a:xfrm>
              <a:off x="0" y="1382"/>
              <a:ext cx="612000" cy="504000"/>
            </a:xfrm>
            <a:custGeom>
              <a:avLst/>
              <a:gdLst/>
              <a:ahLst/>
              <a:cxnLst>
                <a:cxn ang="0">
                  <a:pos x="576000" y="235074"/>
                </a:cxn>
                <a:cxn ang="0">
                  <a:pos x="612000" y="235074"/>
                </a:cxn>
                <a:cxn ang="0">
                  <a:pos x="612000" y="504000"/>
                </a:cxn>
                <a:cxn ang="0">
                  <a:pos x="306000" y="504000"/>
                </a:cxn>
                <a:cxn ang="0">
                  <a:pos x="306000" y="468000"/>
                </a:cxn>
                <a:cxn ang="0">
                  <a:pos x="576000" y="468000"/>
                </a:cxn>
                <a:cxn ang="0">
                  <a:pos x="576000" y="235074"/>
                </a:cxn>
                <a:cxn ang="0">
                  <a:pos x="0" y="0"/>
                </a:cxn>
                <a:cxn ang="0">
                  <a:pos x="306000" y="0"/>
                </a:cxn>
                <a:cxn ang="0">
                  <a:pos x="306000" y="36000"/>
                </a:cxn>
                <a:cxn ang="0">
                  <a:pos x="36000" y="36000"/>
                </a:cxn>
                <a:cxn ang="0">
                  <a:pos x="36000" y="253355"/>
                </a:cxn>
                <a:cxn ang="0">
                  <a:pos x="0" y="253355"/>
                </a:cxn>
                <a:cxn ang="0">
                  <a:pos x="0" y="0"/>
                </a:cxn>
              </a:cxnLst>
              <a:rect l="0" t="0" r="0" b="0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lnTo>
                    <a:pt x="576000" y="235074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TextBox 53"/>
            <p:cNvSpPr/>
            <p:nvPr/>
          </p:nvSpPr>
          <p:spPr>
            <a:xfrm>
              <a:off x="15186" y="0"/>
              <a:ext cx="597531" cy="48060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Impact" panose="020B0806030902050204" pitchFamily="34" charset="0"/>
                </a:rPr>
                <a:t>02</a:t>
              </a:r>
              <a:endParaRPr lang="zh-CN" altLang="en-US" sz="2000" dirty="0">
                <a:solidFill>
                  <a:srgbClr val="595959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4111" name="组合 54"/>
          <p:cNvGrpSpPr/>
          <p:nvPr/>
        </p:nvGrpSpPr>
        <p:grpSpPr>
          <a:xfrm>
            <a:off x="3716338" y="2678113"/>
            <a:ext cx="509587" cy="420687"/>
            <a:chOff x="0" y="0"/>
            <a:chExt cx="612717" cy="505382"/>
          </a:xfrm>
        </p:grpSpPr>
        <p:sp>
          <p:nvSpPr>
            <p:cNvPr id="14352" name="矩形 45"/>
            <p:cNvSpPr/>
            <p:nvPr/>
          </p:nvSpPr>
          <p:spPr>
            <a:xfrm>
              <a:off x="0" y="1382"/>
              <a:ext cx="612000" cy="504000"/>
            </a:xfrm>
            <a:custGeom>
              <a:avLst/>
              <a:gdLst/>
              <a:ahLst/>
              <a:cxnLst>
                <a:cxn ang="0">
                  <a:pos x="576000" y="235074"/>
                </a:cxn>
                <a:cxn ang="0">
                  <a:pos x="612000" y="235074"/>
                </a:cxn>
                <a:cxn ang="0">
                  <a:pos x="612000" y="504000"/>
                </a:cxn>
                <a:cxn ang="0">
                  <a:pos x="306000" y="504000"/>
                </a:cxn>
                <a:cxn ang="0">
                  <a:pos x="306000" y="468000"/>
                </a:cxn>
                <a:cxn ang="0">
                  <a:pos x="576000" y="468000"/>
                </a:cxn>
                <a:cxn ang="0">
                  <a:pos x="576000" y="235074"/>
                </a:cxn>
                <a:cxn ang="0">
                  <a:pos x="0" y="0"/>
                </a:cxn>
                <a:cxn ang="0">
                  <a:pos x="306000" y="0"/>
                </a:cxn>
                <a:cxn ang="0">
                  <a:pos x="306000" y="36000"/>
                </a:cxn>
                <a:cxn ang="0">
                  <a:pos x="36000" y="36000"/>
                </a:cxn>
                <a:cxn ang="0">
                  <a:pos x="36000" y="253355"/>
                </a:cxn>
                <a:cxn ang="0">
                  <a:pos x="0" y="253355"/>
                </a:cxn>
                <a:cxn ang="0">
                  <a:pos x="0" y="0"/>
                </a:cxn>
              </a:cxnLst>
              <a:rect l="0" t="0" r="0" b="0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lnTo>
                    <a:pt x="576000" y="235074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3" name="TextBox 56"/>
            <p:cNvSpPr/>
            <p:nvPr/>
          </p:nvSpPr>
          <p:spPr>
            <a:xfrm>
              <a:off x="15186" y="0"/>
              <a:ext cx="597531" cy="48060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Impact" panose="020B0806030902050204" pitchFamily="34" charset="0"/>
                </a:rPr>
                <a:t>03</a:t>
              </a:r>
              <a:endParaRPr lang="zh-CN" altLang="en-US" sz="2000" dirty="0">
                <a:solidFill>
                  <a:srgbClr val="595959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3" name="组合 57"/>
          <p:cNvGrpSpPr/>
          <p:nvPr/>
        </p:nvGrpSpPr>
        <p:grpSpPr>
          <a:xfrm>
            <a:off x="3717925" y="3394075"/>
            <a:ext cx="508000" cy="419100"/>
            <a:chOff x="0" y="0"/>
            <a:chExt cx="612000" cy="504000"/>
          </a:xfrm>
        </p:grpSpPr>
        <p:sp>
          <p:nvSpPr>
            <p:cNvPr id="14355" name="矩形 45"/>
            <p:cNvSpPr/>
            <p:nvPr/>
          </p:nvSpPr>
          <p:spPr>
            <a:xfrm>
              <a:off x="0" y="0"/>
              <a:ext cx="612000" cy="504000"/>
            </a:xfrm>
            <a:custGeom>
              <a:avLst/>
              <a:gdLst/>
              <a:ahLst/>
              <a:cxnLst>
                <a:cxn ang="0">
                  <a:pos x="576000" y="235074"/>
                </a:cxn>
                <a:cxn ang="0">
                  <a:pos x="612000" y="235074"/>
                </a:cxn>
                <a:cxn ang="0">
                  <a:pos x="612000" y="504000"/>
                </a:cxn>
                <a:cxn ang="0">
                  <a:pos x="306000" y="504000"/>
                </a:cxn>
                <a:cxn ang="0">
                  <a:pos x="306000" y="468000"/>
                </a:cxn>
                <a:cxn ang="0">
                  <a:pos x="576000" y="468000"/>
                </a:cxn>
                <a:cxn ang="0">
                  <a:pos x="576000" y="235074"/>
                </a:cxn>
                <a:cxn ang="0">
                  <a:pos x="0" y="0"/>
                </a:cxn>
                <a:cxn ang="0">
                  <a:pos x="306000" y="0"/>
                </a:cxn>
                <a:cxn ang="0">
                  <a:pos x="306000" y="36000"/>
                </a:cxn>
                <a:cxn ang="0">
                  <a:pos x="36000" y="36000"/>
                </a:cxn>
                <a:cxn ang="0">
                  <a:pos x="36000" y="253355"/>
                </a:cxn>
                <a:cxn ang="0">
                  <a:pos x="0" y="253355"/>
                </a:cxn>
                <a:cxn ang="0">
                  <a:pos x="0" y="0"/>
                </a:cxn>
              </a:cxnLst>
              <a:rect l="0" t="0" r="0" b="0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lnTo>
                    <a:pt x="576000" y="235074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6" name="TextBox 59"/>
            <p:cNvSpPr/>
            <p:nvPr/>
          </p:nvSpPr>
          <p:spPr>
            <a:xfrm>
              <a:off x="43228" y="21428"/>
              <a:ext cx="541444" cy="4806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Impact" panose="020B0806030902050204" pitchFamily="34" charset="0"/>
                </a:rPr>
                <a:t>04</a:t>
              </a:r>
              <a:endParaRPr lang="zh-CN" altLang="en-US" sz="2000" dirty="0">
                <a:solidFill>
                  <a:srgbClr val="595959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</p:grp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7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9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099" grpId="0" bldLvl="0"/>
      <p:bldP spid="4100" grpId="0" bldLvl="0"/>
      <p:bldP spid="4101" grpId="0" bldLvl="0" animBg="1"/>
      <p:bldP spid="4102" grpId="0" bldLvl="0" animBg="1"/>
      <p:bldP spid="4103" grpId="0" bldLvl="0" animBg="1"/>
      <p:bldP spid="410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3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" name="矩形 3"/>
          <p:cNvSpPr/>
          <p:nvPr/>
        </p:nvSpPr>
        <p:spPr>
          <a:xfrm>
            <a:off x="2557463" y="1023938"/>
            <a:ext cx="6586537" cy="1403350"/>
          </a:xfrm>
          <a:custGeom>
            <a:avLst/>
            <a:gdLst/>
            <a:ahLst/>
            <a:cxnLst>
              <a:cxn ang="0">
                <a:pos x="810498" y="0"/>
              </a:cxn>
              <a:cxn ang="0">
                <a:pos x="6585981" y="0"/>
              </a:cxn>
              <a:cxn ang="0">
                <a:pos x="6585981" y="1402051"/>
              </a:cxn>
              <a:cxn ang="0">
                <a:pos x="0" y="1402051"/>
              </a:cxn>
              <a:cxn ang="0">
                <a:pos x="810498" y="0"/>
              </a:cxn>
            </a:cxnLst>
            <a:rect l="0" t="0" r="0" b="0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lnTo>
                  <a:pt x="81060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3" name="矩形 6"/>
          <p:cNvSpPr/>
          <p:nvPr/>
        </p:nvSpPr>
        <p:spPr>
          <a:xfrm>
            <a:off x="0" y="2932113"/>
            <a:ext cx="4284663" cy="140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85453" y="0"/>
              </a:cxn>
              <a:cxn ang="0">
                <a:pos x="3474628" y="1402051"/>
              </a:cxn>
              <a:cxn ang="0">
                <a:pos x="0" y="1402051"/>
              </a:cxn>
              <a:cxn ang="0">
                <a:pos x="0" y="0"/>
              </a:cxn>
            </a:cxnLst>
            <a:rect l="0" t="0" r="0" b="0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4" name="矩形 7"/>
          <p:cNvSpPr/>
          <p:nvPr/>
        </p:nvSpPr>
        <p:spPr>
          <a:xfrm>
            <a:off x="0" y="1492250"/>
            <a:ext cx="7959725" cy="2266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959319" y="0"/>
              </a:cxn>
              <a:cxn ang="0">
                <a:pos x="6649988" y="2264851"/>
              </a:cxn>
              <a:cxn ang="0">
                <a:pos x="0" y="2264851"/>
              </a:cxn>
              <a:cxn ang="0">
                <a:pos x="0" y="0"/>
              </a:cxn>
            </a:cxnLst>
            <a:rect l="0" t="0" r="0" b="0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25" name="TextBox 9"/>
          <p:cNvSpPr/>
          <p:nvPr/>
        </p:nvSpPr>
        <p:spPr>
          <a:xfrm>
            <a:off x="593725" y="2860675"/>
            <a:ext cx="10445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TextBox 10"/>
          <p:cNvSpPr/>
          <p:nvPr/>
        </p:nvSpPr>
        <p:spPr>
          <a:xfrm>
            <a:off x="1374775" y="1684338"/>
            <a:ext cx="1673225" cy="1860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1</a:t>
            </a:r>
            <a:endParaRPr lang="zh-CN" altLang="en-US" sz="115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5127" name="TextBox 11"/>
          <p:cNvSpPr/>
          <p:nvPr/>
        </p:nvSpPr>
        <p:spPr>
          <a:xfrm>
            <a:off x="3060700" y="2212975"/>
            <a:ext cx="2954338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lvl="1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现有产品简介</a:t>
            </a:r>
          </a:p>
        </p:txBody>
      </p:sp>
      <p:sp>
        <p:nvSpPr>
          <p:cNvPr id="5128" name="矩形 20"/>
          <p:cNvSpPr/>
          <p:nvPr/>
        </p:nvSpPr>
        <p:spPr>
          <a:xfrm>
            <a:off x="8251825" y="1355725"/>
            <a:ext cx="446088" cy="739775"/>
          </a:xfrm>
          <a:custGeom>
            <a:avLst/>
            <a:gdLst/>
            <a:ahLst/>
            <a:cxnLst>
              <a:cxn ang="0">
                <a:pos x="77455" y="0"/>
              </a:cxn>
              <a:cxn ang="0">
                <a:pos x="444156" y="371476"/>
              </a:cxn>
              <a:cxn ang="0">
                <a:pos x="77455" y="742951"/>
              </a:cxn>
              <a:cxn ang="0">
                <a:pos x="0" y="664488"/>
              </a:cxn>
              <a:cxn ang="0">
                <a:pos x="292003" y="368684"/>
              </a:cxn>
              <a:cxn ang="0">
                <a:pos x="2757" y="75672"/>
              </a:cxn>
              <a:cxn ang="0">
                <a:pos x="77455" y="0"/>
              </a:cxn>
            </a:cxnLst>
            <a:rect l="0" t="0" r="0" b="0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lnTo>
                  <a:pt x="77961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0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" dur="7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right)">
                                      <p:cBhvr>
                                        <p:cTn id="38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ldLvl="0"/>
      <p:bldP spid="5126" grpId="0" bldLvl="0"/>
      <p:bldP spid="5127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4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16386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6387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16388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389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390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16391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392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16393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16394" name="标题 1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微软雅黑" panose="020B0503020204020204" pitchFamily="34" charset="-122"/>
              </a:rPr>
              <a:t>部门产品大全</a:t>
            </a:r>
            <a:endParaRPr lang="zh-CN" altLang="en-US" sz="900" kern="1200" dirty="0">
              <a:solidFill>
                <a:srgbClr val="595959"/>
              </a:solidFill>
              <a:latin typeface="微软雅黑" panose="020B0503020204020204" pitchFamily="34" charset="-122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155" name="椭圆 54"/>
          <p:cNvSpPr/>
          <p:nvPr/>
        </p:nvSpPr>
        <p:spPr>
          <a:xfrm>
            <a:off x="2835275" y="1426816"/>
            <a:ext cx="3478213" cy="1801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41880" y="0"/>
              </a:cxn>
              <a:cxn ang="0">
                <a:pos x="1720940" y="1718453"/>
              </a:cxn>
              <a:cxn ang="0">
                <a:pos x="0" y="0"/>
              </a:cxn>
            </a:cxnLst>
            <a:rect l="0" t="0" r="0" b="0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6" name="TextBox 1"/>
          <p:cNvSpPr/>
          <p:nvPr/>
        </p:nvSpPr>
        <p:spPr>
          <a:xfrm>
            <a:off x="461963" y="1245841"/>
            <a:ext cx="1770062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电动机保护器</a:t>
            </a:r>
          </a:p>
        </p:txBody>
      </p:sp>
      <p:sp>
        <p:nvSpPr>
          <p:cNvPr id="6157" name="直接连接符 5"/>
          <p:cNvSpPr/>
          <p:nvPr/>
        </p:nvSpPr>
        <p:spPr>
          <a:xfrm flipV="1">
            <a:off x="3492500" y="1422053"/>
            <a:ext cx="1060450" cy="1277938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58" name="直接连接符 6"/>
          <p:cNvSpPr/>
          <p:nvPr/>
        </p:nvSpPr>
        <p:spPr>
          <a:xfrm flipH="1" flipV="1">
            <a:off x="4552950" y="1422053"/>
            <a:ext cx="1098550" cy="1349375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59" name="椭圆 9"/>
          <p:cNvSpPr/>
          <p:nvPr/>
        </p:nvSpPr>
        <p:spPr>
          <a:xfrm>
            <a:off x="3133725" y="2379316"/>
            <a:ext cx="660400" cy="660400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160" name="椭圆 10"/>
          <p:cNvSpPr/>
          <p:nvPr/>
        </p:nvSpPr>
        <p:spPr>
          <a:xfrm>
            <a:off x="4244181" y="2866678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161" name="椭圆 12"/>
          <p:cNvSpPr/>
          <p:nvPr/>
        </p:nvSpPr>
        <p:spPr>
          <a:xfrm>
            <a:off x="5292080" y="2427734"/>
            <a:ext cx="660400" cy="660400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162" name="椭圆 13"/>
          <p:cNvSpPr/>
          <p:nvPr/>
        </p:nvSpPr>
        <p:spPr>
          <a:xfrm>
            <a:off x="2573338" y="1102966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163" name="TextBox 37"/>
          <p:cNvSpPr/>
          <p:nvPr/>
        </p:nvSpPr>
        <p:spPr>
          <a:xfrm>
            <a:off x="3707904" y="3650977"/>
            <a:ext cx="1620837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抗晃电产品</a:t>
            </a:r>
          </a:p>
        </p:txBody>
      </p:sp>
      <p:sp>
        <p:nvSpPr>
          <p:cNvPr id="6164" name="TextBox 39"/>
          <p:cNvSpPr/>
          <p:nvPr/>
        </p:nvSpPr>
        <p:spPr>
          <a:xfrm>
            <a:off x="6012160" y="2945707"/>
            <a:ext cx="2214562" cy="287337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自复式过欠压继电器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165" name="组合 31"/>
          <p:cNvGrpSpPr/>
          <p:nvPr/>
        </p:nvGrpSpPr>
        <p:grpSpPr>
          <a:xfrm>
            <a:off x="3832225" y="683866"/>
            <a:ext cx="1441450" cy="1439862"/>
            <a:chOff x="0" y="0"/>
            <a:chExt cx="1440000" cy="1440000"/>
          </a:xfrm>
        </p:grpSpPr>
        <p:sp>
          <p:nvSpPr>
            <p:cNvPr id="16406" name="椭圆 30"/>
            <p:cNvSpPr/>
            <p:nvPr/>
          </p:nvSpPr>
          <p:spPr>
            <a:xfrm>
              <a:off x="0" y="0"/>
              <a:ext cx="1440000" cy="14400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16407" name="TextBox 21"/>
            <p:cNvSpPr/>
            <p:nvPr/>
          </p:nvSpPr>
          <p:spPr>
            <a:xfrm>
              <a:off x="371187" y="366057"/>
              <a:ext cx="697627" cy="707886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产品</a:t>
              </a:r>
              <a:endParaRPr lang="en-US" altLang="zh-CN" sz="2000" b="1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分类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640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10" descr="P11407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63" y="3552478"/>
            <a:ext cx="795337" cy="69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2" descr="ARD-KHD-S02"/>
          <p:cNvPicPr>
            <a:picLocks noChangeAspect="1"/>
          </p:cNvPicPr>
          <p:nvPr/>
        </p:nvPicPr>
        <p:blipFill>
          <a:blip r:embed="rId4"/>
          <a:srcRect l="3322" t="3937" r="62903" b="46758"/>
          <a:stretch>
            <a:fillRect/>
          </a:stretch>
        </p:blipFill>
        <p:spPr>
          <a:xfrm>
            <a:off x="4235450" y="3979639"/>
            <a:ext cx="866775" cy="968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594" descr="IMG_8335_副本_副本"/>
          <p:cNvPicPr>
            <a:picLocks noChangeAspect="1"/>
          </p:cNvPicPr>
          <p:nvPr/>
        </p:nvPicPr>
        <p:blipFill>
          <a:blip r:embed="rId5">
            <a:grayscl/>
            <a:lum bright="20001"/>
          </a:blip>
          <a:stretch>
            <a:fillRect/>
          </a:stretch>
        </p:blipFill>
        <p:spPr>
          <a:xfrm>
            <a:off x="6372200" y="3435846"/>
            <a:ext cx="611188" cy="933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39"/>
          <p:cNvSpPr/>
          <p:nvPr/>
        </p:nvSpPr>
        <p:spPr>
          <a:xfrm>
            <a:off x="1714500" y="3123853"/>
            <a:ext cx="1785938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低压线路保护</a:t>
            </a:r>
          </a:p>
        </p:txBody>
      </p:sp>
      <p:pic>
        <p:nvPicPr>
          <p:cNvPr id="31" name="图片 30" descr="ard3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11" y="1496983"/>
            <a:ext cx="1598930" cy="1274445"/>
          </a:xfrm>
          <a:prstGeom prst="rect">
            <a:avLst/>
          </a:prstGeom>
        </p:spPr>
      </p:pic>
      <p:sp>
        <p:nvSpPr>
          <p:cNvPr id="32" name="椭圆 12"/>
          <p:cNvSpPr/>
          <p:nvPr/>
        </p:nvSpPr>
        <p:spPr>
          <a:xfrm>
            <a:off x="6042000" y="1102966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33" name="图片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117" y="1590775"/>
            <a:ext cx="495338" cy="119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9"/>
          <p:cNvSpPr/>
          <p:nvPr/>
        </p:nvSpPr>
        <p:spPr>
          <a:xfrm>
            <a:off x="6722889" y="1275606"/>
            <a:ext cx="2214562" cy="287337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直流电压继电器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>
                                      <p:cBhvr>
                                        <p:cTn id="14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>
                                      <p:cBhvr>
                                        <p:cTn id="1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Right)">
                                      <p:cBhvr>
                                        <p:cTn id="2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5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left)">
                                      <p:cBhvr>
                                        <p:cTn id="50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left)">
                                      <p:cBhvr>
                                        <p:cTn id="59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left)">
                                      <p:cBhvr>
                                        <p:cTn id="68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lef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6" grpId="0" bldLvl="0"/>
      <p:bldP spid="6159" grpId="0" bldLvl="0" animBg="1"/>
      <p:bldP spid="6160" grpId="0" bldLvl="0" animBg="1"/>
      <p:bldP spid="6161" grpId="0" bldLvl="0" animBg="1"/>
      <p:bldP spid="6162" grpId="0" bldLvl="0" animBg="1"/>
      <p:bldP spid="6163" grpId="0" bldLvl="0"/>
      <p:bldP spid="6164" grpId="0" bldLvl="0"/>
      <p:bldP spid="7" grpId="0" bldLvl="0"/>
      <p:bldP spid="32" grpId="0" bldLvl="0" animBg="1"/>
      <p:bldP spid="34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>
            <a:spLocks noGrp="1" noChangeArrowheads="1"/>
          </p:cNvSpPr>
          <p:nvPr/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6" tIns="51076" rIns="102156" bIns="51076" anchor="ctr"/>
          <a:lstStyle/>
          <a:p>
            <a:pPr algn="r"/>
            <a:fld id="{073960E2-1CFB-4CDA-93B7-045384B855BF}" type="slidenum">
              <a:rPr lang="zh-CN" altLang="en-US" sz="1300">
                <a:solidFill>
                  <a:srgbClr val="898989"/>
                </a:solidFill>
              </a:rPr>
              <a:t>5</a:t>
            </a:fld>
            <a:endParaRPr lang="zh-CN" altLang="en-US" sz="1300">
              <a:solidFill>
                <a:srgbClr val="898989"/>
              </a:solidFill>
            </a:endParaRPr>
          </a:p>
        </p:txBody>
      </p:sp>
      <p:sp>
        <p:nvSpPr>
          <p:cNvPr id="9219" name="直接连接符 11"/>
          <p:cNvSpPr>
            <a:spLocks noChangeShapeType="1"/>
          </p:cNvSpPr>
          <p:nvPr/>
        </p:nvSpPr>
        <p:spPr bwMode="auto">
          <a:xfrm flipV="1">
            <a:off x="952500" y="654050"/>
            <a:ext cx="7859713" cy="0"/>
          </a:xfrm>
          <a:prstGeom prst="line">
            <a:avLst/>
          </a:prstGeom>
          <a:noFill/>
          <a:ln w="15875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20" name="组合 13"/>
          <p:cNvGrpSpPr/>
          <p:nvPr/>
        </p:nvGrpSpPr>
        <p:grpSpPr bwMode="auto"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9221" name="矩形 14"/>
            <p:cNvSpPr>
              <a:spLocks noChangeArrowheads="1"/>
            </p:cNvSpPr>
            <p:nvPr/>
          </p:nvSpPr>
          <p:spPr bwMode="auto">
            <a:xfrm>
              <a:off x="0" y="0"/>
              <a:ext cx="504000" cy="504000"/>
            </a:xfrm>
            <a:prstGeom prst="rect">
              <a:avLst/>
            </a:prstGeom>
            <a:noFill/>
            <a:ln w="19050" cmpd="sng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222" name="矩形 15"/>
            <p:cNvSpPr>
              <a:spLocks noChangeArrowheads="1"/>
            </p:cNvSpPr>
            <p:nvPr/>
          </p:nvSpPr>
          <p:spPr bwMode="auto"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9223" name="组合 9"/>
          <p:cNvGrpSpPr/>
          <p:nvPr/>
        </p:nvGrpSpPr>
        <p:grpSpPr bwMode="auto"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9224" name="TextBox 10"/>
            <p:cNvSpPr>
              <a:spLocks noChangeArrowheads="1"/>
            </p:cNvSpPr>
            <p:nvPr/>
          </p:nvSpPr>
          <p:spPr bwMode="auto">
            <a:xfrm>
              <a:off x="833313" y="107071"/>
              <a:ext cx="1325774" cy="42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1200" b="1">
                <a:solidFill>
                  <a:srgbClr val="7F7F7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25" name="TextBox 12"/>
            <p:cNvSpPr>
              <a:spLocks noChangeArrowheads="1"/>
            </p:cNvSpPr>
            <p:nvPr/>
          </p:nvSpPr>
          <p:spPr bwMode="auto">
            <a:xfrm>
              <a:off x="839574" y="382345"/>
              <a:ext cx="1325776" cy="29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700" b="1">
                  <a:solidFill>
                    <a:srgbClr val="7F7F7F"/>
                  </a:solidFill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9226" name="TextBox 16"/>
            <p:cNvSpPr>
              <a:spLocks noChangeArrowheads="1"/>
            </p:cNvSpPr>
            <p:nvPr/>
          </p:nvSpPr>
          <p:spPr bwMode="auto">
            <a:xfrm>
              <a:off x="0" y="0"/>
              <a:ext cx="966585" cy="77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800">
                  <a:solidFill>
                    <a:schemeClr val="accent1"/>
                  </a:solidFill>
                  <a:latin typeface="Impact" panose="020B0806030902050204" pitchFamily="34" charset="0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9227" name="MH_Other_1"/>
          <p:cNvSpPr>
            <a:spLocks noChangeArrowheads="1"/>
          </p:cNvSpPr>
          <p:nvPr/>
        </p:nvSpPr>
        <p:spPr bwMode="auto">
          <a:xfrm>
            <a:off x="1930549" y="1371600"/>
            <a:ext cx="1700212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9228" name="组合 7"/>
          <p:cNvGrpSpPr/>
          <p:nvPr/>
        </p:nvGrpSpPr>
        <p:grpSpPr bwMode="auto">
          <a:xfrm>
            <a:off x="2075011" y="3095625"/>
            <a:ext cx="1295400" cy="400050"/>
            <a:chOff x="0" y="0"/>
            <a:chExt cx="1440000" cy="400050"/>
          </a:xfrm>
        </p:grpSpPr>
        <p:sp>
          <p:nvSpPr>
            <p:cNvPr id="9229" name="圆角矩形 23"/>
            <p:cNvSpPr>
              <a:spLocks noChangeArrowheads="1"/>
            </p:cNvSpPr>
            <p:nvPr/>
          </p:nvSpPr>
          <p:spPr bwMode="auto"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9230" name="MH_SubTitle_1"/>
            <p:cNvSpPr>
              <a:spLocks noChangeArrowheads="1"/>
            </p:cNvSpPr>
            <p:nvPr/>
          </p:nvSpPr>
          <p:spPr bwMode="auto">
            <a:xfrm>
              <a:off x="82495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sym typeface="Arial" panose="020B0604020202020204" pitchFamily="34" charset="0"/>
                </a:rPr>
                <a:t>ARD2</a:t>
              </a:r>
              <a:endParaRPr lang="zh-CN" altLang="en-US" sz="1400" b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9231" name="MH_Other_2"/>
          <p:cNvSpPr>
            <a:spLocks noChangeArrowheads="1"/>
          </p:cNvSpPr>
          <p:nvPr/>
        </p:nvSpPr>
        <p:spPr bwMode="auto">
          <a:xfrm>
            <a:off x="3658740" y="1371600"/>
            <a:ext cx="1700213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32" name="MH_Other_3"/>
          <p:cNvSpPr>
            <a:spLocks noChangeArrowheads="1"/>
          </p:cNvSpPr>
          <p:nvPr/>
        </p:nvSpPr>
        <p:spPr bwMode="auto">
          <a:xfrm>
            <a:off x="5386932" y="1371600"/>
            <a:ext cx="1700213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33" name="MH_Other_4"/>
          <p:cNvSpPr>
            <a:spLocks noChangeArrowheads="1"/>
          </p:cNvSpPr>
          <p:nvPr/>
        </p:nvSpPr>
        <p:spPr bwMode="auto">
          <a:xfrm>
            <a:off x="7120260" y="1371600"/>
            <a:ext cx="1700212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34" name="标题 4"/>
          <p:cNvSpPr>
            <a:spLocks noGrp="1" noChangeArrowheads="1"/>
          </p:cNvSpPr>
          <p:nvPr>
            <p:ph type="title" idx="4294967295"/>
          </p:nvPr>
        </p:nvSpPr>
        <p:spPr>
          <a:xfrm>
            <a:off x="906463" y="266700"/>
            <a:ext cx="5897562" cy="330200"/>
          </a:xfrm>
        </p:spPr>
        <p:txBody>
          <a:bodyPr lIns="68580" tIns="34290" rIns="68580" bIns="34290"/>
          <a:lstStyle/>
          <a:p>
            <a:pPr marL="0" indent="0" algn="l" eaLnBrk="1" hangingPunct="1"/>
            <a:r>
              <a:rPr 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电动机保护器</a:t>
            </a:r>
          </a:p>
        </p:txBody>
      </p:sp>
      <p:sp>
        <p:nvSpPr>
          <p:cNvPr id="9235" name="MH_Text_1"/>
          <p:cNvSpPr>
            <a:spLocks noChangeArrowheads="1"/>
          </p:cNvSpPr>
          <p:nvPr/>
        </p:nvSpPr>
        <p:spPr bwMode="auto">
          <a:xfrm>
            <a:off x="2062311" y="3670300"/>
            <a:ext cx="14763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保护为主、可组网</a:t>
            </a:r>
          </a:p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客户群：成本要求高、功能少</a:t>
            </a:r>
          </a:p>
        </p:txBody>
      </p:sp>
      <p:sp>
        <p:nvSpPr>
          <p:cNvPr id="9236" name="MH_Text_1"/>
          <p:cNvSpPr>
            <a:spLocks noChangeArrowheads="1"/>
          </p:cNvSpPr>
          <p:nvPr/>
        </p:nvSpPr>
        <p:spPr bwMode="auto">
          <a:xfrm>
            <a:off x="3792090" y="3670300"/>
            <a:ext cx="147478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全电参量、保护、控制、通讯组网</a:t>
            </a:r>
          </a:p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客户群：高性价比、可自由选择配置</a:t>
            </a:r>
          </a:p>
        </p:txBody>
      </p:sp>
      <p:sp>
        <p:nvSpPr>
          <p:cNvPr id="9237" name="MH_Text_1"/>
          <p:cNvSpPr>
            <a:spLocks noChangeArrowheads="1"/>
          </p:cNvSpPr>
          <p:nvPr/>
        </p:nvSpPr>
        <p:spPr bwMode="auto">
          <a:xfrm>
            <a:off x="5518695" y="3670300"/>
            <a:ext cx="1474787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全电参量、保护、控制、运维记录、通讯组网</a:t>
            </a:r>
          </a:p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客户群：集成度高、综合要求高</a:t>
            </a:r>
          </a:p>
        </p:txBody>
      </p:sp>
      <p:sp>
        <p:nvSpPr>
          <p:cNvPr id="9238" name="MH_Text_1"/>
          <p:cNvSpPr>
            <a:spLocks noChangeArrowheads="1"/>
          </p:cNvSpPr>
          <p:nvPr/>
        </p:nvSpPr>
        <p:spPr bwMode="auto">
          <a:xfrm>
            <a:off x="7252022" y="3670300"/>
            <a:ext cx="14763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模块式、全电参量、保护、控制、运维记录、通讯组网</a:t>
            </a:r>
          </a:p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客户群：集成度高、综合要求高</a:t>
            </a:r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9239" name="组合 25"/>
          <p:cNvGrpSpPr/>
          <p:nvPr/>
        </p:nvGrpSpPr>
        <p:grpSpPr bwMode="auto">
          <a:xfrm>
            <a:off x="3806378" y="3074988"/>
            <a:ext cx="1296987" cy="400050"/>
            <a:chOff x="0" y="0"/>
            <a:chExt cx="1440000" cy="400050"/>
          </a:xfrm>
        </p:grpSpPr>
        <p:sp>
          <p:nvSpPr>
            <p:cNvPr id="9240" name="圆角矩形 26"/>
            <p:cNvSpPr>
              <a:spLocks noChangeArrowheads="1"/>
            </p:cNvSpPr>
            <p:nvPr/>
          </p:nvSpPr>
          <p:spPr bwMode="auto"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9241" name="MH_SubTitle_1"/>
            <p:cNvSpPr>
              <a:spLocks noChangeArrowheads="1"/>
            </p:cNvSpPr>
            <p:nvPr/>
          </p:nvSpPr>
          <p:spPr bwMode="auto">
            <a:xfrm>
              <a:off x="82494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sym typeface="Arial" panose="020B0604020202020204" pitchFamily="34" charset="0"/>
                </a:rPr>
                <a:t>ARD2F</a:t>
              </a:r>
              <a:endParaRPr lang="zh-CN" altLang="en-US" sz="1400" b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9242" name="组合 28"/>
          <p:cNvGrpSpPr/>
          <p:nvPr/>
        </p:nvGrpSpPr>
        <p:grpSpPr bwMode="auto">
          <a:xfrm>
            <a:off x="5536157" y="3074988"/>
            <a:ext cx="1296988" cy="400050"/>
            <a:chOff x="0" y="0"/>
            <a:chExt cx="1440000" cy="400050"/>
          </a:xfrm>
        </p:grpSpPr>
        <p:sp>
          <p:nvSpPr>
            <p:cNvPr id="9243" name="圆角矩形 29"/>
            <p:cNvSpPr>
              <a:spLocks noChangeArrowheads="1"/>
            </p:cNvSpPr>
            <p:nvPr/>
          </p:nvSpPr>
          <p:spPr bwMode="auto"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9244" name="MH_SubTitle_1"/>
            <p:cNvSpPr>
              <a:spLocks noChangeArrowheads="1"/>
            </p:cNvSpPr>
            <p:nvPr/>
          </p:nvSpPr>
          <p:spPr bwMode="auto">
            <a:xfrm>
              <a:off x="82495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sym typeface="Arial" panose="020B0604020202020204" pitchFamily="34" charset="0"/>
                </a:rPr>
                <a:t>ARD3M</a:t>
              </a:r>
              <a:endParaRPr lang="zh-CN" altLang="en-US" sz="1400" b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9245" name="组合 31"/>
          <p:cNvGrpSpPr/>
          <p:nvPr/>
        </p:nvGrpSpPr>
        <p:grpSpPr bwMode="auto">
          <a:xfrm>
            <a:off x="7272660" y="3068638"/>
            <a:ext cx="1296987" cy="400050"/>
            <a:chOff x="0" y="0"/>
            <a:chExt cx="1440000" cy="400050"/>
          </a:xfrm>
        </p:grpSpPr>
        <p:sp>
          <p:nvSpPr>
            <p:cNvPr id="9246" name="圆角矩形 32"/>
            <p:cNvSpPr>
              <a:spLocks noChangeArrowheads="1"/>
            </p:cNvSpPr>
            <p:nvPr/>
          </p:nvSpPr>
          <p:spPr bwMode="auto">
            <a:xfrm>
              <a:off x="0" y="6377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9247" name="MH_SubTitle_1"/>
            <p:cNvSpPr>
              <a:spLocks noChangeArrowheads="1"/>
            </p:cNvSpPr>
            <p:nvPr/>
          </p:nvSpPr>
          <p:spPr bwMode="auto">
            <a:xfrm>
              <a:off x="82495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sym typeface="Arial" panose="020B0604020202020204" pitchFamily="34" charset="0"/>
                </a:rPr>
                <a:t>ARD3T</a:t>
              </a:r>
              <a:endParaRPr lang="zh-CN" altLang="en-US" sz="1400" b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92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0001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1" name="Picture 5" descr="IMG_04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10564" r="6894" b="11934"/>
          <a:stretch>
            <a:fillRect/>
          </a:stretch>
        </p:blipFill>
        <p:spPr bwMode="auto">
          <a:xfrm>
            <a:off x="2267099" y="1636713"/>
            <a:ext cx="106680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3" name="图片 22535" descr="ARD3T+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360" y="1685925"/>
            <a:ext cx="10715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4" name="图片 22536" descr="ARD3T-LC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72" y="1860550"/>
            <a:ext cx="5508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ard3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0247" y="1615269"/>
            <a:ext cx="978596" cy="77967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478" y="1636713"/>
            <a:ext cx="1310580" cy="786095"/>
          </a:xfrm>
          <a:prstGeom prst="rect">
            <a:avLst/>
          </a:prstGeom>
        </p:spPr>
      </p:pic>
      <p:sp>
        <p:nvSpPr>
          <p:cNvPr id="38" name="MH_Other_1"/>
          <p:cNvSpPr>
            <a:spLocks noChangeArrowheads="1"/>
          </p:cNvSpPr>
          <p:nvPr/>
        </p:nvSpPr>
        <p:spPr bwMode="auto">
          <a:xfrm>
            <a:off x="251520" y="1393825"/>
            <a:ext cx="1700212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4" name="MH_Text_1"/>
          <p:cNvSpPr>
            <a:spLocks noChangeArrowheads="1"/>
          </p:cNvSpPr>
          <p:nvPr/>
        </p:nvSpPr>
        <p:spPr bwMode="auto">
          <a:xfrm>
            <a:off x="383282" y="3646314"/>
            <a:ext cx="14763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保护为主、可组网</a:t>
            </a:r>
          </a:p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客户群：成本要求高、功能少</a:t>
            </a:r>
          </a:p>
        </p:txBody>
      </p:sp>
      <p:pic>
        <p:nvPicPr>
          <p:cNvPr id="46" name="Picture 2" descr="D:\WinEIM\users\684\temp\e54c29c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09" y="1257784"/>
            <a:ext cx="1562720" cy="15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组合 25"/>
          <p:cNvGrpSpPr/>
          <p:nvPr/>
        </p:nvGrpSpPr>
        <p:grpSpPr bwMode="auto">
          <a:xfrm>
            <a:off x="385625" y="3115650"/>
            <a:ext cx="1296987" cy="400050"/>
            <a:chOff x="0" y="0"/>
            <a:chExt cx="1440000" cy="400050"/>
          </a:xfrm>
        </p:grpSpPr>
        <p:sp>
          <p:nvSpPr>
            <p:cNvPr id="48" name="圆角矩形 26"/>
            <p:cNvSpPr>
              <a:spLocks noChangeArrowheads="1"/>
            </p:cNvSpPr>
            <p:nvPr/>
          </p:nvSpPr>
          <p:spPr bwMode="auto"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49" name="MH_SubTitle_1"/>
            <p:cNvSpPr>
              <a:spLocks noChangeArrowheads="1"/>
            </p:cNvSpPr>
            <p:nvPr/>
          </p:nvSpPr>
          <p:spPr bwMode="auto">
            <a:xfrm>
              <a:off x="82494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ALP300</a:t>
              </a:r>
              <a:endParaRPr lang="zh-CN" altLang="en-US" sz="1400" b="1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9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3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3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1" dur="500" tmFilter="0,0; .5, 1; 1, 1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500" tmFilter="0,0; .5, 1; 1, 1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5" dur="500" tmFilter="0,0; .5, 1; 1, 1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2" dur="500" tmFilter="0,0; .5, 1; 1, 1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6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bldLvl="0" animBg="1" autoUpdateAnimBg="0"/>
      <p:bldP spid="9231" grpId="0" bldLvl="0" animBg="1" autoUpdateAnimBg="0"/>
      <p:bldP spid="9232" grpId="0" bldLvl="0" animBg="1" autoUpdateAnimBg="0"/>
      <p:bldP spid="9233" grpId="0" bldLvl="0" animBg="1" autoUpdateAnimBg="0"/>
      <p:bldP spid="9235" grpId="0" bldLvl="0" autoUpdateAnimBg="0"/>
      <p:bldP spid="9236" grpId="0" bldLvl="0" autoUpdateAnimBg="0"/>
      <p:bldP spid="9237" grpId="0" bldLvl="0" autoUpdateAnimBg="0"/>
      <p:bldP spid="9238" grpId="0" bldLvl="0" autoUpdateAnimBg="0"/>
      <p:bldP spid="38" grpId="0" bldLvl="0" animBg="1" autoUpdateAnimBg="0"/>
      <p:bldP spid="44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/>
          <p:cNvSpPr>
            <a:spLocks noGrp="1" noChangeArrowheads="1"/>
          </p:cNvSpPr>
          <p:nvPr/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6" tIns="51076" rIns="102156" bIns="51076" anchor="ctr"/>
          <a:lstStyle/>
          <a:p>
            <a:pPr algn="r"/>
            <a:fld id="{E89CCC13-2353-4470-9BEC-F8AC2C85C999}" type="slidenum">
              <a:rPr lang="zh-CN" altLang="en-US" sz="1300">
                <a:solidFill>
                  <a:srgbClr val="898989"/>
                </a:solidFill>
              </a:rPr>
              <a:t>6</a:t>
            </a:fld>
            <a:endParaRPr lang="zh-CN" altLang="en-US" sz="1300">
              <a:solidFill>
                <a:srgbClr val="898989"/>
              </a:solidFill>
            </a:endParaRPr>
          </a:p>
        </p:txBody>
      </p:sp>
      <p:sp>
        <p:nvSpPr>
          <p:cNvPr id="8195" name="直接连接符 11"/>
          <p:cNvSpPr>
            <a:spLocks noChangeShapeType="1"/>
          </p:cNvSpPr>
          <p:nvPr/>
        </p:nvSpPr>
        <p:spPr bwMode="auto">
          <a:xfrm flipV="1">
            <a:off x="952500" y="654050"/>
            <a:ext cx="7859713" cy="0"/>
          </a:xfrm>
          <a:prstGeom prst="line">
            <a:avLst/>
          </a:prstGeom>
          <a:noFill/>
          <a:ln w="15875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196" name="组合 13"/>
          <p:cNvGrpSpPr/>
          <p:nvPr/>
        </p:nvGrpSpPr>
        <p:grpSpPr bwMode="auto"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8197" name="矩形 14"/>
            <p:cNvSpPr>
              <a:spLocks noChangeArrowheads="1"/>
            </p:cNvSpPr>
            <p:nvPr/>
          </p:nvSpPr>
          <p:spPr bwMode="auto">
            <a:xfrm>
              <a:off x="0" y="0"/>
              <a:ext cx="504000" cy="504000"/>
            </a:xfrm>
            <a:prstGeom prst="rect">
              <a:avLst/>
            </a:prstGeom>
            <a:noFill/>
            <a:ln w="19050" cmpd="sng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98" name="矩形 15"/>
            <p:cNvSpPr>
              <a:spLocks noChangeArrowheads="1"/>
            </p:cNvSpPr>
            <p:nvPr/>
          </p:nvSpPr>
          <p:spPr bwMode="auto"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8199" name="组合 9"/>
          <p:cNvGrpSpPr/>
          <p:nvPr/>
        </p:nvGrpSpPr>
        <p:grpSpPr bwMode="auto"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8200" name="TextBox 10"/>
            <p:cNvSpPr>
              <a:spLocks noChangeArrowheads="1"/>
            </p:cNvSpPr>
            <p:nvPr/>
          </p:nvSpPr>
          <p:spPr bwMode="auto">
            <a:xfrm>
              <a:off x="833313" y="107071"/>
              <a:ext cx="1325774" cy="42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1200" b="1">
                <a:solidFill>
                  <a:srgbClr val="7F7F7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01" name="TextBox 12"/>
            <p:cNvSpPr>
              <a:spLocks noChangeArrowheads="1"/>
            </p:cNvSpPr>
            <p:nvPr/>
          </p:nvSpPr>
          <p:spPr bwMode="auto">
            <a:xfrm>
              <a:off x="839574" y="382345"/>
              <a:ext cx="1325776" cy="29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700" b="1">
                  <a:solidFill>
                    <a:srgbClr val="7F7F7F"/>
                  </a:solidFill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8202" name="TextBox 16"/>
            <p:cNvSpPr>
              <a:spLocks noChangeArrowheads="1"/>
            </p:cNvSpPr>
            <p:nvPr/>
          </p:nvSpPr>
          <p:spPr bwMode="auto">
            <a:xfrm>
              <a:off x="0" y="0"/>
              <a:ext cx="966585" cy="77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800">
                  <a:solidFill>
                    <a:schemeClr val="accent1"/>
                  </a:solidFill>
                  <a:latin typeface="Impact" panose="020B0806030902050204" pitchFamily="34" charset="0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8203" name="MH_Other_1"/>
          <p:cNvSpPr>
            <a:spLocks noChangeArrowheads="1"/>
          </p:cNvSpPr>
          <p:nvPr/>
        </p:nvSpPr>
        <p:spPr bwMode="auto">
          <a:xfrm>
            <a:off x="755015" y="1601321"/>
            <a:ext cx="1700213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8204" name="组合 7"/>
          <p:cNvGrpSpPr/>
          <p:nvPr/>
        </p:nvGrpSpPr>
        <p:grpSpPr bwMode="auto">
          <a:xfrm>
            <a:off x="888129" y="3145346"/>
            <a:ext cx="1295400" cy="400050"/>
            <a:chOff x="0" y="0"/>
            <a:chExt cx="1440000" cy="400050"/>
          </a:xfrm>
        </p:grpSpPr>
        <p:sp>
          <p:nvSpPr>
            <p:cNvPr id="8205" name="圆角矩形 23"/>
            <p:cNvSpPr>
              <a:spLocks noChangeArrowheads="1"/>
            </p:cNvSpPr>
            <p:nvPr/>
          </p:nvSpPr>
          <p:spPr bwMode="auto"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8206" name="MH_SubTitle_1"/>
            <p:cNvSpPr>
              <a:spLocks noChangeArrowheads="1"/>
            </p:cNvSpPr>
            <p:nvPr/>
          </p:nvSpPr>
          <p:spPr bwMode="auto">
            <a:xfrm>
              <a:off x="82495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sym typeface="Arial" panose="020B0604020202020204" pitchFamily="34" charset="0"/>
                </a:rPr>
                <a:t>ALP200</a:t>
              </a:r>
            </a:p>
          </p:txBody>
        </p:sp>
      </p:grpSp>
      <p:sp>
        <p:nvSpPr>
          <p:cNvPr id="8207" name="MH_Other_2"/>
          <p:cNvSpPr>
            <a:spLocks noChangeArrowheads="1"/>
          </p:cNvSpPr>
          <p:nvPr/>
        </p:nvSpPr>
        <p:spPr bwMode="auto">
          <a:xfrm>
            <a:off x="2829878" y="1601321"/>
            <a:ext cx="1700212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208" name="MH_Other_3"/>
          <p:cNvSpPr>
            <a:spLocks noChangeArrowheads="1"/>
          </p:cNvSpPr>
          <p:nvPr/>
        </p:nvSpPr>
        <p:spPr bwMode="auto">
          <a:xfrm>
            <a:off x="4906328" y="1601321"/>
            <a:ext cx="1700212" cy="1290638"/>
          </a:xfrm>
          <a:prstGeom prst="rect">
            <a:avLst/>
          </a:prstGeom>
          <a:solidFill>
            <a:srgbClr val="EEEEEE"/>
          </a:solidFill>
          <a:ln w="9525" cmpd="sng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209" name="标题 4"/>
          <p:cNvSpPr>
            <a:spLocks noGrp="1" noChangeArrowheads="1"/>
          </p:cNvSpPr>
          <p:nvPr>
            <p:ph type="title" idx="4294967295"/>
          </p:nvPr>
        </p:nvSpPr>
        <p:spPr>
          <a:xfrm>
            <a:off x="906463" y="266700"/>
            <a:ext cx="5897562" cy="330200"/>
          </a:xfrm>
        </p:spPr>
        <p:txBody>
          <a:bodyPr lIns="68580" tIns="34290" rIns="68580" bIns="34290"/>
          <a:lstStyle/>
          <a:p>
            <a:pPr marL="0" indent="0" algn="l" eaLnBrk="1" hangingPunct="1"/>
            <a:r>
              <a:rPr 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低压线路保护器</a:t>
            </a:r>
          </a:p>
        </p:txBody>
      </p:sp>
      <p:grpSp>
        <p:nvGrpSpPr>
          <p:cNvPr id="8210" name="组合 25"/>
          <p:cNvGrpSpPr/>
          <p:nvPr/>
        </p:nvGrpSpPr>
        <p:grpSpPr bwMode="auto">
          <a:xfrm>
            <a:off x="3015615" y="3165371"/>
            <a:ext cx="1295400" cy="400050"/>
            <a:chOff x="42353" y="-139338"/>
            <a:chExt cx="1440000" cy="400050"/>
          </a:xfrm>
        </p:grpSpPr>
        <p:sp>
          <p:nvSpPr>
            <p:cNvPr id="8211" name="圆角矩形 26"/>
            <p:cNvSpPr>
              <a:spLocks noChangeArrowheads="1"/>
            </p:cNvSpPr>
            <p:nvPr/>
          </p:nvSpPr>
          <p:spPr bwMode="auto">
            <a:xfrm>
              <a:off x="42353" y="-119099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8212" name="MH_SubTitle_1"/>
            <p:cNvSpPr>
              <a:spLocks noChangeArrowheads="1"/>
            </p:cNvSpPr>
            <p:nvPr/>
          </p:nvSpPr>
          <p:spPr bwMode="auto">
            <a:xfrm>
              <a:off x="164990" y="-139338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ALP220</a:t>
              </a:r>
            </a:p>
          </p:txBody>
        </p:sp>
      </p:grpSp>
      <p:grpSp>
        <p:nvGrpSpPr>
          <p:cNvPr id="8213" name="组合 28"/>
          <p:cNvGrpSpPr/>
          <p:nvPr/>
        </p:nvGrpSpPr>
        <p:grpSpPr bwMode="auto">
          <a:xfrm>
            <a:off x="5055553" y="3157733"/>
            <a:ext cx="1296987" cy="400050"/>
            <a:chOff x="0" y="-146976"/>
            <a:chExt cx="1440000" cy="400050"/>
          </a:xfrm>
        </p:grpSpPr>
        <p:sp>
          <p:nvSpPr>
            <p:cNvPr id="8214" name="圆角矩形 29"/>
            <p:cNvSpPr>
              <a:spLocks noChangeArrowheads="1"/>
            </p:cNvSpPr>
            <p:nvPr/>
          </p:nvSpPr>
          <p:spPr bwMode="auto">
            <a:xfrm>
              <a:off x="0" y="-139338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8215" name="MH_SubTitle_1"/>
            <p:cNvSpPr>
              <a:spLocks noChangeArrowheads="1"/>
            </p:cNvSpPr>
            <p:nvPr/>
          </p:nvSpPr>
          <p:spPr bwMode="auto">
            <a:xfrm>
              <a:off x="82494" y="-146976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ALP320</a:t>
              </a:r>
            </a:p>
          </p:txBody>
        </p:sp>
      </p:grpSp>
      <p:pic>
        <p:nvPicPr>
          <p:cNvPr id="82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0001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7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" y="1921996"/>
            <a:ext cx="15319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615" y="1664821"/>
            <a:ext cx="132715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图片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378" y="1685459"/>
            <a:ext cx="1700212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40150" y="700088"/>
            <a:ext cx="8347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/>
              <a:t>多用于进出线回路以及其他重要馈线，</a:t>
            </a:r>
            <a:r>
              <a:rPr lang="en-US" altLang="zh-CN" sz="1200" dirty="0"/>
              <a:t>集保护、测量、控制、总线通讯为一体，同时提供了远程自动控制、现场直接控制、面板指示、信号报警、操作记录、跳闸报警记录及开关量记录等功能</a:t>
            </a:r>
            <a:r>
              <a:rPr lang="zh-CN" altLang="en-US" sz="1200" dirty="0"/>
              <a:t>。</a:t>
            </a:r>
          </a:p>
        </p:txBody>
      </p:sp>
      <p:sp>
        <p:nvSpPr>
          <p:cNvPr id="32" name="MH_Text_1"/>
          <p:cNvSpPr>
            <a:spLocks noChangeArrowheads="1"/>
          </p:cNvSpPr>
          <p:nvPr/>
        </p:nvSpPr>
        <p:spPr bwMode="auto">
          <a:xfrm>
            <a:off x="787282" y="3704759"/>
            <a:ext cx="14763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基本测量：电流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DI/DO:5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路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DI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路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DO</a:t>
            </a:r>
          </a:p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安装开孔：嵌入式安装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91*44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开孔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endParaRPr lang="zh-CN" altLang="en-US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MH_Text_1"/>
          <p:cNvSpPr>
            <a:spLocks noChangeArrowheads="1"/>
          </p:cNvSpPr>
          <p:nvPr/>
        </p:nvSpPr>
        <p:spPr bwMode="auto">
          <a:xfrm>
            <a:off x="3015615" y="3704759"/>
            <a:ext cx="147478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基本测量：电流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电压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DI/DO:5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路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DI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路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DO</a:t>
            </a:r>
          </a:p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安装开孔：嵌入式安装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88*88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开孔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MH_Text_1"/>
          <p:cNvSpPr>
            <a:spLocks noChangeArrowheads="1"/>
          </p:cNvSpPr>
          <p:nvPr/>
        </p:nvSpPr>
        <p:spPr bwMode="auto">
          <a:xfrm>
            <a:off x="5083435" y="3711281"/>
            <a:ext cx="1860651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32" tIns="50964" rIns="101932" bIns="50964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基本测量：电流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电压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DI/DO:9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路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DI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路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DO</a:t>
            </a:r>
          </a:p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安装开孔：主体导轨安装、面板嵌入式安装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en-US" altLang="zh-CN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91*44</a:t>
            </a:r>
            <a:r>
              <a:rPr lang="zh-CN" altLang="en-US" sz="1000" dirty="0">
                <a:solidFill>
                  <a:srgbClr val="7F7F7F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开孔</a:t>
            </a:r>
            <a:endParaRPr lang="en-US" altLang="zh-CN" sz="1000" dirty="0">
              <a:solidFill>
                <a:srgbClr val="7F7F7F"/>
              </a:solidFill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5"/>
          <p:cNvGrpSpPr/>
          <p:nvPr/>
        </p:nvGrpSpPr>
        <p:grpSpPr bwMode="auto">
          <a:xfrm>
            <a:off x="7186930" y="3124731"/>
            <a:ext cx="1295400" cy="400050"/>
            <a:chOff x="42353" y="-139338"/>
            <a:chExt cx="1440000" cy="400050"/>
          </a:xfrm>
        </p:grpSpPr>
        <p:sp>
          <p:nvSpPr>
            <p:cNvPr id="4" name="圆角矩形 26"/>
            <p:cNvSpPr>
              <a:spLocks noChangeArrowheads="1"/>
            </p:cNvSpPr>
            <p:nvPr/>
          </p:nvSpPr>
          <p:spPr bwMode="auto">
            <a:xfrm>
              <a:off x="42353" y="-119099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5" name="MH_SubTitle_1"/>
            <p:cNvSpPr>
              <a:spLocks noChangeArrowheads="1"/>
            </p:cNvSpPr>
            <p:nvPr/>
          </p:nvSpPr>
          <p:spPr bwMode="auto">
            <a:xfrm>
              <a:off x="164990" y="-139338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sym typeface="Arial" panose="020B0604020202020204" pitchFamily="34" charset="0"/>
                </a:rPr>
                <a:t>ALP500</a:t>
              </a:r>
            </a:p>
          </p:txBody>
        </p:sp>
      </p:grp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4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9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6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bldLvl="0" animBg="1" autoUpdateAnimBg="0"/>
      <p:bldP spid="8207" grpId="0" bldLvl="0" animBg="1" autoUpdateAnimBg="0"/>
      <p:bldP spid="8208" grpId="0" bldLvl="0" animBg="1" autoUpdateAnimBg="0"/>
      <p:bldP spid="32" grpId="0" bldLvl="0" autoUpdateAnimBg="0"/>
      <p:bldP spid="33" grpId="0" bldLvl="0" autoUpdateAnimBg="0"/>
      <p:bldP spid="34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7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19458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9459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19460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461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2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19463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4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19465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9226" name="MH_Other_1"/>
          <p:cNvSpPr/>
          <p:nvPr/>
        </p:nvSpPr>
        <p:spPr>
          <a:xfrm>
            <a:off x="1903413" y="1371600"/>
            <a:ext cx="1700212" cy="1290638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227" name="组合 7"/>
          <p:cNvGrpSpPr/>
          <p:nvPr/>
        </p:nvGrpSpPr>
        <p:grpSpPr>
          <a:xfrm>
            <a:off x="2047875" y="3095625"/>
            <a:ext cx="1295400" cy="400050"/>
            <a:chOff x="0" y="0"/>
            <a:chExt cx="1440000" cy="400050"/>
          </a:xfrm>
        </p:grpSpPr>
        <p:sp>
          <p:nvSpPr>
            <p:cNvPr id="19468" name="圆角矩形 23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19469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晃电保护仪</a:t>
              </a:r>
            </a:p>
          </p:txBody>
        </p:sp>
      </p:grpSp>
      <p:sp>
        <p:nvSpPr>
          <p:cNvPr id="9230" name="MH_Other_2"/>
          <p:cNvSpPr/>
          <p:nvPr/>
        </p:nvSpPr>
        <p:spPr>
          <a:xfrm>
            <a:off x="4336415" y="1371600"/>
            <a:ext cx="1700213" cy="1290638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71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抗晃电类产品</a:t>
            </a:r>
          </a:p>
        </p:txBody>
      </p:sp>
      <p:sp>
        <p:nvSpPr>
          <p:cNvPr id="9232" name="MH_Text_1"/>
          <p:cNvSpPr/>
          <p:nvPr/>
        </p:nvSpPr>
        <p:spPr>
          <a:xfrm>
            <a:off x="2035175" y="3670300"/>
            <a:ext cx="1476375" cy="790575"/>
          </a:xfrm>
          <a:prstGeom prst="rect">
            <a:avLst/>
          </a:prstGeom>
          <a:noFill/>
          <a:ln w="9525">
            <a:noFill/>
          </a:ln>
        </p:spPr>
        <p:txBody>
          <a:bodyPr lIns="101932" tIns="50964" rIns="101932" bIns="50964" anchor="t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有效预防接触器因晃电时电压降低而引起的脱扣，让接触器在晃电时保持吸合，保持设备的连续性运行</a:t>
            </a:r>
            <a:endParaRPr lang="zh-CN" altLang="en-US" sz="1000" dirty="0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33" name="MH_Text_1"/>
          <p:cNvSpPr/>
          <p:nvPr/>
        </p:nvSpPr>
        <p:spPr>
          <a:xfrm>
            <a:off x="4469765" y="3670300"/>
            <a:ext cx="1474788" cy="790575"/>
          </a:xfrm>
          <a:prstGeom prst="rect">
            <a:avLst/>
          </a:prstGeom>
          <a:noFill/>
          <a:ln w="9525">
            <a:noFill/>
          </a:ln>
        </p:spPr>
        <p:txBody>
          <a:bodyPr lIns="101932" tIns="50964" rIns="101932" bIns="50964" anchor="t"/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在电压恢复到正常后自启动因晃电而停止工作的电机，并可根据工艺需要输出</a:t>
            </a:r>
            <a:r>
              <a:rPr lang="en-US" altLang="zh-CN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DCS</a:t>
            </a:r>
            <a:r>
              <a:rPr lang="zh-CN" alt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或</a:t>
            </a:r>
            <a:r>
              <a:rPr lang="en-US" altLang="zh-CN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PLC</a:t>
            </a:r>
            <a:r>
              <a:rPr lang="zh-CN" alt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联锁信号</a:t>
            </a:r>
          </a:p>
        </p:txBody>
      </p:sp>
      <p:grpSp>
        <p:nvGrpSpPr>
          <p:cNvPr id="2" name="组合 25"/>
          <p:cNvGrpSpPr/>
          <p:nvPr/>
        </p:nvGrpSpPr>
        <p:grpSpPr>
          <a:xfrm>
            <a:off x="4484053" y="3074988"/>
            <a:ext cx="1296987" cy="400050"/>
            <a:chOff x="0" y="0"/>
            <a:chExt cx="1440000" cy="400050"/>
          </a:xfrm>
        </p:grpSpPr>
        <p:sp>
          <p:nvSpPr>
            <p:cNvPr id="19475" name="圆角矩形 26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19476" name="MH_SubTitle_1"/>
            <p:cNvSpPr/>
            <p:nvPr/>
          </p:nvSpPr>
          <p:spPr>
            <a:xfrm>
              <a:off x="82494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晃电再启动</a:t>
              </a:r>
            </a:p>
          </p:txBody>
        </p:sp>
      </p:grpSp>
      <p:pic>
        <p:nvPicPr>
          <p:cNvPr id="1947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2" descr="ARD-KHD-S02"/>
          <p:cNvPicPr>
            <a:picLocks noChangeAspect="1"/>
          </p:cNvPicPr>
          <p:nvPr/>
        </p:nvPicPr>
        <p:blipFill>
          <a:blip r:embed="rId3"/>
          <a:srcRect l="3322" t="3937" r="62903" b="46758"/>
          <a:stretch>
            <a:fillRect/>
          </a:stretch>
        </p:blipFill>
        <p:spPr>
          <a:xfrm>
            <a:off x="2146300" y="1360488"/>
            <a:ext cx="1195388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3" descr="03_副本"/>
          <p:cNvPicPr>
            <a:picLocks noChangeAspect="1"/>
          </p:cNvPicPr>
          <p:nvPr/>
        </p:nvPicPr>
        <p:blipFill>
          <a:blip r:embed="rId4"/>
          <a:srcRect t="3444" r="60013" b="39867"/>
          <a:stretch>
            <a:fillRect/>
          </a:stretch>
        </p:blipFill>
        <p:spPr>
          <a:xfrm>
            <a:off x="4507865" y="1308100"/>
            <a:ext cx="1273175" cy="13541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5"/>
          <p:cNvGrpSpPr/>
          <p:nvPr/>
        </p:nvGrpSpPr>
        <p:grpSpPr>
          <a:xfrm>
            <a:off x="6717983" y="3055303"/>
            <a:ext cx="1296987" cy="400050"/>
            <a:chOff x="0" y="0"/>
            <a:chExt cx="1440000" cy="400050"/>
          </a:xfrm>
        </p:grpSpPr>
        <p:sp>
          <p:nvSpPr>
            <p:cNvPr id="4" name="圆角矩形 26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7" name="MH_SubTitle_1"/>
            <p:cNvSpPr/>
            <p:nvPr/>
          </p:nvSpPr>
          <p:spPr>
            <a:xfrm>
              <a:off x="82494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ARD-KHD-S03</a:t>
              </a:r>
            </a:p>
          </p:txBody>
        </p:sp>
      </p:grp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1" dur="500" tmFilter="0,0; .5, 1; 1, 1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8" dur="500" tmFilter="0,0; .5, 1; 1, 1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bldLvl="0" animBg="1"/>
      <p:bldP spid="9230" grpId="0" bldLvl="0" animBg="1"/>
      <p:bldP spid="9232" grpId="0" bldLvl="0"/>
      <p:bldP spid="9233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8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0482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0483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0484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485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86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0487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8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0489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10250" name="MH_Other_1"/>
          <p:cNvSpPr/>
          <p:nvPr/>
        </p:nvSpPr>
        <p:spPr>
          <a:xfrm>
            <a:off x="323850" y="727075"/>
            <a:ext cx="1700213" cy="128905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251" name="组合 7"/>
          <p:cNvGrpSpPr/>
          <p:nvPr/>
        </p:nvGrpSpPr>
        <p:grpSpPr>
          <a:xfrm>
            <a:off x="468313" y="2449513"/>
            <a:ext cx="1296987" cy="400050"/>
            <a:chOff x="0" y="0"/>
            <a:chExt cx="1440000" cy="400050"/>
          </a:xfrm>
        </p:grpSpPr>
        <p:sp>
          <p:nvSpPr>
            <p:cNvPr id="20492" name="圆角矩形 23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0493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1P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254" name="MH_Other_2"/>
          <p:cNvSpPr/>
          <p:nvPr/>
        </p:nvSpPr>
        <p:spPr>
          <a:xfrm>
            <a:off x="2327275" y="727075"/>
            <a:ext cx="1700213" cy="128905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495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自复式过欠压继电器</a:t>
            </a:r>
          </a:p>
        </p:txBody>
      </p:sp>
      <p:grpSp>
        <p:nvGrpSpPr>
          <p:cNvPr id="10256" name="组合 25"/>
          <p:cNvGrpSpPr/>
          <p:nvPr/>
        </p:nvGrpSpPr>
        <p:grpSpPr>
          <a:xfrm>
            <a:off x="2546350" y="2428875"/>
            <a:ext cx="1296988" cy="400050"/>
            <a:chOff x="0" y="0"/>
            <a:chExt cx="1440000" cy="400050"/>
          </a:xfrm>
        </p:grpSpPr>
        <p:sp>
          <p:nvSpPr>
            <p:cNvPr id="20497" name="圆角矩形 26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0498" name="MH_SubTitle_1"/>
            <p:cNvSpPr/>
            <p:nvPr/>
          </p:nvSpPr>
          <p:spPr>
            <a:xfrm>
              <a:off x="82494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3P</a:t>
              </a:r>
            </a:p>
          </p:txBody>
        </p:sp>
      </p:grpSp>
      <p:pic>
        <p:nvPicPr>
          <p:cNvPr id="2049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594" descr="IMG_8335_副本_副本"/>
          <p:cNvPicPr>
            <a:picLocks noChangeAspect="1"/>
          </p:cNvPicPr>
          <p:nvPr/>
        </p:nvPicPr>
        <p:blipFill>
          <a:blip r:embed="rId3">
            <a:grayscl/>
            <a:lum bright="20001"/>
          </a:blip>
          <a:stretch>
            <a:fillRect/>
          </a:stretch>
        </p:blipFill>
        <p:spPr>
          <a:xfrm>
            <a:off x="717550" y="727075"/>
            <a:ext cx="842963" cy="1285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593" descr="IMG_8333_副本%20-%20副本"/>
          <p:cNvPicPr>
            <a:picLocks noChangeAspect="1"/>
          </p:cNvPicPr>
          <p:nvPr/>
        </p:nvPicPr>
        <p:blipFill>
          <a:blip r:embed="rId4">
            <a:grayscl/>
            <a:lum bright="26001"/>
          </a:blip>
          <a:stretch>
            <a:fillRect/>
          </a:stretch>
        </p:blipFill>
        <p:spPr>
          <a:xfrm>
            <a:off x="2589213" y="723900"/>
            <a:ext cx="1196975" cy="1316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" y="2921000"/>
            <a:ext cx="4410075" cy="2108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2" descr="IMG_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3113" y="1025525"/>
            <a:ext cx="4210050" cy="3603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3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bldLvl="0" animBg="1"/>
      <p:bldP spid="1025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B85DEB-F9BB-474E-B286-4BDCC0F0563A}" type="slidenum">
              <a:rPr lang="zh-CN" altLang="en-US"/>
              <a:t>9</a:t>
            </a:fld>
            <a:endParaRPr lang="zh-CN" altLang="en-US"/>
          </a:p>
        </p:txBody>
      </p:sp>
      <p:sp>
        <p:nvSpPr>
          <p:cNvPr id="67586" name="直接连接符 11"/>
          <p:cNvSpPr>
            <a:spLocks noChangeShapeType="1"/>
          </p:cNvSpPr>
          <p:nvPr/>
        </p:nvSpPr>
        <p:spPr bwMode="auto">
          <a:xfrm flipV="1">
            <a:off x="952500" y="654050"/>
            <a:ext cx="7859713" cy="0"/>
          </a:xfrm>
          <a:prstGeom prst="line">
            <a:avLst/>
          </a:prstGeom>
          <a:noFill/>
          <a:ln w="15875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7587" name="组合 13"/>
          <p:cNvGrpSpPr/>
          <p:nvPr/>
        </p:nvGrpSpPr>
        <p:grpSpPr bwMode="auto"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67588" name="矩形 14"/>
            <p:cNvSpPr>
              <a:spLocks noChangeArrowheads="1"/>
            </p:cNvSpPr>
            <p:nvPr/>
          </p:nvSpPr>
          <p:spPr bwMode="auto">
            <a:xfrm>
              <a:off x="0" y="0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7589" name="矩形 15"/>
            <p:cNvSpPr>
              <a:spLocks noChangeArrowheads="1"/>
            </p:cNvSpPr>
            <p:nvPr/>
          </p:nvSpPr>
          <p:spPr bwMode="auto"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7590" name="组合 9"/>
          <p:cNvGrpSpPr/>
          <p:nvPr/>
        </p:nvGrpSpPr>
        <p:grpSpPr bwMode="auto"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67591" name="TextBox 10"/>
            <p:cNvSpPr>
              <a:spLocks noChangeArrowheads="1"/>
            </p:cNvSpPr>
            <p:nvPr/>
          </p:nvSpPr>
          <p:spPr bwMode="auto">
            <a:xfrm>
              <a:off x="833313" y="107071"/>
              <a:ext cx="1325774" cy="42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zh-CN" sz="1200" b="1">
                <a:solidFill>
                  <a:srgbClr val="7F7F7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592" name="TextBox 12"/>
            <p:cNvSpPr>
              <a:spLocks noChangeArrowheads="1"/>
            </p:cNvSpPr>
            <p:nvPr/>
          </p:nvSpPr>
          <p:spPr bwMode="auto">
            <a:xfrm>
              <a:off x="839574" y="382345"/>
              <a:ext cx="1325776" cy="29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zh-CN" sz="700" b="1">
                  <a:solidFill>
                    <a:srgbClr val="7F7F7F"/>
                  </a:solidFill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67593" name="TextBox 16"/>
            <p:cNvSpPr>
              <a:spLocks noChangeArrowheads="1"/>
            </p:cNvSpPr>
            <p:nvPr/>
          </p:nvSpPr>
          <p:spPr bwMode="auto">
            <a:xfrm>
              <a:off x="0" y="0"/>
              <a:ext cx="966585" cy="77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zh-CN" sz="2800">
                  <a:solidFill>
                    <a:schemeClr val="accent1"/>
                  </a:solidFill>
                  <a:latin typeface="Impact" panose="020B0806030902050204" pitchFamily="34" charset="0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67594" name="MH_Other_3"/>
          <p:cNvSpPr>
            <a:spLocks noChangeArrowheads="1"/>
          </p:cNvSpPr>
          <p:nvPr/>
        </p:nvSpPr>
        <p:spPr bwMode="auto">
          <a:xfrm>
            <a:off x="215900" y="1622425"/>
            <a:ext cx="1701800" cy="1290638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7595" name="标题 4"/>
          <p:cNvSpPr>
            <a:spLocks noGrp="1" noChangeArrowheads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lIns="68580" tIns="34290" rIns="68580" bIns="34290" anchor="ctr"/>
          <a:lstStyle/>
          <a:p>
            <a:pPr marL="0" indent="0" algn="l" eaLnBrk="1" hangingPunct="1"/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</a:rPr>
              <a:t>直流电压继电器</a:t>
            </a:r>
          </a:p>
        </p:txBody>
      </p:sp>
      <p:grpSp>
        <p:nvGrpSpPr>
          <p:cNvPr id="67596" name="组合 28"/>
          <p:cNvGrpSpPr/>
          <p:nvPr/>
        </p:nvGrpSpPr>
        <p:grpSpPr bwMode="auto">
          <a:xfrm>
            <a:off x="295275" y="3325813"/>
            <a:ext cx="1541463" cy="400050"/>
            <a:chOff x="0" y="0"/>
            <a:chExt cx="1440000" cy="400050"/>
          </a:xfrm>
        </p:grpSpPr>
        <p:sp>
          <p:nvSpPr>
            <p:cNvPr id="67597" name="圆角矩形 29"/>
            <p:cNvSpPr>
              <a:spLocks noChangeArrowheads="1"/>
            </p:cNvSpPr>
            <p:nvPr/>
          </p:nvSpPr>
          <p:spPr bwMode="auto"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67598" name="MH_SubTitle_1"/>
            <p:cNvSpPr>
              <a:spLocks noChangeArrowheads="1"/>
            </p:cNvSpPr>
            <p:nvPr/>
          </p:nvSpPr>
          <p:spPr bwMode="auto">
            <a:xfrm>
              <a:off x="82495" y="0"/>
              <a:ext cx="127501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sym typeface="Arial" panose="020B0604020202020204" pitchFamily="34" charset="0"/>
                </a:rPr>
                <a:t>ANRV</a:t>
              </a:r>
            </a:p>
          </p:txBody>
        </p:sp>
      </p:grpSp>
      <p:pic>
        <p:nvPicPr>
          <p:cNvPr id="675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0001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600" name="椭圆 54"/>
          <p:cNvSpPr>
            <a:spLocks noChangeArrowheads="1"/>
          </p:cNvSpPr>
          <p:nvPr/>
        </p:nvSpPr>
        <p:spPr bwMode="auto">
          <a:xfrm>
            <a:off x="4067175" y="1830388"/>
            <a:ext cx="3476625" cy="1801812"/>
          </a:xfrm>
          <a:custGeom>
            <a:avLst/>
            <a:gdLst>
              <a:gd name="T0" fmla="*/ 48756 w 3477652"/>
              <a:gd name="T1" fmla="*/ 5796 h 1802173"/>
              <a:gd name="T2" fmla="*/ 3474665 w 3477652"/>
              <a:gd name="T3" fmla="*/ 47047 h 1802173"/>
              <a:gd name="T4" fmla="*/ 1727334 w 3477652"/>
              <a:gd name="T5" fmla="*/ 1801252 h 1802173"/>
              <a:gd name="T6" fmla="*/ 48756 w 3477652"/>
              <a:gd name="T7" fmla="*/ 5796 h 1802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4" name="TextBox 1"/>
          <p:cNvSpPr>
            <a:spLocks noChangeArrowheads="1"/>
          </p:cNvSpPr>
          <p:nvPr/>
        </p:nvSpPr>
        <p:spPr bwMode="auto">
          <a:xfrm>
            <a:off x="2184400" y="1738313"/>
            <a:ext cx="16192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9" tIns="0" rIns="119989" bIns="0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>
                <a:solidFill>
                  <a:srgbClr val="595959"/>
                </a:solidFill>
                <a:sym typeface="微软雅黑" panose="020B0503020204020204" pitchFamily="34" charset="-122"/>
              </a:rPr>
              <a:t>  宽电压输入</a:t>
            </a:r>
          </a:p>
        </p:txBody>
      </p:sp>
      <p:sp>
        <p:nvSpPr>
          <p:cNvPr id="29715" name="椭圆 62"/>
          <p:cNvSpPr>
            <a:spLocks noChangeArrowheads="1"/>
          </p:cNvSpPr>
          <p:nvPr/>
        </p:nvSpPr>
        <p:spPr bwMode="auto">
          <a:xfrm>
            <a:off x="4084638" y="2482850"/>
            <a:ext cx="660400" cy="6604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zh-CN" sz="20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02</a:t>
            </a:r>
            <a:endParaRPr lang="zh-CN" altLang="en-US" sz="20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9716" name="椭圆 63"/>
          <p:cNvSpPr>
            <a:spLocks noChangeArrowheads="1"/>
          </p:cNvSpPr>
          <p:nvPr/>
        </p:nvSpPr>
        <p:spPr bwMode="auto">
          <a:xfrm>
            <a:off x="4867275" y="3213100"/>
            <a:ext cx="660400" cy="660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zh-CN" sz="20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03</a:t>
            </a:r>
            <a:endParaRPr lang="zh-CN" altLang="en-US" sz="20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9717" name="椭圆 64"/>
          <p:cNvSpPr>
            <a:spLocks noChangeArrowheads="1"/>
          </p:cNvSpPr>
          <p:nvPr/>
        </p:nvSpPr>
        <p:spPr bwMode="auto">
          <a:xfrm>
            <a:off x="6118225" y="3179763"/>
            <a:ext cx="660400" cy="660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zh-CN" sz="20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04</a:t>
            </a:r>
            <a:endParaRPr lang="zh-CN" altLang="en-US" sz="20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9718" name="椭圆 65"/>
          <p:cNvSpPr>
            <a:spLocks noChangeArrowheads="1"/>
          </p:cNvSpPr>
          <p:nvPr/>
        </p:nvSpPr>
        <p:spPr bwMode="auto">
          <a:xfrm>
            <a:off x="6872288" y="2386013"/>
            <a:ext cx="660400" cy="6604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zh-CN" sz="20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05</a:t>
            </a:r>
            <a:endParaRPr lang="zh-CN" altLang="en-US" sz="20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9719" name="椭圆 66"/>
          <p:cNvSpPr>
            <a:spLocks noChangeArrowheads="1"/>
          </p:cNvSpPr>
          <p:nvPr/>
        </p:nvSpPr>
        <p:spPr bwMode="auto">
          <a:xfrm>
            <a:off x="7170738" y="1517650"/>
            <a:ext cx="660400" cy="660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zh-CN" sz="20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06</a:t>
            </a:r>
            <a:endParaRPr lang="zh-CN" altLang="en-US" sz="20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9720" name="椭圆 67"/>
          <p:cNvSpPr>
            <a:spLocks noChangeArrowheads="1"/>
          </p:cNvSpPr>
          <p:nvPr/>
        </p:nvSpPr>
        <p:spPr bwMode="auto">
          <a:xfrm>
            <a:off x="3803650" y="1506538"/>
            <a:ext cx="660400" cy="660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zh-CN" sz="20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01</a:t>
            </a:r>
            <a:endParaRPr lang="zh-CN" altLang="en-US" sz="20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9721" name="TextBox 34"/>
          <p:cNvSpPr>
            <a:spLocks noChangeArrowheads="1"/>
          </p:cNvSpPr>
          <p:nvPr/>
        </p:nvSpPr>
        <p:spPr bwMode="auto">
          <a:xfrm>
            <a:off x="1914525" y="2017713"/>
            <a:ext cx="2087563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交直流通用，电源电压范围24-240V AC/DC</a:t>
            </a:r>
          </a:p>
        </p:txBody>
      </p:sp>
      <p:sp>
        <p:nvSpPr>
          <p:cNvPr id="29722" name="TextBox 35"/>
          <p:cNvSpPr>
            <a:spLocks noChangeArrowheads="1"/>
          </p:cNvSpPr>
          <p:nvPr/>
        </p:nvSpPr>
        <p:spPr bwMode="auto">
          <a:xfrm>
            <a:off x="2382838" y="2787650"/>
            <a:ext cx="16192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9" tIns="0" rIns="119989" bIns="0"/>
          <a:lstStyle/>
          <a:p>
            <a:pPr marL="285750" indent="-285750" algn="r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400" b="1">
                <a:solidFill>
                  <a:srgbClr val="595959"/>
                </a:solidFill>
                <a:sym typeface="微软雅黑" panose="020B0503020204020204" pitchFamily="34" charset="-122"/>
              </a:rPr>
              <a:t>交直流通用</a:t>
            </a:r>
          </a:p>
        </p:txBody>
      </p:sp>
      <p:sp>
        <p:nvSpPr>
          <p:cNvPr id="29723" name="TextBox 36"/>
          <p:cNvSpPr>
            <a:spLocks noChangeArrowheads="1"/>
          </p:cNvSpPr>
          <p:nvPr/>
        </p:nvSpPr>
        <p:spPr bwMode="auto">
          <a:xfrm>
            <a:off x="2022475" y="3067050"/>
            <a:ext cx="24130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监测电压范围1-100V AC/DC；1-10V、5-50V、10-100V</a:t>
            </a:r>
          </a:p>
        </p:txBody>
      </p:sp>
      <p:sp>
        <p:nvSpPr>
          <p:cNvPr id="29724" name="TextBox 37"/>
          <p:cNvSpPr>
            <a:spLocks noChangeArrowheads="1"/>
          </p:cNvSpPr>
          <p:nvPr/>
        </p:nvSpPr>
        <p:spPr bwMode="auto">
          <a:xfrm>
            <a:off x="3125788" y="3667125"/>
            <a:ext cx="16192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9" tIns="0" rIns="119989" bIns="0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>
                <a:solidFill>
                  <a:srgbClr val="595959"/>
                </a:solidFill>
                <a:sym typeface="微软雅黑" panose="020B0503020204020204" pitchFamily="34" charset="-122"/>
              </a:rPr>
              <a:t>保护功能</a:t>
            </a:r>
          </a:p>
        </p:txBody>
      </p:sp>
      <p:sp>
        <p:nvSpPr>
          <p:cNvPr id="29725" name="TextBox 38"/>
          <p:cNvSpPr>
            <a:spLocks noChangeArrowheads="1"/>
          </p:cNvSpPr>
          <p:nvPr/>
        </p:nvSpPr>
        <p:spPr bwMode="auto">
          <a:xfrm>
            <a:off x="3184525" y="3946525"/>
            <a:ext cx="2317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可选过压、欠压、窗口模式、二级过压、二级欠压等保护模式；可设置滞后值、动作延时时间、自复位方式等</a:t>
            </a:r>
          </a:p>
        </p:txBody>
      </p:sp>
      <p:sp>
        <p:nvSpPr>
          <p:cNvPr id="29726" name="TextBox 39"/>
          <p:cNvSpPr>
            <a:spLocks noChangeArrowheads="1"/>
          </p:cNvSpPr>
          <p:nvPr/>
        </p:nvSpPr>
        <p:spPr bwMode="auto">
          <a:xfrm>
            <a:off x="6638925" y="3667125"/>
            <a:ext cx="16208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9" tIns="0" rIns="119989" bIns="0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>
                <a:solidFill>
                  <a:srgbClr val="595959"/>
                </a:solidFill>
                <a:sym typeface="微软雅黑" panose="020B0503020204020204" pitchFamily="34" charset="-122"/>
              </a:rPr>
              <a:t>独立输出</a:t>
            </a:r>
          </a:p>
        </p:txBody>
      </p:sp>
      <p:sp>
        <p:nvSpPr>
          <p:cNvPr id="29727" name="TextBox 40"/>
          <p:cNvSpPr>
            <a:spLocks noChangeArrowheads="1"/>
          </p:cNvSpPr>
          <p:nvPr/>
        </p:nvSpPr>
        <p:spPr bwMode="auto">
          <a:xfrm>
            <a:off x="6297613" y="3946525"/>
            <a:ext cx="255746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两路继电器输出，每路包含一组C/O触点，继电器容量8A、250V</a:t>
            </a:r>
          </a:p>
        </p:txBody>
      </p:sp>
      <p:sp>
        <p:nvSpPr>
          <p:cNvPr id="29728" name="TextBox 41"/>
          <p:cNvSpPr>
            <a:spLocks noChangeArrowheads="1"/>
          </p:cNvSpPr>
          <p:nvPr/>
        </p:nvSpPr>
        <p:spPr bwMode="auto">
          <a:xfrm>
            <a:off x="7396163" y="2757488"/>
            <a:ext cx="16192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9" tIns="0" rIns="119989" bIns="0"/>
          <a:lstStyle/>
          <a:p>
            <a:pPr marL="285750" indent="-28575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400" b="1">
                <a:solidFill>
                  <a:srgbClr val="595959"/>
                </a:solidFill>
                <a:sym typeface="微软雅黑" panose="020B0503020204020204" pitchFamily="34" charset="-122"/>
              </a:rPr>
              <a:t>尺寸</a:t>
            </a:r>
          </a:p>
        </p:txBody>
      </p:sp>
      <p:sp>
        <p:nvSpPr>
          <p:cNvPr id="29729" name="TextBox 42"/>
          <p:cNvSpPr>
            <a:spLocks noChangeArrowheads="1"/>
          </p:cNvSpPr>
          <p:nvPr/>
        </p:nvSpPr>
        <p:spPr bwMode="auto">
          <a:xfrm>
            <a:off x="7146925" y="3032125"/>
            <a:ext cx="19970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22.5*98*70</a:t>
            </a:r>
          </a:p>
        </p:txBody>
      </p:sp>
      <p:sp>
        <p:nvSpPr>
          <p:cNvPr id="29730" name="TextBox 43"/>
          <p:cNvSpPr>
            <a:spLocks noChangeArrowheads="1"/>
          </p:cNvSpPr>
          <p:nvPr/>
        </p:nvSpPr>
        <p:spPr bwMode="auto">
          <a:xfrm>
            <a:off x="7831138" y="1789113"/>
            <a:ext cx="162083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9" tIns="0" rIns="119989" bIns="0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>
                <a:solidFill>
                  <a:srgbClr val="595959"/>
                </a:solidFill>
                <a:sym typeface="微软雅黑" panose="020B0503020204020204" pitchFamily="34" charset="-122"/>
              </a:rPr>
              <a:t>人机交互</a:t>
            </a:r>
          </a:p>
        </p:txBody>
      </p:sp>
      <p:grpSp>
        <p:nvGrpSpPr>
          <p:cNvPr id="67618" name="组合 31"/>
          <p:cNvGrpSpPr/>
          <p:nvPr/>
        </p:nvGrpSpPr>
        <p:grpSpPr bwMode="auto">
          <a:xfrm>
            <a:off x="5064125" y="1087438"/>
            <a:ext cx="1439863" cy="1439862"/>
            <a:chOff x="0" y="0"/>
            <a:chExt cx="1440000" cy="1440000"/>
          </a:xfrm>
        </p:grpSpPr>
        <p:sp>
          <p:nvSpPr>
            <p:cNvPr id="67619" name="椭圆 79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67620" name="TextBox 21"/>
            <p:cNvSpPr>
              <a:spLocks noChangeArrowheads="1"/>
            </p:cNvSpPr>
            <p:nvPr/>
          </p:nvSpPr>
          <p:spPr bwMode="auto">
            <a:xfrm>
              <a:off x="371187" y="366057"/>
              <a:ext cx="697627" cy="707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2000" b="1">
                  <a:solidFill>
                    <a:srgbClr val="FFFFFF"/>
                  </a:solidFill>
                  <a:latin typeface="Impact" panose="020B0806030902050204" pitchFamily="34" charset="0"/>
                  <a:sym typeface="Arial" panose="020B0604020202020204" pitchFamily="34" charset="0"/>
                </a:rPr>
                <a:t>产品</a:t>
              </a:r>
              <a:endParaRPr lang="en-US" altLang="zh-CN" sz="2000" b="1">
                <a:solidFill>
                  <a:srgbClr val="FFFFFF"/>
                </a:solidFill>
                <a:latin typeface="Impact" panose="020B0806030902050204" pitchFamily="34" charset="0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>
                  <a:solidFill>
                    <a:srgbClr val="FFFFFF"/>
                  </a:solidFill>
                  <a:latin typeface="Impact" panose="020B0806030902050204" pitchFamily="34" charset="0"/>
                  <a:sym typeface="Arial" panose="020B0604020202020204" pitchFamily="34" charset="0"/>
                </a:rPr>
                <a:t>特色</a:t>
              </a:r>
              <a:endParaRPr lang="zh-CN" altLang="en-US">
                <a:sym typeface="Arial" panose="020B0604020202020204" pitchFamily="34" charset="0"/>
              </a:endParaRPr>
            </a:p>
          </p:txBody>
        </p:sp>
      </p:grpSp>
      <p:pic>
        <p:nvPicPr>
          <p:cNvPr id="67621" name="Picture 38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563688"/>
            <a:ext cx="13112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35" name="TextBox 34"/>
          <p:cNvSpPr>
            <a:spLocks noChangeArrowheads="1"/>
          </p:cNvSpPr>
          <p:nvPr/>
        </p:nvSpPr>
        <p:spPr bwMode="auto">
          <a:xfrm>
            <a:off x="7956550" y="2068513"/>
            <a:ext cx="1152525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3数码管显示，2按键</a:t>
            </a:r>
            <a:endParaRPr lang="zh-CN" altLang="en-US"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4" grpId="0" bldLvl="0"/>
      <p:bldP spid="29715" grpId="0" bldLvl="0" animBg="1"/>
      <p:bldP spid="29716" grpId="0" bldLvl="0" animBg="1"/>
      <p:bldP spid="29717" grpId="0" bldLvl="0" animBg="1"/>
      <p:bldP spid="29718" grpId="0" bldLvl="0" animBg="1"/>
      <p:bldP spid="29719" grpId="0" bldLvl="0" animBg="1"/>
      <p:bldP spid="29720" grpId="0" bldLvl="0" animBg="1"/>
      <p:bldP spid="29721" grpId="0" bldLvl="0"/>
      <p:bldP spid="29722" grpId="0" bldLvl="0"/>
      <p:bldP spid="29723" grpId="0" bldLvl="0"/>
      <p:bldP spid="29724" grpId="0" bldLvl="0"/>
      <p:bldP spid="29725" grpId="0" bldLvl="0"/>
      <p:bldP spid="29726" grpId="0" bldLvl="0"/>
      <p:bldP spid="29727" grpId="0" bldLvl="0"/>
      <p:bldP spid="29728" grpId="0" bldLvl="0"/>
      <p:bldP spid="29729" grpId="0" bldLvl="0"/>
      <p:bldP spid="29730" grpId="0" bldLvl="0"/>
      <p:bldP spid="29735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10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3794" name="矩形 3"/>
          <p:cNvSpPr/>
          <p:nvPr/>
        </p:nvSpPr>
        <p:spPr>
          <a:xfrm>
            <a:off x="2557463" y="1023938"/>
            <a:ext cx="6586537" cy="1403350"/>
          </a:xfrm>
          <a:custGeom>
            <a:avLst/>
            <a:gdLst/>
            <a:ahLst/>
            <a:cxnLst>
              <a:cxn ang="0">
                <a:pos x="810498" y="0"/>
              </a:cxn>
              <a:cxn ang="0">
                <a:pos x="6585981" y="0"/>
              </a:cxn>
              <a:cxn ang="0">
                <a:pos x="6585981" y="1402051"/>
              </a:cxn>
              <a:cxn ang="0">
                <a:pos x="0" y="1402051"/>
              </a:cxn>
              <a:cxn ang="0">
                <a:pos x="810498" y="0"/>
              </a:cxn>
            </a:cxnLst>
            <a:rect l="0" t="0" r="0" b="0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lnTo>
                  <a:pt x="81060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5" name="矩形 6"/>
          <p:cNvSpPr/>
          <p:nvPr/>
        </p:nvSpPr>
        <p:spPr>
          <a:xfrm>
            <a:off x="0" y="2932113"/>
            <a:ext cx="4284663" cy="140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85453" y="0"/>
              </a:cxn>
              <a:cxn ang="0">
                <a:pos x="3474628" y="1402051"/>
              </a:cxn>
              <a:cxn ang="0">
                <a:pos x="0" y="1402051"/>
              </a:cxn>
              <a:cxn ang="0">
                <a:pos x="0" y="0"/>
              </a:cxn>
            </a:cxnLst>
            <a:rect l="0" t="0" r="0" b="0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6" name="矩形 7"/>
          <p:cNvSpPr/>
          <p:nvPr/>
        </p:nvSpPr>
        <p:spPr>
          <a:xfrm>
            <a:off x="0" y="1492250"/>
            <a:ext cx="7959725" cy="2266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959319" y="0"/>
              </a:cxn>
              <a:cxn ang="0">
                <a:pos x="6649988" y="2264851"/>
              </a:cxn>
              <a:cxn ang="0">
                <a:pos x="0" y="2264851"/>
              </a:cxn>
              <a:cxn ang="0">
                <a:pos x="0" y="0"/>
              </a:cxn>
            </a:cxnLst>
            <a:rect l="0" t="0" r="0" b="0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7" name="TextBox 9"/>
          <p:cNvSpPr/>
          <p:nvPr/>
        </p:nvSpPr>
        <p:spPr>
          <a:xfrm>
            <a:off x="593725" y="2860675"/>
            <a:ext cx="10445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798" name="TextBox 10"/>
          <p:cNvSpPr/>
          <p:nvPr/>
        </p:nvSpPr>
        <p:spPr>
          <a:xfrm>
            <a:off x="1374775" y="1684338"/>
            <a:ext cx="1673225" cy="1860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2</a:t>
            </a:r>
          </a:p>
        </p:txBody>
      </p:sp>
      <p:sp>
        <p:nvSpPr>
          <p:cNvPr id="33799" name="TextBox 11"/>
          <p:cNvSpPr/>
          <p:nvPr/>
        </p:nvSpPr>
        <p:spPr>
          <a:xfrm>
            <a:off x="3060700" y="2212975"/>
            <a:ext cx="2030413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lvl="1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系统简介</a:t>
            </a:r>
          </a:p>
        </p:txBody>
      </p:sp>
      <p:sp>
        <p:nvSpPr>
          <p:cNvPr id="33800" name="矩形 20"/>
          <p:cNvSpPr/>
          <p:nvPr/>
        </p:nvSpPr>
        <p:spPr>
          <a:xfrm>
            <a:off x="8251825" y="1355725"/>
            <a:ext cx="446088" cy="739775"/>
          </a:xfrm>
          <a:custGeom>
            <a:avLst/>
            <a:gdLst/>
            <a:ahLst/>
            <a:cxnLst>
              <a:cxn ang="0">
                <a:pos x="77455" y="0"/>
              </a:cxn>
              <a:cxn ang="0">
                <a:pos x="444156" y="371476"/>
              </a:cxn>
              <a:cxn ang="0">
                <a:pos x="77455" y="742951"/>
              </a:cxn>
              <a:cxn ang="0">
                <a:pos x="0" y="664488"/>
              </a:cxn>
              <a:cxn ang="0">
                <a:pos x="292003" y="368684"/>
              </a:cxn>
              <a:cxn ang="0">
                <a:pos x="2757" y="75672"/>
              </a:cxn>
              <a:cxn ang="0">
                <a:pos x="77455" y="0"/>
              </a:cxn>
            </a:cxnLst>
            <a:rect l="0" t="0" r="0" b="0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lnTo>
                  <a:pt x="77961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0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" dur="75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right)">
                                      <p:cBhvr>
                                        <p:cTn id="38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bldLvl="0"/>
      <p:bldP spid="33798" grpId="0" bldLvl="0"/>
      <p:bldP spid="33799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MH_Other_3"/>
          <p:cNvSpPr/>
          <p:nvPr/>
        </p:nvSpPr>
        <p:spPr>
          <a:xfrm>
            <a:off x="6532563" y="3849688"/>
            <a:ext cx="1122362" cy="787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" name="MH_Other_3"/>
          <p:cNvSpPr/>
          <p:nvPr/>
        </p:nvSpPr>
        <p:spPr>
          <a:xfrm>
            <a:off x="5213350" y="3841750"/>
            <a:ext cx="1122363" cy="785813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11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2532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2533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2534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535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536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2537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38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2539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7183" name="MH_Other_3"/>
          <p:cNvSpPr/>
          <p:nvPr/>
        </p:nvSpPr>
        <p:spPr>
          <a:xfrm>
            <a:off x="3749675" y="3824288"/>
            <a:ext cx="1122363" cy="785812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41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概况</a:t>
            </a:r>
            <a:endParaRPr lang="en-US" altLang="zh-CN" sz="1600" kern="1200" dirty="0">
              <a:solidFill>
                <a:srgbClr val="595959"/>
              </a:solidFill>
              <a:latin typeface="微软雅黑" panose="020B0503020204020204" pitchFamily="34" charset="-122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7193" name="组合 28"/>
          <p:cNvGrpSpPr/>
          <p:nvPr/>
        </p:nvGrpSpPr>
        <p:grpSpPr>
          <a:xfrm>
            <a:off x="3767138" y="4740275"/>
            <a:ext cx="1022350" cy="266700"/>
            <a:chOff x="0" y="0"/>
            <a:chExt cx="1440000" cy="400050"/>
          </a:xfrm>
        </p:grpSpPr>
        <p:sp>
          <p:nvSpPr>
            <p:cNvPr id="22543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2544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电机保护</a:t>
              </a:r>
            </a:p>
          </p:txBody>
        </p:sp>
      </p:grpSp>
      <p:pic>
        <p:nvPicPr>
          <p:cNvPr id="2254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MH_Other_3"/>
          <p:cNvSpPr/>
          <p:nvPr/>
        </p:nvSpPr>
        <p:spPr>
          <a:xfrm>
            <a:off x="2198688" y="3808413"/>
            <a:ext cx="1122362" cy="785812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39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988" y="3956050"/>
            <a:ext cx="560387" cy="4921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" name="组合 28"/>
          <p:cNvGrpSpPr/>
          <p:nvPr/>
        </p:nvGrpSpPr>
        <p:grpSpPr>
          <a:xfrm>
            <a:off x="2249488" y="4754563"/>
            <a:ext cx="1022350" cy="265112"/>
            <a:chOff x="0" y="0"/>
            <a:chExt cx="1440000" cy="400050"/>
          </a:xfrm>
        </p:grpSpPr>
        <p:sp>
          <p:nvSpPr>
            <p:cNvPr id="22551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2552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线路保护</a:t>
              </a:r>
            </a:p>
          </p:txBody>
        </p:sp>
      </p:grpSp>
      <p:pic>
        <p:nvPicPr>
          <p:cNvPr id="44" name="图片 12" descr="ARD-KHD-S02"/>
          <p:cNvPicPr>
            <a:picLocks noChangeAspect="1"/>
          </p:cNvPicPr>
          <p:nvPr/>
        </p:nvPicPr>
        <p:blipFill>
          <a:blip r:embed="rId4"/>
          <a:srcRect l="3322" t="3937" r="62903" b="46758"/>
          <a:stretch>
            <a:fillRect/>
          </a:stretch>
        </p:blipFill>
        <p:spPr>
          <a:xfrm>
            <a:off x="5507038" y="3914775"/>
            <a:ext cx="557212" cy="6207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6" name="组合 28"/>
          <p:cNvGrpSpPr/>
          <p:nvPr/>
        </p:nvGrpSpPr>
        <p:grpSpPr>
          <a:xfrm>
            <a:off x="5241925" y="4745038"/>
            <a:ext cx="1022350" cy="266700"/>
            <a:chOff x="0" y="0"/>
            <a:chExt cx="1440000" cy="400050"/>
          </a:xfrm>
        </p:grpSpPr>
        <p:sp>
          <p:nvSpPr>
            <p:cNvPr id="22555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2556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抗晃电</a:t>
              </a:r>
            </a:p>
          </p:txBody>
        </p:sp>
      </p:grpSp>
      <p:pic>
        <p:nvPicPr>
          <p:cNvPr id="22557" name="Picture 38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3927475"/>
            <a:ext cx="642938" cy="6953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" name="组合 28"/>
          <p:cNvGrpSpPr/>
          <p:nvPr/>
        </p:nvGrpSpPr>
        <p:grpSpPr>
          <a:xfrm>
            <a:off x="6583363" y="4727575"/>
            <a:ext cx="1022350" cy="265113"/>
            <a:chOff x="0" y="0"/>
            <a:chExt cx="1440000" cy="400050"/>
          </a:xfrm>
        </p:grpSpPr>
        <p:sp>
          <p:nvSpPr>
            <p:cNvPr id="22559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2560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直流继电器</a:t>
              </a:r>
            </a:p>
          </p:txBody>
        </p:sp>
      </p:grpSp>
      <p:grpSp>
        <p:nvGrpSpPr>
          <p:cNvPr id="22561" name="组合 28"/>
          <p:cNvGrpSpPr/>
          <p:nvPr/>
        </p:nvGrpSpPr>
        <p:grpSpPr>
          <a:xfrm>
            <a:off x="3594100" y="2754313"/>
            <a:ext cx="1187450" cy="290512"/>
            <a:chOff x="0" y="0"/>
            <a:chExt cx="1440000" cy="400050"/>
          </a:xfrm>
        </p:grpSpPr>
        <p:sp>
          <p:nvSpPr>
            <p:cNvPr id="22562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2563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本地系统</a:t>
              </a:r>
            </a:p>
          </p:txBody>
        </p:sp>
      </p:grpSp>
      <p:pic>
        <p:nvPicPr>
          <p:cNvPr id="22564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613" y="1778000"/>
            <a:ext cx="1401762" cy="787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565" name="组合 28"/>
          <p:cNvGrpSpPr/>
          <p:nvPr/>
        </p:nvGrpSpPr>
        <p:grpSpPr>
          <a:xfrm>
            <a:off x="7029450" y="2082800"/>
            <a:ext cx="1152525" cy="300038"/>
            <a:chOff x="0" y="0"/>
            <a:chExt cx="1440000" cy="400050"/>
          </a:xfrm>
        </p:grpSpPr>
        <p:sp>
          <p:nvSpPr>
            <p:cNvPr id="22566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2567" name="MH_SubTitle_1"/>
            <p:cNvSpPr/>
            <p:nvPr/>
          </p:nvSpPr>
          <p:spPr>
            <a:xfrm>
              <a:off x="121004" y="0"/>
              <a:ext cx="123650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云平台</a:t>
              </a:r>
            </a:p>
          </p:txBody>
        </p:sp>
      </p:grpSp>
      <p:pic>
        <p:nvPicPr>
          <p:cNvPr id="22568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2563" y="830263"/>
            <a:ext cx="1987550" cy="1119187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2569" name="直接连接符 2"/>
          <p:cNvCxnSpPr/>
          <p:nvPr/>
        </p:nvCxnSpPr>
        <p:spPr>
          <a:xfrm>
            <a:off x="547688" y="3363913"/>
            <a:ext cx="1296987" cy="0"/>
          </a:xfrm>
          <a:prstGeom prst="line">
            <a:avLst/>
          </a:prstGeom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70" name="直接连接符 64"/>
          <p:cNvCxnSpPr/>
          <p:nvPr/>
        </p:nvCxnSpPr>
        <p:spPr>
          <a:xfrm>
            <a:off x="588963" y="1708150"/>
            <a:ext cx="1295400" cy="0"/>
          </a:xfrm>
          <a:prstGeom prst="line">
            <a:avLst/>
          </a:prstGeom>
          <a:ln w="222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71" name="文本框 1"/>
          <p:cNvSpPr/>
          <p:nvPr/>
        </p:nvSpPr>
        <p:spPr>
          <a:xfrm>
            <a:off x="690563" y="3960813"/>
            <a:ext cx="949325" cy="368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元件层</a:t>
            </a:r>
          </a:p>
        </p:txBody>
      </p:sp>
      <p:sp>
        <p:nvSpPr>
          <p:cNvPr id="22572" name="文本框 1"/>
          <p:cNvSpPr/>
          <p:nvPr/>
        </p:nvSpPr>
        <p:spPr>
          <a:xfrm>
            <a:off x="690563" y="2343150"/>
            <a:ext cx="949325" cy="368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系统</a:t>
            </a:r>
          </a:p>
        </p:txBody>
      </p:sp>
      <p:sp>
        <p:nvSpPr>
          <p:cNvPr id="22573" name="文本框 1"/>
          <p:cNvSpPr/>
          <p:nvPr/>
        </p:nvSpPr>
        <p:spPr>
          <a:xfrm>
            <a:off x="717233" y="1065213"/>
            <a:ext cx="949325" cy="368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云端</a:t>
            </a:r>
          </a:p>
        </p:txBody>
      </p:sp>
      <p:cxnSp>
        <p:nvCxnSpPr>
          <p:cNvPr id="22574" name="直接连接符 68"/>
          <p:cNvCxnSpPr/>
          <p:nvPr/>
        </p:nvCxnSpPr>
        <p:spPr>
          <a:xfrm>
            <a:off x="2484438" y="3292475"/>
            <a:ext cx="4157662" cy="0"/>
          </a:xfrm>
          <a:prstGeom prst="line">
            <a:avLst/>
          </a:prstGeom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75" name="直接连接符 71"/>
          <p:cNvCxnSpPr/>
          <p:nvPr/>
        </p:nvCxnSpPr>
        <p:spPr>
          <a:xfrm>
            <a:off x="2916238" y="3292475"/>
            <a:ext cx="0" cy="431800"/>
          </a:xfrm>
          <a:prstGeom prst="line">
            <a:avLst/>
          </a:prstGeom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76" name="直接连接符 75"/>
          <p:cNvCxnSpPr/>
          <p:nvPr/>
        </p:nvCxnSpPr>
        <p:spPr>
          <a:xfrm>
            <a:off x="4211638" y="3292475"/>
            <a:ext cx="0" cy="431800"/>
          </a:xfrm>
          <a:prstGeom prst="line">
            <a:avLst/>
          </a:prstGeom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77" name="直接连接符 76"/>
          <p:cNvCxnSpPr/>
          <p:nvPr/>
        </p:nvCxnSpPr>
        <p:spPr>
          <a:xfrm>
            <a:off x="5770563" y="3292475"/>
            <a:ext cx="0" cy="431800"/>
          </a:xfrm>
          <a:prstGeom prst="line">
            <a:avLst/>
          </a:prstGeom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78" name="直接连接符 79"/>
          <p:cNvCxnSpPr/>
          <p:nvPr/>
        </p:nvCxnSpPr>
        <p:spPr>
          <a:xfrm>
            <a:off x="4210050" y="3076575"/>
            <a:ext cx="0" cy="230188"/>
          </a:xfrm>
          <a:prstGeom prst="line">
            <a:avLst/>
          </a:prstGeom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79" name="云形标注 12"/>
          <p:cNvSpPr/>
          <p:nvPr/>
        </p:nvSpPr>
        <p:spPr>
          <a:xfrm>
            <a:off x="5170488" y="1530350"/>
            <a:ext cx="1081087" cy="677863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53" name="图片 52" descr="ard3m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3102" y="3808413"/>
            <a:ext cx="968448" cy="771584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3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ldLvl="0" animBg="1"/>
      <p:bldP spid="45" grpId="0" bldLvl="0" animBg="1"/>
      <p:bldP spid="7183" grpId="0" bldLvl="0" animBg="1"/>
      <p:bldP spid="4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12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3554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3555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3556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557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58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3559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0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3561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3562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本地监控系统</a:t>
            </a:r>
            <a:endParaRPr lang="zh-CN" altLang="en-US" sz="4000" kern="1200" dirty="0">
              <a:latin typeface="+mj-lt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23563" name="组合 28"/>
          <p:cNvGrpSpPr/>
          <p:nvPr/>
        </p:nvGrpSpPr>
        <p:grpSpPr>
          <a:xfrm>
            <a:off x="1403350" y="3709988"/>
            <a:ext cx="1655763" cy="485775"/>
            <a:chOff x="0" y="0"/>
            <a:chExt cx="1440000" cy="400050"/>
          </a:xfrm>
        </p:grpSpPr>
        <p:sp>
          <p:nvSpPr>
            <p:cNvPr id="23564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3565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Acrel-2000M 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马达监控系统</a:t>
              </a:r>
            </a:p>
          </p:txBody>
        </p:sp>
      </p:grpSp>
      <p:pic>
        <p:nvPicPr>
          <p:cNvPr id="2356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31" name="TextBox 1"/>
          <p:cNvSpPr/>
          <p:nvPr/>
        </p:nvSpPr>
        <p:spPr>
          <a:xfrm>
            <a:off x="4775200" y="987425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配电系统图</a:t>
            </a:r>
          </a:p>
        </p:txBody>
      </p:sp>
      <p:sp>
        <p:nvSpPr>
          <p:cNvPr id="34832" name="TextBox 34"/>
          <p:cNvSpPr/>
          <p:nvPr/>
        </p:nvSpPr>
        <p:spPr>
          <a:xfrm>
            <a:off x="4941888" y="1266825"/>
            <a:ext cx="3317875" cy="512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显示配电系统图、各回路电气参数、设备状态、控制权限等，可切换显示每台设备详细参数。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33" name="TextBox 36"/>
          <p:cNvSpPr/>
          <p:nvPr/>
        </p:nvSpPr>
        <p:spPr>
          <a:xfrm>
            <a:off x="4941888" y="2066925"/>
            <a:ext cx="3171825" cy="512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工序工艺显示、控制权限、远程控制起停、可切换显示每台设备详细参数。</a:t>
            </a:r>
          </a:p>
        </p:txBody>
      </p:sp>
      <p:sp>
        <p:nvSpPr>
          <p:cNvPr id="34834" name="TextBox 37"/>
          <p:cNvSpPr/>
          <p:nvPr/>
        </p:nvSpPr>
        <p:spPr>
          <a:xfrm>
            <a:off x="4860925" y="2557463"/>
            <a:ext cx="1620838" cy="287337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通讯网络拓扑</a:t>
            </a:r>
          </a:p>
        </p:txBody>
      </p:sp>
      <p:sp>
        <p:nvSpPr>
          <p:cNvPr id="34835" name="TextBox 38"/>
          <p:cNvSpPr/>
          <p:nvPr/>
        </p:nvSpPr>
        <p:spPr>
          <a:xfrm>
            <a:off x="4919663" y="2816225"/>
            <a:ext cx="2703512" cy="301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显示当前通讯拓扑、每台设备通讯状态</a:t>
            </a:r>
          </a:p>
        </p:txBody>
      </p:sp>
      <p:sp>
        <p:nvSpPr>
          <p:cNvPr id="34836" name="TextBox 39"/>
          <p:cNvSpPr/>
          <p:nvPr/>
        </p:nvSpPr>
        <p:spPr>
          <a:xfrm>
            <a:off x="4895850" y="4159250"/>
            <a:ext cx="228600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报警、报表、事件</a:t>
            </a:r>
          </a:p>
        </p:txBody>
      </p:sp>
      <p:sp>
        <p:nvSpPr>
          <p:cNvPr id="34837" name="TextBox 40"/>
          <p:cNvSpPr/>
          <p:nvPr/>
        </p:nvSpPr>
        <p:spPr>
          <a:xfrm>
            <a:off x="4938713" y="4416425"/>
            <a:ext cx="4213225" cy="512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可查询各类操作日志、网络日志、可定制各类电量报表、运行记录、起停记录、故障记录、运行记录等</a:t>
            </a:r>
          </a:p>
        </p:txBody>
      </p:sp>
      <p:sp>
        <p:nvSpPr>
          <p:cNvPr id="34838" name="TextBox 42"/>
          <p:cNvSpPr/>
          <p:nvPr/>
        </p:nvSpPr>
        <p:spPr>
          <a:xfrm>
            <a:off x="4938713" y="3863975"/>
            <a:ext cx="2817812" cy="3032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MODBUS RTU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、以太网、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PROFIBUS DP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39" name="TextBox 43"/>
          <p:cNvSpPr/>
          <p:nvPr/>
        </p:nvSpPr>
        <p:spPr>
          <a:xfrm>
            <a:off x="4875213" y="3124200"/>
            <a:ext cx="1620837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数据转发</a:t>
            </a:r>
          </a:p>
        </p:txBody>
      </p:sp>
      <p:pic>
        <p:nvPicPr>
          <p:cNvPr id="23576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787525"/>
            <a:ext cx="2266950" cy="1274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41" name="TextBox 42"/>
          <p:cNvSpPr/>
          <p:nvPr/>
        </p:nvSpPr>
        <p:spPr>
          <a:xfrm>
            <a:off x="4924425" y="3333750"/>
            <a:ext cx="2471738" cy="3032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支持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MODBUS TCP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等数据转发方式</a:t>
            </a:r>
            <a:endParaRPr lang="en-US" altLang="zh-CN" sz="1000" dirty="0">
              <a:solidFill>
                <a:srgbClr val="3F3F3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34842" name="TextBox 1"/>
          <p:cNvSpPr/>
          <p:nvPr/>
        </p:nvSpPr>
        <p:spPr>
          <a:xfrm>
            <a:off x="4775200" y="1779588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工艺流程图</a:t>
            </a:r>
          </a:p>
        </p:txBody>
      </p:sp>
      <p:sp>
        <p:nvSpPr>
          <p:cNvPr id="34843" name="TextBox 43"/>
          <p:cNvSpPr/>
          <p:nvPr/>
        </p:nvSpPr>
        <p:spPr>
          <a:xfrm>
            <a:off x="4895850" y="3622675"/>
            <a:ext cx="1620838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接入通讯协议</a:t>
            </a:r>
          </a:p>
        </p:txBody>
      </p:sp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34831" grpId="0"/>
      <p:bldP spid="34832" grpId="0"/>
      <p:bldP spid="34833" grpId="0"/>
      <p:bldP spid="34834" grpId="0"/>
      <p:bldP spid="34835" grpId="0"/>
      <p:bldP spid="34836" grpId="0"/>
      <p:bldP spid="34837" grpId="0"/>
      <p:bldP spid="34838" grpId="0"/>
      <p:bldP spid="34839" grpId="0"/>
      <p:bldP spid="34841" grpId="0"/>
      <p:bldP spid="34842" grpId="0"/>
      <p:bldP spid="348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13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4578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4579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4580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581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582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4583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584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4585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4586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本地监控系统</a:t>
            </a:r>
          </a:p>
        </p:txBody>
      </p:sp>
      <p:pic>
        <p:nvPicPr>
          <p:cNvPr id="2458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8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765175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53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975" y="1203325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54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1113" y="1924050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14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5602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5603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5604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605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06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5607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08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5609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5610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本地监控系统</a:t>
            </a:r>
          </a:p>
        </p:txBody>
      </p:sp>
      <p:pic>
        <p:nvPicPr>
          <p:cNvPr id="2561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785813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7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875" y="1276350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8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088" y="2066925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15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6626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6627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6628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629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630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6631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632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6633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6634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本地监控系统</a:t>
            </a:r>
          </a:p>
        </p:txBody>
      </p:sp>
      <p:pic>
        <p:nvPicPr>
          <p:cNvPr id="2663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6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842963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0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675" y="1419225"/>
            <a:ext cx="5270500" cy="2965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16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7650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7651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7652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653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654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7655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56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7657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7658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本地监控系统</a:t>
            </a:r>
          </a:p>
        </p:txBody>
      </p:sp>
      <p:pic>
        <p:nvPicPr>
          <p:cNvPr id="2765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60" name="文本框 3"/>
          <p:cNvSpPr/>
          <p:nvPr/>
        </p:nvSpPr>
        <p:spPr>
          <a:xfrm>
            <a:off x="573088" y="796925"/>
            <a:ext cx="1766887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通讯拓扑结构</a:t>
            </a:r>
          </a:p>
        </p:txBody>
      </p:sp>
      <p:pic>
        <p:nvPicPr>
          <p:cNvPr id="27661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1276350"/>
            <a:ext cx="7294563" cy="3751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17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8674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8675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8676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8677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678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8679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680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8681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8682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本地监控系统</a:t>
            </a:r>
          </a:p>
        </p:txBody>
      </p:sp>
      <p:pic>
        <p:nvPicPr>
          <p:cNvPr id="2868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4" name="文本框 3"/>
          <p:cNvSpPr/>
          <p:nvPr/>
        </p:nvSpPr>
        <p:spPr>
          <a:xfrm>
            <a:off x="573088" y="796925"/>
            <a:ext cx="1766887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通讯拓扑结构</a:t>
            </a:r>
          </a:p>
        </p:txBody>
      </p:sp>
      <p:pic>
        <p:nvPicPr>
          <p:cNvPr id="2868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8" y="1187450"/>
            <a:ext cx="7843837" cy="3730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18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9698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9699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29700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9701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702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29703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04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29705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9706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云平台运维系统</a:t>
            </a:r>
          </a:p>
        </p:txBody>
      </p:sp>
      <p:grpSp>
        <p:nvGrpSpPr>
          <p:cNvPr id="29707" name="组合 28"/>
          <p:cNvGrpSpPr/>
          <p:nvPr/>
        </p:nvGrpSpPr>
        <p:grpSpPr>
          <a:xfrm>
            <a:off x="960438" y="3651250"/>
            <a:ext cx="2519362" cy="533400"/>
            <a:chOff x="0" y="0"/>
            <a:chExt cx="1440000" cy="400050"/>
          </a:xfrm>
        </p:grpSpPr>
        <p:sp>
          <p:nvSpPr>
            <p:cNvPr id="29708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29709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AcrelCloud-7500 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电机监测运维云平台系统</a:t>
              </a:r>
            </a:p>
          </p:txBody>
        </p:sp>
      </p:grpSp>
      <p:pic>
        <p:nvPicPr>
          <p:cNvPr id="2971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75" name="TextBox 1"/>
          <p:cNvSpPr/>
          <p:nvPr/>
        </p:nvSpPr>
        <p:spPr>
          <a:xfrm>
            <a:off x="4572000" y="987425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数据监控</a:t>
            </a:r>
          </a:p>
        </p:txBody>
      </p:sp>
      <p:sp>
        <p:nvSpPr>
          <p:cNvPr id="40976" name="TextBox 34"/>
          <p:cNvSpPr/>
          <p:nvPr/>
        </p:nvSpPr>
        <p:spPr>
          <a:xfrm>
            <a:off x="4941888" y="1266825"/>
            <a:ext cx="3317875" cy="512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显示各地项目信息、每个项目中的产品信息，所测电气参数等。</a:t>
            </a:r>
          </a:p>
        </p:txBody>
      </p:sp>
      <p:sp>
        <p:nvSpPr>
          <p:cNvPr id="40977" name="TextBox 36"/>
          <p:cNvSpPr/>
          <p:nvPr/>
        </p:nvSpPr>
        <p:spPr>
          <a:xfrm>
            <a:off x="4941888" y="1995488"/>
            <a:ext cx="3171825" cy="3032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对电机回路做用能分析。</a:t>
            </a:r>
          </a:p>
        </p:txBody>
      </p:sp>
      <p:sp>
        <p:nvSpPr>
          <p:cNvPr id="40978" name="TextBox 37"/>
          <p:cNvSpPr/>
          <p:nvPr/>
        </p:nvSpPr>
        <p:spPr>
          <a:xfrm>
            <a:off x="4500563" y="2282825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电能质量</a:t>
            </a:r>
          </a:p>
        </p:txBody>
      </p:sp>
      <p:sp>
        <p:nvSpPr>
          <p:cNvPr id="40979" name="TextBox 38"/>
          <p:cNvSpPr/>
          <p:nvPr/>
        </p:nvSpPr>
        <p:spPr>
          <a:xfrm>
            <a:off x="4919663" y="2500313"/>
            <a:ext cx="3108325" cy="301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显示电机回路谐波、电压电流不平衡情况。</a:t>
            </a:r>
          </a:p>
        </p:txBody>
      </p:sp>
      <p:sp>
        <p:nvSpPr>
          <p:cNvPr id="40980" name="TextBox 39"/>
          <p:cNvSpPr/>
          <p:nvPr/>
        </p:nvSpPr>
        <p:spPr>
          <a:xfrm>
            <a:off x="4895850" y="3795713"/>
            <a:ext cx="228600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日志管理</a:t>
            </a:r>
          </a:p>
        </p:txBody>
      </p:sp>
      <p:sp>
        <p:nvSpPr>
          <p:cNvPr id="40981" name="TextBox 40"/>
          <p:cNvSpPr/>
          <p:nvPr/>
        </p:nvSpPr>
        <p:spPr>
          <a:xfrm>
            <a:off x="4938713" y="4011613"/>
            <a:ext cx="4213225" cy="3032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登录日志、操作日志、控制日志。</a:t>
            </a:r>
          </a:p>
        </p:txBody>
      </p:sp>
      <p:sp>
        <p:nvSpPr>
          <p:cNvPr id="40982" name="TextBox 42"/>
          <p:cNvSpPr/>
          <p:nvPr/>
        </p:nvSpPr>
        <p:spPr>
          <a:xfrm>
            <a:off x="4938713" y="3508375"/>
            <a:ext cx="2817812" cy="301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提供用户报告、报告模板。</a:t>
            </a:r>
            <a:endParaRPr lang="en-US" altLang="zh-CN" sz="1000" dirty="0">
              <a:solidFill>
                <a:srgbClr val="3F3F3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40983" name="TextBox 43"/>
          <p:cNvSpPr/>
          <p:nvPr/>
        </p:nvSpPr>
        <p:spPr>
          <a:xfrm>
            <a:off x="4875213" y="2787650"/>
            <a:ext cx="1620837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运维管理</a:t>
            </a:r>
          </a:p>
        </p:txBody>
      </p:sp>
      <p:sp>
        <p:nvSpPr>
          <p:cNvPr id="40984" name="TextBox 42"/>
          <p:cNvSpPr/>
          <p:nvPr/>
        </p:nvSpPr>
        <p:spPr>
          <a:xfrm>
            <a:off x="4924425" y="3003550"/>
            <a:ext cx="3608388" cy="3016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制定巡检计划、填写巡检记录、缺陷记录、培训记录。</a:t>
            </a:r>
            <a:endParaRPr lang="en-US" altLang="zh-CN" sz="1000" dirty="0">
              <a:solidFill>
                <a:srgbClr val="3F3F3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40985" name="TextBox 1"/>
          <p:cNvSpPr/>
          <p:nvPr/>
        </p:nvSpPr>
        <p:spPr>
          <a:xfrm>
            <a:off x="4572000" y="1779588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能耗分析</a:t>
            </a:r>
          </a:p>
        </p:txBody>
      </p:sp>
      <p:sp>
        <p:nvSpPr>
          <p:cNvPr id="40986" name="TextBox 43"/>
          <p:cNvSpPr/>
          <p:nvPr/>
        </p:nvSpPr>
        <p:spPr>
          <a:xfrm>
            <a:off x="4895850" y="3292475"/>
            <a:ext cx="1620838" cy="287338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报告分析</a:t>
            </a:r>
          </a:p>
        </p:txBody>
      </p:sp>
      <p:pic>
        <p:nvPicPr>
          <p:cNvPr id="2972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3" y="1524000"/>
            <a:ext cx="3033712" cy="1706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5" grpId="0"/>
      <p:bldP spid="40976" grpId="0"/>
      <p:bldP spid="40977" grpId="0"/>
      <p:bldP spid="40978" grpId="0"/>
      <p:bldP spid="40979" grpId="0"/>
      <p:bldP spid="40980" grpId="0"/>
      <p:bldP spid="40981" grpId="0"/>
      <p:bldP spid="40982" grpId="0"/>
      <p:bldP spid="40983" grpId="0"/>
      <p:bldP spid="40984" grpId="0"/>
      <p:bldP spid="40985" grpId="0"/>
      <p:bldP spid="409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19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0722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0723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0724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0725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726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0727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0729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30730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云平台运维系统</a:t>
            </a:r>
          </a:p>
        </p:txBody>
      </p:sp>
      <p:pic>
        <p:nvPicPr>
          <p:cNvPr id="3073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88" y="852488"/>
            <a:ext cx="5275262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61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275" y="1522413"/>
            <a:ext cx="5273675" cy="2963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3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838" y="2051050"/>
            <a:ext cx="5272087" cy="2968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20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1746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1747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1748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1749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750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1751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752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1753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31754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云平台运维系统</a:t>
            </a:r>
          </a:p>
        </p:txBody>
      </p:sp>
      <p:pic>
        <p:nvPicPr>
          <p:cNvPr id="3175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6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842963"/>
            <a:ext cx="5273675" cy="2963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5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8175" y="1492250"/>
            <a:ext cx="5273675" cy="2962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6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250" y="1995488"/>
            <a:ext cx="5273675" cy="2962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21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2770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2771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2772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2773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4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2775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76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2777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32778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云平台运维系统</a:t>
            </a:r>
          </a:p>
        </p:txBody>
      </p:sp>
      <p:pic>
        <p:nvPicPr>
          <p:cNvPr id="3277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0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88" y="884238"/>
            <a:ext cx="5273675" cy="2962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1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613" y="1554163"/>
            <a:ext cx="5273675" cy="2962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2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500" y="2130425"/>
            <a:ext cx="5273675" cy="2962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22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3794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3795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3796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3797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8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3799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3801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33802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云平台运维系统</a:t>
            </a:r>
          </a:p>
        </p:txBody>
      </p:sp>
      <p:pic>
        <p:nvPicPr>
          <p:cNvPr id="3380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4" name="图片 15"/>
          <p:cNvPicPr>
            <a:picLocks noChangeAspect="1"/>
          </p:cNvPicPr>
          <p:nvPr/>
        </p:nvPicPr>
        <p:blipFill>
          <a:blip r:embed="rId3"/>
          <a:srcRect l="21906" t="5873" r="20552" b="4919"/>
          <a:stretch>
            <a:fillRect/>
          </a:stretch>
        </p:blipFill>
        <p:spPr>
          <a:xfrm>
            <a:off x="1835150" y="2643188"/>
            <a:ext cx="420688" cy="652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805" name="文本框 3"/>
          <p:cNvSpPr/>
          <p:nvPr/>
        </p:nvSpPr>
        <p:spPr>
          <a:xfrm>
            <a:off x="573088" y="796925"/>
            <a:ext cx="1766887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通讯拓扑结构</a:t>
            </a:r>
          </a:p>
        </p:txBody>
      </p:sp>
      <p:sp>
        <p:nvSpPr>
          <p:cNvPr id="33806" name="文本框 3"/>
          <p:cNvSpPr/>
          <p:nvPr/>
        </p:nvSpPr>
        <p:spPr>
          <a:xfrm>
            <a:off x="252413" y="2838450"/>
            <a:ext cx="1397000" cy="32385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AWT 100 - 4G</a:t>
            </a:r>
            <a:endParaRPr lang="zh-CN" altLang="en-US" sz="15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" name="图片 5" descr="69f927f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4575" y="3913188"/>
            <a:ext cx="317500" cy="350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3" descr="521d8ef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075" y="4011613"/>
            <a:ext cx="292100" cy="184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5" descr="IMG_040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7" t="10564" r="6894" b="11934"/>
          <a:stretch>
            <a:fillRect/>
          </a:stretch>
        </p:blipFill>
        <p:spPr>
          <a:xfrm>
            <a:off x="1054100" y="4033838"/>
            <a:ext cx="325438" cy="209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Picture 39" descr="液晶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8363" y="3932238"/>
            <a:ext cx="431800" cy="3238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11" name="直接连接符 2"/>
          <p:cNvCxnSpPr/>
          <p:nvPr/>
        </p:nvCxnSpPr>
        <p:spPr>
          <a:xfrm flipV="1">
            <a:off x="582613" y="3743325"/>
            <a:ext cx="3484562" cy="158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12" name="直接连接符 24"/>
          <p:cNvCxnSpPr/>
          <p:nvPr/>
        </p:nvCxnSpPr>
        <p:spPr>
          <a:xfrm flipH="1">
            <a:off x="722313" y="3744913"/>
            <a:ext cx="7937" cy="11525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" name="Picture 5" descr="IMG_040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7" t="10564" r="6894" b="11934"/>
          <a:stretch>
            <a:fillRect/>
          </a:stretch>
        </p:blipFill>
        <p:spPr>
          <a:xfrm>
            <a:off x="1031875" y="4756150"/>
            <a:ext cx="342900" cy="2222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14" name="直接连接符 32"/>
          <p:cNvCxnSpPr/>
          <p:nvPr/>
        </p:nvCxnSpPr>
        <p:spPr>
          <a:xfrm flipH="1">
            <a:off x="1192213" y="4289425"/>
            <a:ext cx="7937" cy="398463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36" name="Picture 39" descr="液晶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0425" y="4729163"/>
            <a:ext cx="447675" cy="3365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16" name="直接连接符 36"/>
          <p:cNvCxnSpPr/>
          <p:nvPr/>
        </p:nvCxnSpPr>
        <p:spPr>
          <a:xfrm flipH="1">
            <a:off x="2316163" y="4289425"/>
            <a:ext cx="9525" cy="400050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33817" name="直接连接符 37"/>
          <p:cNvCxnSpPr/>
          <p:nvPr/>
        </p:nvCxnSpPr>
        <p:spPr>
          <a:xfrm>
            <a:off x="736600" y="4132263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18" name="直接连接符 40"/>
          <p:cNvCxnSpPr/>
          <p:nvPr/>
        </p:nvCxnSpPr>
        <p:spPr>
          <a:xfrm>
            <a:off x="730250" y="4892675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19" name="直接连接符 44"/>
          <p:cNvCxnSpPr/>
          <p:nvPr/>
        </p:nvCxnSpPr>
        <p:spPr>
          <a:xfrm>
            <a:off x="730250" y="4465638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0" name="直接连接符 45"/>
          <p:cNvCxnSpPr/>
          <p:nvPr/>
        </p:nvCxnSpPr>
        <p:spPr>
          <a:xfrm flipH="1">
            <a:off x="1789113" y="3743325"/>
            <a:ext cx="7937" cy="115093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1" name="直接连接符 46"/>
          <p:cNvCxnSpPr/>
          <p:nvPr/>
        </p:nvCxnSpPr>
        <p:spPr>
          <a:xfrm>
            <a:off x="1803400" y="4129088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2" name="直接连接符 47"/>
          <p:cNvCxnSpPr/>
          <p:nvPr/>
        </p:nvCxnSpPr>
        <p:spPr>
          <a:xfrm>
            <a:off x="1797050" y="4889500"/>
            <a:ext cx="2174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3" name="直接连接符 48"/>
          <p:cNvCxnSpPr/>
          <p:nvPr/>
        </p:nvCxnSpPr>
        <p:spPr>
          <a:xfrm>
            <a:off x="1797050" y="4462463"/>
            <a:ext cx="2174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4" name="直接连接符 49"/>
          <p:cNvCxnSpPr/>
          <p:nvPr/>
        </p:nvCxnSpPr>
        <p:spPr>
          <a:xfrm flipH="1">
            <a:off x="3097213" y="3744913"/>
            <a:ext cx="7937" cy="11525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5" name="直接连接符 50"/>
          <p:cNvCxnSpPr/>
          <p:nvPr/>
        </p:nvCxnSpPr>
        <p:spPr>
          <a:xfrm>
            <a:off x="3111500" y="4132263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6" name="直接连接符 51"/>
          <p:cNvCxnSpPr/>
          <p:nvPr/>
        </p:nvCxnSpPr>
        <p:spPr>
          <a:xfrm>
            <a:off x="3105150" y="4892675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7" name="直接连接符 52"/>
          <p:cNvCxnSpPr/>
          <p:nvPr/>
        </p:nvCxnSpPr>
        <p:spPr>
          <a:xfrm>
            <a:off x="3105150" y="4465638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28" name="直接连接符 53"/>
          <p:cNvCxnSpPr/>
          <p:nvPr/>
        </p:nvCxnSpPr>
        <p:spPr>
          <a:xfrm flipH="1">
            <a:off x="3824288" y="4305300"/>
            <a:ext cx="7937" cy="398463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55" name="图片 5" descr="69f927f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4263" y="4740275"/>
            <a:ext cx="317500" cy="35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" name="图片 3" descr="521d8ef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4832350"/>
            <a:ext cx="293688" cy="1841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31" name="直接连接符 57"/>
          <p:cNvCxnSpPr/>
          <p:nvPr/>
        </p:nvCxnSpPr>
        <p:spPr>
          <a:xfrm>
            <a:off x="2027238" y="3316288"/>
            <a:ext cx="0" cy="4270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832" name="文本框 3"/>
          <p:cNvSpPr/>
          <p:nvPr/>
        </p:nvSpPr>
        <p:spPr>
          <a:xfrm>
            <a:off x="6961188" y="2838450"/>
            <a:ext cx="1355725" cy="32385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AF GSM 400</a:t>
            </a:r>
            <a:endParaRPr lang="zh-CN" altLang="en-US" sz="15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4" name="图片 5" descr="69f927f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3890963"/>
            <a:ext cx="317500" cy="350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" name="图片 3" descr="521d8ef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0900" y="3989388"/>
            <a:ext cx="292100" cy="184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" name="Picture 5" descr="IMG_040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7" t="10564" r="6894" b="11934"/>
          <a:stretch>
            <a:fillRect/>
          </a:stretch>
        </p:blipFill>
        <p:spPr>
          <a:xfrm>
            <a:off x="5622925" y="4011613"/>
            <a:ext cx="325438" cy="209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" name="Picture 39" descr="液晶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7188" y="3924300"/>
            <a:ext cx="431800" cy="3238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37" name="直接连接符 67"/>
          <p:cNvCxnSpPr/>
          <p:nvPr/>
        </p:nvCxnSpPr>
        <p:spPr>
          <a:xfrm flipV="1">
            <a:off x="5151438" y="3721100"/>
            <a:ext cx="3486150" cy="158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38" name="直接连接符 68"/>
          <p:cNvCxnSpPr/>
          <p:nvPr/>
        </p:nvCxnSpPr>
        <p:spPr>
          <a:xfrm flipH="1">
            <a:off x="5291138" y="3722688"/>
            <a:ext cx="7937" cy="11525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0" name="Picture 5" descr="IMG_0407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07" t="10564" r="6894" b="11934"/>
          <a:stretch>
            <a:fillRect/>
          </a:stretch>
        </p:blipFill>
        <p:spPr>
          <a:xfrm>
            <a:off x="5602288" y="4733925"/>
            <a:ext cx="341312" cy="2222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40" name="直接连接符 70"/>
          <p:cNvCxnSpPr/>
          <p:nvPr/>
        </p:nvCxnSpPr>
        <p:spPr>
          <a:xfrm flipH="1">
            <a:off x="5761038" y="4267200"/>
            <a:ext cx="9525" cy="400050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72" name="Picture 39" descr="液晶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9250" y="4733925"/>
            <a:ext cx="447675" cy="33655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42" name="直接连接符 72"/>
          <p:cNvCxnSpPr/>
          <p:nvPr/>
        </p:nvCxnSpPr>
        <p:spPr>
          <a:xfrm flipH="1">
            <a:off x="6877050" y="4295775"/>
            <a:ext cx="9525" cy="398463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33843" name="直接连接符 73"/>
          <p:cNvCxnSpPr/>
          <p:nvPr/>
        </p:nvCxnSpPr>
        <p:spPr>
          <a:xfrm>
            <a:off x="5305425" y="4110038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4" name="直接连接符 74"/>
          <p:cNvCxnSpPr/>
          <p:nvPr/>
        </p:nvCxnSpPr>
        <p:spPr>
          <a:xfrm>
            <a:off x="5299075" y="4870450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5" name="直接连接符 75"/>
          <p:cNvCxnSpPr/>
          <p:nvPr/>
        </p:nvCxnSpPr>
        <p:spPr>
          <a:xfrm>
            <a:off x="5299075" y="4443413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6" name="直接连接符 76"/>
          <p:cNvCxnSpPr/>
          <p:nvPr/>
        </p:nvCxnSpPr>
        <p:spPr>
          <a:xfrm flipH="1">
            <a:off x="6357938" y="3721100"/>
            <a:ext cx="9525" cy="1150938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7" name="直接连接符 77"/>
          <p:cNvCxnSpPr/>
          <p:nvPr/>
        </p:nvCxnSpPr>
        <p:spPr>
          <a:xfrm>
            <a:off x="6372225" y="4106863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8" name="直接连接符 78"/>
          <p:cNvCxnSpPr/>
          <p:nvPr/>
        </p:nvCxnSpPr>
        <p:spPr>
          <a:xfrm>
            <a:off x="6367463" y="4867275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49" name="直接连接符 79"/>
          <p:cNvCxnSpPr/>
          <p:nvPr/>
        </p:nvCxnSpPr>
        <p:spPr>
          <a:xfrm>
            <a:off x="6367463" y="4440238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50" name="直接连接符 80"/>
          <p:cNvCxnSpPr/>
          <p:nvPr/>
        </p:nvCxnSpPr>
        <p:spPr>
          <a:xfrm flipH="1">
            <a:off x="7666038" y="3722688"/>
            <a:ext cx="7937" cy="1152525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51" name="直接连接符 81"/>
          <p:cNvCxnSpPr/>
          <p:nvPr/>
        </p:nvCxnSpPr>
        <p:spPr>
          <a:xfrm>
            <a:off x="7680325" y="4110038"/>
            <a:ext cx="2159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52" name="直接连接符 82"/>
          <p:cNvCxnSpPr/>
          <p:nvPr/>
        </p:nvCxnSpPr>
        <p:spPr>
          <a:xfrm>
            <a:off x="7673975" y="4870450"/>
            <a:ext cx="2174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53" name="直接连接符 83"/>
          <p:cNvCxnSpPr/>
          <p:nvPr/>
        </p:nvCxnSpPr>
        <p:spPr>
          <a:xfrm>
            <a:off x="7673975" y="4443413"/>
            <a:ext cx="217488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54" name="直接连接符 84"/>
          <p:cNvCxnSpPr/>
          <p:nvPr/>
        </p:nvCxnSpPr>
        <p:spPr>
          <a:xfrm flipH="1">
            <a:off x="8388350" y="4281488"/>
            <a:ext cx="7938" cy="398462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86" name="图片 5" descr="69f927f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4675" y="4718050"/>
            <a:ext cx="317500" cy="35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7" name="图片 3" descr="521d8ef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688" y="4811713"/>
            <a:ext cx="293687" cy="185737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3857" name="直接连接符 87"/>
          <p:cNvCxnSpPr/>
          <p:nvPr/>
        </p:nvCxnSpPr>
        <p:spPr>
          <a:xfrm>
            <a:off x="6596063" y="3294063"/>
            <a:ext cx="0" cy="42703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858" name="图片 88"/>
          <p:cNvPicPr>
            <a:picLocks noChangeAspect="1"/>
          </p:cNvPicPr>
          <p:nvPr/>
        </p:nvPicPr>
        <p:blipFill>
          <a:blip r:embed="rId12"/>
          <a:srcRect l="14584" t="5190" r="14583" b="5226"/>
          <a:stretch>
            <a:fillRect/>
          </a:stretch>
        </p:blipFill>
        <p:spPr>
          <a:xfrm>
            <a:off x="6416675" y="2808288"/>
            <a:ext cx="358775" cy="452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59" name="图片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67088" y="846138"/>
            <a:ext cx="1795462" cy="1130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60" name="图片 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-7200000" flipV="1">
            <a:off x="2633663" y="2227263"/>
            <a:ext cx="508000" cy="396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61" name="图片 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8550061" flipV="1">
            <a:off x="5507038" y="2219325"/>
            <a:ext cx="508000" cy="396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3862" name="组合 28"/>
          <p:cNvGrpSpPr/>
          <p:nvPr/>
        </p:nvGrpSpPr>
        <p:grpSpPr>
          <a:xfrm>
            <a:off x="3683000" y="2101850"/>
            <a:ext cx="1258888" cy="280988"/>
            <a:chOff x="0" y="0"/>
            <a:chExt cx="1440000" cy="400050"/>
          </a:xfrm>
        </p:grpSpPr>
        <p:sp>
          <p:nvSpPr>
            <p:cNvPr id="33863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33864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云平台系统</a:t>
              </a:r>
            </a:p>
          </p:txBody>
        </p:sp>
      </p:grpSp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23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2" name="矩形 3"/>
          <p:cNvSpPr/>
          <p:nvPr/>
        </p:nvSpPr>
        <p:spPr>
          <a:xfrm>
            <a:off x="2557463" y="1023938"/>
            <a:ext cx="6586537" cy="1403350"/>
          </a:xfrm>
          <a:custGeom>
            <a:avLst/>
            <a:gdLst/>
            <a:ahLst/>
            <a:cxnLst>
              <a:cxn ang="0">
                <a:pos x="810498" y="0"/>
              </a:cxn>
              <a:cxn ang="0">
                <a:pos x="6585981" y="0"/>
              </a:cxn>
              <a:cxn ang="0">
                <a:pos x="6585981" y="1402051"/>
              </a:cxn>
              <a:cxn ang="0">
                <a:pos x="0" y="1402051"/>
              </a:cxn>
              <a:cxn ang="0">
                <a:pos x="810498" y="0"/>
              </a:cxn>
            </a:cxnLst>
            <a:rect l="0" t="0" r="0" b="0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lnTo>
                  <a:pt x="81060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7" name="矩形 6"/>
          <p:cNvSpPr/>
          <p:nvPr/>
        </p:nvSpPr>
        <p:spPr>
          <a:xfrm>
            <a:off x="0" y="2932113"/>
            <a:ext cx="4284663" cy="140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85453" y="0"/>
              </a:cxn>
              <a:cxn ang="0">
                <a:pos x="3474628" y="1402051"/>
              </a:cxn>
              <a:cxn ang="0">
                <a:pos x="0" y="1402051"/>
              </a:cxn>
              <a:cxn ang="0">
                <a:pos x="0" y="0"/>
              </a:cxn>
            </a:cxnLst>
            <a:rect l="0" t="0" r="0" b="0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8" name="矩形 7"/>
          <p:cNvSpPr/>
          <p:nvPr/>
        </p:nvSpPr>
        <p:spPr>
          <a:xfrm>
            <a:off x="0" y="1492250"/>
            <a:ext cx="7959725" cy="2266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959319" y="0"/>
              </a:cxn>
              <a:cxn ang="0">
                <a:pos x="6649988" y="2264851"/>
              </a:cxn>
              <a:cxn ang="0">
                <a:pos x="0" y="2264851"/>
              </a:cxn>
              <a:cxn ang="0">
                <a:pos x="0" y="0"/>
              </a:cxn>
            </a:cxnLst>
            <a:rect l="0" t="0" r="0" b="0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9" name="TextBox 9"/>
          <p:cNvSpPr/>
          <p:nvPr/>
        </p:nvSpPr>
        <p:spPr>
          <a:xfrm>
            <a:off x="593725" y="2860675"/>
            <a:ext cx="10445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TextBox 10"/>
          <p:cNvSpPr/>
          <p:nvPr/>
        </p:nvSpPr>
        <p:spPr>
          <a:xfrm>
            <a:off x="1374775" y="1684338"/>
            <a:ext cx="1673225" cy="18605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3</a:t>
            </a:r>
          </a:p>
        </p:txBody>
      </p:sp>
      <p:sp>
        <p:nvSpPr>
          <p:cNvPr id="11271" name="TextBox 11"/>
          <p:cNvSpPr/>
          <p:nvPr/>
        </p:nvSpPr>
        <p:spPr>
          <a:xfrm>
            <a:off x="3060700" y="2212975"/>
            <a:ext cx="2030413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lvl="1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新品介绍</a:t>
            </a:r>
          </a:p>
        </p:txBody>
      </p:sp>
      <p:sp>
        <p:nvSpPr>
          <p:cNvPr id="11272" name="矩形 20"/>
          <p:cNvSpPr/>
          <p:nvPr/>
        </p:nvSpPr>
        <p:spPr>
          <a:xfrm>
            <a:off x="8251825" y="1355725"/>
            <a:ext cx="446088" cy="739775"/>
          </a:xfrm>
          <a:custGeom>
            <a:avLst/>
            <a:gdLst/>
            <a:ahLst/>
            <a:cxnLst>
              <a:cxn ang="0">
                <a:pos x="77455" y="0"/>
              </a:cxn>
              <a:cxn ang="0">
                <a:pos x="444156" y="371476"/>
              </a:cxn>
              <a:cxn ang="0">
                <a:pos x="77455" y="742951"/>
              </a:cxn>
              <a:cxn ang="0">
                <a:pos x="0" y="664488"/>
              </a:cxn>
              <a:cxn ang="0">
                <a:pos x="292003" y="368684"/>
              </a:cxn>
              <a:cxn ang="0">
                <a:pos x="2757" y="75672"/>
              </a:cxn>
              <a:cxn ang="0">
                <a:pos x="77455" y="0"/>
              </a:cxn>
            </a:cxnLst>
            <a:rect l="0" t="0" r="0" b="0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lnTo>
                  <a:pt x="77961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0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" dur="75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right)">
                                      <p:cBhvr>
                                        <p:cTn id="38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bldLvl="0"/>
      <p:bldP spid="11270" grpId="0" bldLvl="0"/>
      <p:bldP spid="11271" grpId="0" bldLvl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24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5842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5843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5844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5845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846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5847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848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5849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35850" name="MH_Other_3"/>
          <p:cNvSpPr/>
          <p:nvPr/>
        </p:nvSpPr>
        <p:spPr>
          <a:xfrm>
            <a:off x="215900" y="1622425"/>
            <a:ext cx="1701800" cy="1290638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51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电动机保护器</a:t>
            </a:r>
          </a:p>
        </p:txBody>
      </p:sp>
      <p:grpSp>
        <p:nvGrpSpPr>
          <p:cNvPr id="35852" name="组合 28"/>
          <p:cNvGrpSpPr/>
          <p:nvPr/>
        </p:nvGrpSpPr>
        <p:grpSpPr>
          <a:xfrm>
            <a:off x="366713" y="3325813"/>
            <a:ext cx="1295400" cy="400050"/>
            <a:chOff x="0" y="0"/>
            <a:chExt cx="1440000" cy="400050"/>
          </a:xfrm>
        </p:grpSpPr>
        <p:sp>
          <p:nvSpPr>
            <p:cNvPr id="35853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35854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ARD3M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585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58" name="文本框 1"/>
          <p:cNvSpPr/>
          <p:nvPr/>
        </p:nvSpPr>
        <p:spPr>
          <a:xfrm>
            <a:off x="573088" y="796925"/>
            <a:ext cx="1198562" cy="368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全新产品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59" name="椭圆 54"/>
          <p:cNvSpPr/>
          <p:nvPr/>
        </p:nvSpPr>
        <p:spPr>
          <a:xfrm>
            <a:off x="4067175" y="1830388"/>
            <a:ext cx="3476625" cy="1801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35599" y="0"/>
              </a:cxn>
              <a:cxn ang="0">
                <a:pos x="1717799" y="1718453"/>
              </a:cxn>
              <a:cxn ang="0">
                <a:pos x="0" y="0"/>
              </a:cxn>
            </a:cxnLst>
            <a:rect l="0" t="0" r="0" b="0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8" name="TextBox 1"/>
          <p:cNvSpPr/>
          <p:nvPr/>
        </p:nvSpPr>
        <p:spPr>
          <a:xfrm>
            <a:off x="2184400" y="1738313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保护功能</a:t>
            </a:r>
          </a:p>
        </p:txBody>
      </p:sp>
      <p:sp>
        <p:nvSpPr>
          <p:cNvPr id="12309" name="椭圆 62"/>
          <p:cNvSpPr/>
          <p:nvPr/>
        </p:nvSpPr>
        <p:spPr>
          <a:xfrm>
            <a:off x="4084638" y="2482850"/>
            <a:ext cx="660400" cy="660400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310" name="椭圆 63"/>
          <p:cNvSpPr/>
          <p:nvPr/>
        </p:nvSpPr>
        <p:spPr>
          <a:xfrm>
            <a:off x="4867275" y="3213100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311" name="椭圆 64"/>
          <p:cNvSpPr/>
          <p:nvPr/>
        </p:nvSpPr>
        <p:spPr>
          <a:xfrm>
            <a:off x="6118225" y="3179763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312" name="椭圆 65"/>
          <p:cNvSpPr/>
          <p:nvPr/>
        </p:nvSpPr>
        <p:spPr>
          <a:xfrm>
            <a:off x="6872288" y="2386013"/>
            <a:ext cx="660400" cy="660400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313" name="椭圆 66"/>
          <p:cNvSpPr/>
          <p:nvPr/>
        </p:nvSpPr>
        <p:spPr>
          <a:xfrm>
            <a:off x="7170738" y="1517650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06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314" name="椭圆 67"/>
          <p:cNvSpPr/>
          <p:nvPr/>
        </p:nvSpPr>
        <p:spPr>
          <a:xfrm>
            <a:off x="3803650" y="1506538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315" name="TextBox 34"/>
          <p:cNvSpPr/>
          <p:nvPr/>
        </p:nvSpPr>
        <p:spPr>
          <a:xfrm>
            <a:off x="1914525" y="2017713"/>
            <a:ext cx="2087563" cy="7207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多种保护功能，保护动作阶段、启动屏蔽时间设定功能，动作出口设定。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316" name="TextBox 35"/>
          <p:cNvSpPr/>
          <p:nvPr/>
        </p:nvSpPr>
        <p:spPr>
          <a:xfrm>
            <a:off x="2382838" y="2787650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控制功能</a:t>
            </a:r>
          </a:p>
        </p:txBody>
      </p:sp>
      <p:sp>
        <p:nvSpPr>
          <p:cNvPr id="12317" name="TextBox 36"/>
          <p:cNvSpPr/>
          <p:nvPr/>
        </p:nvSpPr>
        <p:spPr>
          <a:xfrm>
            <a:off x="2022475" y="3067050"/>
            <a:ext cx="2413000" cy="5111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多种控制方式，开入开出可编程、逻辑可编程、权限可编程。</a:t>
            </a:r>
          </a:p>
        </p:txBody>
      </p:sp>
      <p:sp>
        <p:nvSpPr>
          <p:cNvPr id="12318" name="TextBox 37"/>
          <p:cNvSpPr/>
          <p:nvPr/>
        </p:nvSpPr>
        <p:spPr>
          <a:xfrm>
            <a:off x="3125788" y="3667125"/>
            <a:ext cx="1619250" cy="287338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测量、监测</a:t>
            </a:r>
          </a:p>
        </p:txBody>
      </p:sp>
      <p:sp>
        <p:nvSpPr>
          <p:cNvPr id="12319" name="TextBox 38"/>
          <p:cNvSpPr/>
          <p:nvPr/>
        </p:nvSpPr>
        <p:spPr>
          <a:xfrm>
            <a:off x="3184525" y="3946525"/>
            <a:ext cx="2317750" cy="7191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余种电参量（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2-63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次谐波、正负序电流、零序电压、无功功率、无功电能）</a:t>
            </a:r>
          </a:p>
        </p:txBody>
      </p:sp>
      <p:sp>
        <p:nvSpPr>
          <p:cNvPr id="12320" name="TextBox 39"/>
          <p:cNvSpPr/>
          <p:nvPr/>
        </p:nvSpPr>
        <p:spPr>
          <a:xfrm>
            <a:off x="6638925" y="3667125"/>
            <a:ext cx="1620838" cy="287338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运维记录</a:t>
            </a:r>
          </a:p>
        </p:txBody>
      </p:sp>
      <p:sp>
        <p:nvSpPr>
          <p:cNvPr id="12321" name="TextBox 40"/>
          <p:cNvSpPr/>
          <p:nvPr/>
        </p:nvSpPr>
        <p:spPr>
          <a:xfrm>
            <a:off x="6297613" y="3946525"/>
            <a:ext cx="2557462" cy="512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运行记录、起停记录、故障记录、运行时间、故障次数、波形记录</a:t>
            </a:r>
          </a:p>
        </p:txBody>
      </p:sp>
      <p:sp>
        <p:nvSpPr>
          <p:cNvPr id="12322" name="TextBox 41"/>
          <p:cNvSpPr/>
          <p:nvPr/>
        </p:nvSpPr>
        <p:spPr>
          <a:xfrm>
            <a:off x="7396163" y="2757488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通讯组网</a:t>
            </a:r>
          </a:p>
        </p:txBody>
      </p:sp>
      <p:sp>
        <p:nvSpPr>
          <p:cNvPr id="12323" name="TextBox 42"/>
          <p:cNvSpPr/>
          <p:nvPr/>
        </p:nvSpPr>
        <p:spPr>
          <a:xfrm>
            <a:off x="7146925" y="3032125"/>
            <a:ext cx="2555875" cy="5127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MODBUS 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、以太网、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PROFIBUS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PROFINET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、无线组网</a:t>
            </a:r>
          </a:p>
        </p:txBody>
      </p:sp>
      <p:sp>
        <p:nvSpPr>
          <p:cNvPr id="12324" name="TextBox 43"/>
          <p:cNvSpPr/>
          <p:nvPr/>
        </p:nvSpPr>
        <p:spPr>
          <a:xfrm>
            <a:off x="7831138" y="1789113"/>
            <a:ext cx="1620837" cy="287337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人机交互</a:t>
            </a:r>
          </a:p>
        </p:txBody>
      </p:sp>
      <p:grpSp>
        <p:nvGrpSpPr>
          <p:cNvPr id="35877" name="组合 31"/>
          <p:cNvGrpSpPr/>
          <p:nvPr/>
        </p:nvGrpSpPr>
        <p:grpSpPr>
          <a:xfrm>
            <a:off x="5064125" y="1087438"/>
            <a:ext cx="1439863" cy="1439862"/>
            <a:chOff x="0" y="0"/>
            <a:chExt cx="1440000" cy="1440000"/>
          </a:xfrm>
        </p:grpSpPr>
        <p:sp>
          <p:nvSpPr>
            <p:cNvPr id="35878" name="椭圆 79"/>
            <p:cNvSpPr/>
            <p:nvPr/>
          </p:nvSpPr>
          <p:spPr>
            <a:xfrm>
              <a:off x="0" y="0"/>
              <a:ext cx="1440000" cy="14400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35879" name="TextBox 21"/>
            <p:cNvSpPr/>
            <p:nvPr/>
          </p:nvSpPr>
          <p:spPr>
            <a:xfrm>
              <a:off x="371187" y="366057"/>
              <a:ext cx="697627" cy="707886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产品</a:t>
              </a:r>
              <a:endParaRPr lang="en-US" altLang="zh-CN" sz="2000" b="1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特色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0" y="1543685"/>
            <a:ext cx="1818640" cy="144907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8" grpId="0" bldLvl="0"/>
      <p:bldP spid="12309" grpId="0" bldLvl="0" animBg="1"/>
      <p:bldP spid="12310" grpId="0" bldLvl="0" animBg="1"/>
      <p:bldP spid="12311" grpId="0" bldLvl="0" animBg="1"/>
      <p:bldP spid="12312" grpId="0" bldLvl="0" animBg="1"/>
      <p:bldP spid="12313" grpId="0" bldLvl="0" animBg="1"/>
      <p:bldP spid="12314" grpId="0" bldLvl="0" animBg="1"/>
      <p:bldP spid="12315" grpId="0" bldLvl="0"/>
      <p:bldP spid="12316" grpId="0" bldLvl="0"/>
      <p:bldP spid="12317" grpId="0" bldLvl="0"/>
      <p:bldP spid="12318" grpId="0" bldLvl="0"/>
      <p:bldP spid="12319" grpId="0" bldLvl="0"/>
      <p:bldP spid="12320" grpId="0" bldLvl="0"/>
      <p:bldP spid="12321" grpId="0" bldLvl="0"/>
      <p:bldP spid="12322" grpId="0" bldLvl="0"/>
      <p:bldP spid="12323" grpId="0" bldLvl="0"/>
      <p:bldP spid="12324" grpId="0" bldLvl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灯片编号占位符 4"/>
          <p:cNvSpPr>
            <a:spLocks noGrp="1"/>
          </p:cNvSpPr>
          <p:nvPr/>
        </p:nvSpPr>
        <p:spPr>
          <a:xfrm>
            <a:off x="6553200" y="4767263"/>
            <a:ext cx="2133600" cy="274637"/>
          </a:xfrm>
          <a:prstGeom prst="rect">
            <a:avLst/>
          </a:prstGeom>
          <a:noFill/>
          <a:ln w="9525">
            <a:noFill/>
          </a:ln>
        </p:spPr>
        <p:txBody>
          <a:bodyPr lIns="102156" tIns="51076" rIns="102156" bIns="51076" anchor="t"/>
          <a:lstStyle/>
          <a:p>
            <a:fld id="{9A0DB2DC-4C9A-4742-B13C-FB6460FD3503}" type="slidenum">
              <a:rPr lang="zh-CN" altLang="en-US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25</a:t>
            </a:fld>
            <a:endParaRPr lang="zh-CN" altLang="en-US" dirty="0">
              <a:solidFill>
                <a:srgbClr val="89898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66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6867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6868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869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870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6871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72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873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2800" dirty="0">
                <a:solidFill>
                  <a:schemeClr val="accent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36874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b="1" i="1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微软雅黑" panose="020B0503020204020204" pitchFamily="34" charset="-122"/>
              </a:rPr>
              <a:t>电动机保护器</a:t>
            </a:r>
            <a:endParaRPr lang="zh-CN" altLang="en-US" sz="5000" kern="1200" dirty="0">
              <a:latin typeface="+mj-lt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3687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圆角矩形 6"/>
          <p:cNvSpPr/>
          <p:nvPr/>
        </p:nvSpPr>
        <p:spPr>
          <a:xfrm>
            <a:off x="4608513" y="1117600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4651375" y="1128713"/>
            <a:ext cx="3802063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功能特点：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抗晃电功能，实现立即重起动、分批延时重起动，保证生产连续性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支持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MODBUS RTU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PROFIBUS DPV1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PROFINET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、以太网通讯，支持可配置的通讯点表。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PROFIBUS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通讯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GSD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文件长度自适应。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以太网通讯自带交换机功能，支持链式网络结构。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多种起动控制功能，适应各类起动方式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DI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DO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功能可编程，多种逻辑可编程功能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2-63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次谐波测量，实时掌控电机电气参数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全方位的运维记录功能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中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/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英文液晶显示，人机交互良好。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9090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  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17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功能特点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/>
      <p:bldP spid="17" grpId="0" bldLvl="0" animBg="1"/>
      <p:bldP spid="18" grpId="0" bldLvl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7890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7891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7892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893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7894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895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7896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16394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898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微软雅黑" panose="020B0503020204020204" pitchFamily="34" charset="-122"/>
              </a:rPr>
              <a:t>产品功能</a:t>
            </a:r>
            <a:endParaRPr lang="zh-CN" altLang="en-US" sz="1600" kern="1200" dirty="0">
              <a:solidFill>
                <a:srgbClr val="595959"/>
              </a:solidFill>
              <a:latin typeface="微软雅黑" panose="020B0503020204020204" pitchFamily="34" charset="-122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396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397" name="TextBox 7"/>
          <p:cNvSpPr/>
          <p:nvPr/>
        </p:nvSpPr>
        <p:spPr>
          <a:xfrm>
            <a:off x="4398963" y="1138238"/>
            <a:ext cx="3802062" cy="31384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提供保护功能：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过载反时限、过载定时限、接地、漏电、欠载、断相、</a:t>
            </a:r>
            <a:r>
              <a:rPr lang="zh-CN" altLang="en-US" sz="1200" b="1" dirty="0"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过压、欠压、堵转、阻塞、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不平衡</a:t>
            </a:r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(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电压、电流</a:t>
            </a:r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)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zh-CN" altLang="en-US" sz="1200" b="1" dirty="0"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温度、</a:t>
            </a:r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外部故障</a:t>
            </a:r>
            <a:r>
              <a:rPr lang="zh-CN" altLang="en-US" sz="1200" b="1" dirty="0"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、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起动超时、</a:t>
            </a:r>
            <a:r>
              <a:rPr lang="zh-CN" altLang="en-US" sz="1200" b="1" dirty="0"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过功率、欠功率、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相序、短路、溢出、起动次数限制、运行时间报警、故障次数报警。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可设置脱扣阈值、报警阈值、返回系数、脱扣延时、报警延时。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多种保护带有起动屏蔽时间、起作用阶段设定，现场整定，高度灵活。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endParaRPr lang="zh-CN" altLang="en-US" sz="12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6398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产品功能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3790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6" dur="25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bldLvl="0" animBg="1"/>
      <p:bldP spid="16396" grpId="0" bldLvl="0" animBg="1"/>
      <p:bldP spid="16397" grpId="0" bldLvl="0"/>
      <p:bldP spid="16398" grpId="0" bldLvl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27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8914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8915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8916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8917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918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8919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920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8921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17418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23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产品功能</a:t>
            </a:r>
            <a:endParaRPr lang="zh-CN" altLang="en-US" sz="4000" kern="1200" dirty="0">
              <a:latin typeface="+mj-lt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7420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421" name="TextBox 7"/>
          <p:cNvSpPr/>
          <p:nvPr/>
        </p:nvSpPr>
        <p:spPr>
          <a:xfrm>
            <a:off x="4398963" y="1138238"/>
            <a:ext cx="3802062" cy="31384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ARD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提供控制功能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保护模式：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手动模式：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两步模式：</a:t>
            </a: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星三角、自藕降压三继电器模式：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双速模式：</a:t>
            </a: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自  启  动：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失压重起：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DI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DO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可编程：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逻辑可编程：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endParaRPr lang="zh-CN" altLang="en-US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 algn="just">
              <a:lnSpc>
                <a:spcPct val="150000"/>
              </a:lnSpc>
            </a:pPr>
            <a:endParaRPr lang="zh-CN" altLang="en-US" sz="1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892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27" name="AutoShape 2" descr="data:image/jpeg;base64,/9j/4AAQSkZJRgABAQEAAQABAAD/2wBDAAgGBgcGBQgHBwcJCQgKDBQNDAsLDBkSEw8UHRofHh0aHBwgJC4nICIsIxwcKDcpLDAxNDQ0Hyc5PTgyPC4zNDL/2wBDAQkJCQwLDBgNDRgyIRwhMjIyMjIyMjIyMjIyMjIyMjIyMjIyMjIyMjIyMjIyMjIyMjIyMjIyMjIyMjIyMjIyMjL/wAARCAFNAfQDAREAAhEBAxEB/8QAHAAAAQUBAQEAAAAAAAAAAAAAAwECBAUGAAcI/8QATBAAAgEDAwMCBAQEBAMGAwQLAQIDAAQRBRIhBjFBE1EHFCJhIzJxgRVCkaEkM1KxFsHRF0NTYnLwNILxJjVj0jZERVRkc3WSssLh/8QAGgEAAwEBAQEAAAAAAAAAAAAAAAECAwQFBv/EADURAAICAgIBAgMHAwQDAQEBAAABAhEDIRIxQQRREyIyQmFxgZGh8LHB0QUUI1IzYuHxFXL/2gAMAwEAAhEDEQA/ANEmCPvXos4xzsqdxk+1FBZyF5OFUA+M0aAOkcucbcmlaHQ8DGQ3egAsajb96TGkGQCgY7ZmkMMi4FSCCAUhnE4oAaXp0FjfUx5ooVg3fPmqQmMDD3qhDWYk0ITYnOOR/amILE+WUMhwP9NDegXYHULJjtkhznOdp81tiyLqRjlxvuJUX9pG2ZmLq4XGSuPPkV14cjXyo4PUYoy/5Hplc8sSWygY3gnBroUXyON5Ixgl52R95POa0ow5tihmHmihqbE5pomzqAs6gViUCOxQAuKAOxQB2KAFC0DHYpFC4oAXFIYuKAOxQB2KQHbc0wO20AcVosQ0rTsTExTFQmKAOxQB22gdFnArJEoAwx7AVxzacj08KaiqLmyBOBjB81w5Xs9LF0XEUWRk1ytnUuhxGG7UhjwPopDGEeaBDduRQMXYaLA70jSsBnp80WApiGM0WAJkpgCK0CEf8hpgRGXuaBAiKBCYoAiR27sO2B71u2ZB/l1BUsRmlYUS4oEdCQcY+1S2UkFkcINisDgc/egZDyN3NUSwsbAUhhlYZoGGDCpGPBpALuooDs5GaYWAZsU6EDZ6dCsbuJFOhCIC5OOKADwwtKwRRhhSbrYJW6JktlKLcMwGRSUk2U4ugVkMvgjD0NiRPW3ycsDkcnPio5F8Rt7pkF7G0UqBlYYOKvHmlB2iMmGORNSMzqHTUUEixoXEBHCqezAYzmvQxetk1b7PLzf6bD6VfH2+/wBzOXVrcWEhWdD6e7CyY4avQhOORWuzxs2LJ6dvmte41WBGRToFJDtrEcAn9KLHTfRwjcwmbb+GrbSfY0rV8QUZcHOtITFMVhI4JJgfTG4juPNTKSXZUYSl9IMYJK+R3qiLt15OxigZ2R2zzToVjgM0ilvY4LSGO20hihaQIXH2oGdtoA7FAC4oGJigR2KBCEUwEoASmI7HvQM44HigAsMQc7j2HYe5rOc2lRrhxqT5FhbI5kUnP6Vyzao9HCnys0FrGB+tedOR6kUWEZ2jGKxZsKwJHalYD1U4ApWA1lJOKLChQpAxiixjhnHakAuD7UACdc0ACJxTEMbtTQATxVCBnGe1AAHTg0CA7aBDSpoAUBkTuM1sZojkO7ncaYh/ruFKhs5pUOxMk9zzTAVVpAGVDQA8qVGaBhY+QKTAMrYOPNIYqo7dqXQCOjrwe9MCPLx9L9x7VSJBdzQANmx5poTD278BT296TBEmKUwTqwGftmk1aKWmW8VxHeBsgYHv4NZNUaJ2VsyPBcEjOM4481onaM2qZaQSmdQSce+ayao0TsNNkL9Pc8DFJDYAxB0wcnHk1SlQnG0Q7qxjuIjFIgZPY1pDJKLtMzyY4zjxkrRTzdJ2MwdkZ4W7kqeP6V2Q9flXezz5/wCk4J3VpmRnL2V1JAZPrjbAZf5h7160EskVJeT5/LKWCbg3tfuXR0+O6tZZYpSwnIfg9+Mj+lcfxXCaTXR6r9NDLjlKLtS2QLiwlit4XijZzyHK881vDLFyfJ0cWb008cI8FZN0qIA5mUqwxkHj9qw9RL/qdnoo+ZaF1qwx/ioRxn6seRR6XNfySF/qHp9fFgVIR5FOxdxXGQK621F7PNSck+Pg1GmaHbmyUzwK7N+Yt3H6e1eZn9VLl8r0e36b0ONY/njtlBd2/wApfzQBSEVvoJHcV345/EgpeTys2P4WWUPHj8Bu2qEKBSGkKBSKFxQB22gdHbaLHR2KLFRxAoAacUEsQ0yTjTAbQI7FAC4ywB7Gk2NbdF5a2H4KhRtbGa87Jm+ZnuYfTJQVFnHaqoUnkgVyyyNs7I40SUG0gVi2apEpDzUMtBhipGPGM0AP2rQAxiOwoA4ZFIZxOKYA2YUCsjuRmqEBdwB3p0KwJbNMBOKAGE5oEMIGKAGYoERoQQcuQTjtXROvBjG/J0in1DgcYqSgIBoAKg57UhhgopDoKg+qnYCnmgDl4bJoYBCwJz5FICbbzIw+rAx5qJIpNBLhY3UkNzikrB0UUwcNgnNbIzYivtHPNMRwAdqAJsNswwf6VDkUojzF9f6n2osCZaxSISAowTzUSdlxRaeghOWGT96zsuhGiVV2qPuMUW2FDcE4JPagBy4waAGOmTTsGgfp98jinZNEd9L0+5Qtc2kbEfzFRWkc2SOosyn6fFPcoplNL0++lgXGksZUxhoZn4x7g+/2rsj6r43y5dfejh/2MvT/ADen39z/ALBbcb4AQuGI+oDwfas56kdGPcbQSW23hX2gOBjNKM60OWNPYF1DJscYPbHvVJ1tCaTXFlZBBb6feNuU7XfGf/fiuqUpZYI8+GPH6abb8l2t/Ci4QMAc964/hS8nofFj4KzXoDJbLMELMGHI8D9K6fSTqfFnH/qGPljUktlHsKqpI4Nd1pnl8aSZ2KAsUDilY0LtoChcUrKR2KAEIpkiYoJExTGIVpioTbQKhu0CixHdjTFYSGMyzJgeaiclFbNsMHOaNZaREIufavFyStn0uOLSVkxog35eMVlZpQ4Q8A0rHQ4DbSAcGqaKsIHooB2/ikA3cAc0AcZAOaKBsBJcgDvVqJLkiM9z96viTyI7XJz3quBPMGZt1HEOQhkqaHYokHvSaGmcXooLGlvvToLEMgFFCBBWIBANWQOETupI7feix7EFs24cd6VhQVYQtA6HBMEUAE9Mgg4pAKE4p2AwpRYCbDjiiwOVGzxxQFBgrEcsaVgDliBIFNMGgLQ7JBgZFOyaJAtMAMOQfFLkOiwgTcMEYx2qGWh7xh+MY+4pJjoNFGUxnseM1LY0TMntjipKO796AOMZxxRYDApGaYqEJwO1ADN3k0ANwDx781QhoLKQM8UwaANAokZgO9XztGfGhCnIHihMGiJcW2whgCa1jMylErIo/VnuIpVyw8keK6XJxjFo5IrlKSkHFvHaQLuDOV/fNRzc3ov4axR3sh3l5PIIxHDICc8YrbFjittnPmz5GkopjpYYharuQB+Vwy+felGUuXyvRUoQ4K0VbQ7Gw3H2rrUr2ee8fF0xpAHamTVCYoFR2KBnYoCjttAUdtp2LiIQKQqGkUxDSKoQmKBHcA5oBFjp6x5DcVx+ocj1PRqHZoomyBXltHsRZLj4Xms2Wh+4YpACY81Qhm7FFAJ6lOgsUSjyaXELGtcKO5qlBkuaRHlvguQDxWkcTM5ZUQJrrByK6IYjnnmoH80WHJpvFQo5rHCTNZuJopCb8HjtU8SuQ0yZo4hzODkeaTiNSHCQn71PErkKS3tRxDkBZ2DEYquJDkT4QTjK8H71mzUmRQKwwDxUtlJBJYQqkDx2pJg0CSJSvbmqsEjjanjFFiokJCGTnxSsoT5c7PtRYqG/LcZNFhR3yx8eKLChot8HPbBosVBkiVuOxpWUNe0BBwST+lNSE0NS1ZWyR/WjkFEhSMBWFIokIqhR/vUtgKFRqQxGOPpx280AOjlwMH+9DBBlbPakMMrDHPegBrRlxuXge1FgBMTg807FQJgM4NACovdvBFOwEkjcc44oTAVQrDniixDJIwCMU0xNDDHhPcVSkS0RWgXfv8jyK056ojjuySlupjDEd+QDUci+I1rddpbHanzFxKbVomWESx5BzyBXX6eSupHD6qMlC4lG7M7Et3rvSS6PLnJydsbimSdinYHYpAdigDjQIbTAQigkaRTEIRTEJigQu3jNF7KrVssdOQekCR5rj9S3yPT9FFcNlxFJgVwTienGRKEvGKyaNLF9YDuaONjchjTKOc01AnkR5LtfBrRYiJZUR3vQox5rWOGzGWdIjPcuTndWscaRhLM+7BGeQ8lq04IyeSQNpyeCapY0Q8z6GepuHNPjRPNMcrAc0pRsqM1EcJGk/wAsE4ODgZqHFLs1WRy+knmzZEHPf/audyVnVwaBtZuOBk57GhzQcGKtiwG524Hek5jUH5FiVRJjBA+9S2UkFcOGO0Dt5pWANIC67iT+wosKJyBF+p/FYs2RMtwA4IAwRzUspEoorDJHNTZQhiXxxTsVHCAgcH9qLCh6x8UWA9IiO4GKVjocYAV+3tRYURyhOQOMVViHyRjb25PmlYDVjCnjxRYDjweO9AxjKzeaLEN2MR4osKCKpAwaTGOUbTQA7ikMawB8UxHK+09qAHhz470gDxb8bckCkxkpEDcH+4pWNAJ7cFhwMfpTTE0BdGHAP9qYDgfpwwoAjyMS2EFMRwU4wxp2BzKNuF70WKgfpAEj7dqqxUSlUCMA+1S2NApFHahAQLyD1ImQfzDGK2xyp2Y5I2mjMXEMcOUw28HBNepjk5fMeLlhGGvJGxWxhR1ACYoEdigDsUCG0wEoEIaCWNpiF2NnsaOSHwl7B0h+nLj9qzlL2OiGPXzBvWKJhBWTgm9m/wAXiqiFgumGdxGR96jJi9jbD6h07Jq3IYZzXLLG0zsjm5IVpSTwaSiNyI8krHgNW0YIwnMBvJyDWqijDm+gRJzkVpoxdiZLUaBNjGYjimkRKTQw1dGdiZoaBNiqN9xDGSAHkVTn2Joeot+w4u5xj7tG4GkwB96ABc52jgV43xZNbPeWKK2kEbT1Y5OajmXxGrY7G+oEgdqfIaiOksI3XIXBqebBxIb6ekcmcYAORiqUyeIGUK/5QBg4z71aEwG7bxtP7dqZJwGe9Z2a0SLfcHHNJjJynIxUjEDkSf8AlpgSVIIBFSNDxSGEFAHYpAc0alSR+9OwoYYhtBFFioEY9rcGmFHbaAOpAJxQApNAxhNAhA2TigYXbgUAN2E0xBEj8+aQyWnapAIJQBjFFDsduR+SKQwUoQA7e9NCI20+aYhdowMYzTAE4wTQJgt201QhxGXUrzRYElhwMeKQEW6uILOBp7qaOCFcAvK20AnsP1Pt5otLsNvohw3VtfxfMWswmiDFN6ggZHfGQM1cX7EyVMptVty0xmAJUDmvR9PNVTPL9Xit8qKvGa7DgExQMTbQSJimIQ0CExQIaaYmIaCTlTJ57Um2VGKfYcSBTgVm42dCyU6QUMCMMaiq6NuaemMjhknk9OFGdifHirc1FXIyUHKXGGy+0rp6WCSV7sxSbgNgUE4/rXDn9UppKFnf6X0Uscm8tOwtx08RMWt5Ci+UPIFRH1NqpG0vS07iRZdNuQAYkLDsecU1ki+wljkuiM9hcicxlQOBgk9yfFbrJCrOd4pt0Q5IJ4p0jlTYz9sng1qpRkrRzOM1NRkuxrZRmR+D9qpb2JurTB7sCqojkNbmqREnY2mRYlArCWW06rah13AyD+vg1OW1ikaYKeeCfueiW8bdt+498GvDkz6OK0ThFhMt2rOywUhjiO5yAPejb0g0MS5tpfyngHGfem00K0Qb2VHfbCBIADnHaqitbJl7FPJEQxAfHuK1TM2jvUVAF2MfvRQWORRxxUGgVBjtQBIQ8VLQxw54pgEjyKTBBlNSMIDQMdupAdu4oAaX5oAGeTTARuO9ADc0AJmgBCaAGE0CY6IZcUDROAQdxzSARtp4AxQAqrjFAD2PHFAA9+KAEMuBRQDRucjAoGSUtGYZJwKVhQ5rQj8rZosKASW7Y5IppiIzxbeaqxNCKpGDSBB8Ejg80AYf4g3uoW+qaHYabbRXF7qCz28AlYhIXYoDKSOQQm8AjkZOKzm3ZpBLi2/ctOmepLXqi2uBbGRpbUqrbo2UlSoIPI8HcvHtnjNaYp3pkZIcdodqmRbl0IZSdpwcj7iu70zTezg9XcYFDjmvRR5B2KYCYpiExQA0igliEUxDSKBDSOaZLQvagaHRxvLKETAJ8mplJRVsqEXOVI0Wn6CsyfjnLHsf+ledm9U0/lPYwekTXz9l7YaLb2LsYlP18muXJnlk+o68WCOK+PksxEqjkdqwN6Ebn8i5pgMNt28fpRyFQKS0R8K6gjPH61Sk10JxTI1zZRuF+n8uauM2uiJQT2zKa1YPbzI8MbMj8YAzg16PpsqkqbPK9XhkpJxV2R7XR768BcARoGwd/etZ+oxw12Y4/SZsqvr8QV/pt3psfqzqrQdvVTkD9faqxZoZdR7M8/p8uBcpbj7obb6feXtmbm2i9RM4Xxk5pzzY4S4SeyceDLlx/Exq0W+n9LGQl76RsY4jQ4GffNcmX11axo7sP+mfazP8kSrfpeG0v7W4ikkf0ySwc/m9qzn62U8bjJGuP/ToYskZxfRrraBR9R7150pHppC3gUR/UwCjvSiNlJdXSlxGqhlHc9xWyjqzNsiy3/pooSNSfJAwKpRvsly9iI1wxm3glCfY9qpIVnBw6YZ9zY5NAA1EYGHzmixElBxUGoQe1Ah6mgAimgAymoYx6mkMeDQMdnFIBhYk8UAITQAqYNDAbI3NMAJegR26gYo5oAcFz2oAIgIIIHFAB2O5RUgIDjimA7dSAQtTAYTQAqoWNAFhbwKqhmqWyg5xikAN224zTADJtcBcYoER5YmbIUYFNMTRmtY6kSz1q20m1iu5rtQtxc+hEHSGHkD1WP5QxxyOQATSlKuhxj5YbSEnubaDVpdZurmYxGVoIpVFqxxyqoB+UHtk54BNK9WPzRQa/fyp1hodxcTRQR+gQreqiMMyRly2/AUYz25Iz2rOSnLZrHjFEXqnqXTotY0pYdVt5990npSpfoVt8eGCtgIwzknwMUoRkpWxS2qRZxXkMlnHDbTRzwSGaYOrK/eQ45Xjz7nPFej6N3Oji9cqx2QyOa9VM8JrYmKYqEIp2KhMUwoQigljSKYqGEUxCqhbnFS5UVCHLsQoVODTTTJlBxdM71XgYSJ3H96fFS0xKcse4m60swm1idfzbcHHvXiZbUmmfSYWnBNE2a7eJcqO/GfaslFM0cmg9sv4QbcWJPJNS+yl0FkuootqgZJ5P6UlFvsfJBUmSaPcpP08EHvU00O7OYKcMpp/iAx4xtJNNMVFbJGJH4XgVonRDQ8REcePHFKyqElg3Qsh9qE6doUo2qFttOjtbZIoRhOTgnyeTRKbm7ZMMShHjHoJsI4qSx6JgUh0SYz6ak9/tUvYyFMjzszOTg8YJ4FWqRL2VE4kUkBQMHvitUzNkYwl2IX+gqmxJDjpck2JGG0fep5pD4CSW0dpEScknyKE7BqiEzOzEouF8VVEWT414zUGwQCgQ4CgAiigAi1I0EFSOh4oGIx4oAZuxQA3cSaAHodvNIBkjUwAk0CHKCTQAQCgY9Dgg0gDogJPNIAhIFAAyeaAEJoATPNMBVGTigCZFEcD396VlIlDI49qQCk0AAbk/ehAMb34yKYmRrq8FuisY2fcwQAEAA4Pc+3FJutgly0YiG6sbvrXWrjUNPuo9iegbdnGLlBEW+pAfxAQSQMHHc1nKSVs0UXpDLOeG16kXSrc2Nvo1+piexsofSkSR0BWbK4K5H05HtnxUQyOUmipx4o87646L6a02DSja2givLks08kl0VVlUfUQG85YH9jzWhEtEK16M0C+1SwsBDthupI42limUsNx7j+tEVZLdHqGl/D3QOiY7m601J5Lt4zF6txMWIQ4+kAYHiuv08V8RHN6mT+ExAM17FnhpHYoEIRQA00xDTTQmM7VRNjScGihcqHBsc1NFqQhYnvTSomU2xoypDAZI5GadXoi2tovNL1lUWNJhsO4qSOx+9cOf0zbbiep6b1sWlGWmaUkTIu0ce9ed0eo9hQxhjGeAPNHbGMmkMoyhxjnOKFoOxIpZEyQACRg0MET7RjISDkiokUiRJESh5+1SpDaIaptOKtskeR7VIxpHFMB4zgZ/wBqAGEUgHLxQAbgikMY4Cg8ZBpgQbuJSgB4BPOB3qkyGgHoiFhujU+xGeP1qmwR00yllJbkjtikkAGaESoDncCeMU06CrIphjHDEA1VsmkMjOMUFBCfagBy0mIKOKBj1bJC1I0EAwaQx1ADTnOKABMdrYxQAgOTQAu4ikA1zTAZtbnjtTQgsRwDnvSGFABGRSAcqg0AFBxSAQmgBM0wGk80AOHIpAPjIFAFjEu6MHzSKHhh2oARmx4oAAxJNCEDc57imBWaxY3OoWDW1pqD2EpYMs6QrKy49lbj96GrQk6Z4t1fovUlp1c1snV19PcLavMsxRYnB2kHG3sMDBx44qEkm2i3JtJEGw6T1PqbqKJtC6nvortLVH+YupXaSLCLuTeOeN5wO2KiEm7Rb1TNtD0nfaN1d0t/GtYuNek23SqZIU9OEhBggN5PP1MfbFOeqslOy16v062h6q0S5jt/lpGvbfcYlQBhvH5v/eaePuiZLyau9w+VIzmuuLp2YSVqmVkmmQ+mzgNuPgea6I+oldM5Z+lhTa7KbaQSCMEdxXeeXVaGkUANIp2SNIpiYwiqIG4qiTqQzqAOxQJjWUEGmhNeUbPpqSS408PKxJQ7eft5rx/WRUclI9/0MnPCmy3uWBjKDHfk1zI7GCVPp4IobENClZCM/Sf7U7AsInEQHk1m0UmTAQRkdqzLI0qhe3mrTJoEaYhnmgAq80DGPw2KQjh2pjCDNIDmBJ96AAyIX4OMfenYiPcEJHhgOfbvTQmV08TSpkZC991aJ0S1YFLO6AykuFJ96bkhUwbWAZiXk+r9aOQuIxW4oLDDtQA9c1IBFpMA0a+cUikE70gO7HFADyf0oAAzbm7UwG7cUANbIpAdlBE0rsERAWZm4AA7n+1MV+xgj1EdXmutVkgSCx0+4ijsiYJFuizFCzfVgBGxsIx4NZuVvRqoqno3Up9OZlHYEitTJBI5PvSGEVwD3pAO3/egBC9ACF6AO3ZoAcr+KACoeRntQBOR8LUjCbgRkGkMRyAQR2FNABducigQwtxTENB5+9NAYG06csrv4k9XXmo4u5I4oWg9Rf8AKR4W+kEdgMY//wC1nJ1FlJW0UXw9iit+uwsMYVGs5PqAJySiHv28VlibcrNcirRs+o2Vepeny4dsi4VVCbgThDyMgeOM1plXRnDyyB1wJDruhSfmQXkGd0I/1DnPcUofUOT0amY/W36mupmAJmAj5xTS2JukZ+eB1Z5Sv0lu9elDJFpJHkZcUk3OgBWtTAYVpk0NI707CgbDFWZsYSB5pktoTcD25oJTvo4njjuaYN6tB7i1kg+rl48AlwOB9qzhkU9eTbLhlj32gJYbc+K080Y2qs03SpkS1dXB2sSU+wNeZ66uaaPZ/wBM5fC376Lt1IJBNcJ6IkanFIB7KSQR4oGSFH0g0hklZgoCAHjzUtDs5mDDtQMGR7UxDAvNAgoQikUIyZbgdqBUL6ZHagY9U55pAP2/fFAEbeszFU5C9zT6ERbtUBVWf6vAHJqkyWiJLtClQ2MHDVSERLqd4SuDlB5HmqSslsAZo2JYknJ9qdCsEBQWFTORzxSAkBRtpDHxcHNIA+eBUjOPFACHtmmAm4gUgGg85oAUtQA3ueaYGI6g6ttbPUEsIdVtBffOiCS3MwyE9Q5ymeDj9zwKxm3RrGiD8TLrUz1SbaDUylpBYyTvE8e9ciRAOCe/Pf7fepgthZv5c+sdxy2eTjGT5OK6TBC9qRQoagB26gDt1ACFqAHK1IB6+9ABkbJoAKJscZpAPWbnGaKGPaQ0CEByM0gGM2KYDFbLgZpoCj00f/b3qiM8q1pbE9//AA2HjisZdSNF2jG9GYj+IJhHZYXQZ3DtEMYz9qWJVf4/4Hle1/PJY/EbWDpd/pJt0Z7xUlZFkicxMMoe4wCeDxnIzmtZJNmUXSZG1XUbfWoNF1iKEJ6t7bh09An0ZAy7l3Dv4IJ8VC1IpvRupWHquD7mul9mVkSeQbe/AqoksG5DWsnsRVw1NGeTcGU+OPvXpWeRT8B1ty8eeAaxeTizojhcogjZyn+tWs0TN+lmEXTWkkUE4Xyal+pSRa9I32TYdHt1z9OTnOTWEvVTZ0R9Fjj4JC6ZCQ34YOfI4rP48r7Nf9tj9iJcdPQNbsLcssvdSWzzW8PWS5Ln0cuT/Tcbj8mmTIYJZITFcRIFZNrBT5rCU4qXKDOuMJOPGaIM+mJFIIlA9E8Lxyv71ss7at9nPL00V8taNDpkKW9usagYHb9K48knKVs7sUFCKivBKMYJ57VnZrQgXjjvQFHAnOKQHZZ/p5A8UAGRWX6u9IA6knBP9KQxSM9hQMYVwctQhDgwoGKGyKAHg0gGySbV5OB70AQbicyxYUlivgVSRLK1/XClixjGcFRWmiNkV71lOcliP9VUoi5DHvxKCSoDecHvT4i5AZH9UhsHPuaOhMAYySTnFVYqDLmoNQ6HnmkAcMDxSGFjqWNB8eaQDWPNACbqAE/WgBh4oAbmgBQ2DQBjOq+nbLVNSgkSysYrsXkUi3f0rIuGUsxJGDxng5ycVMqt2UvpRQanLPcdWatp2pxb5rWJ4A8zK8lxbmSHaz4AzkHH6GojVobPS5cJOyqMKpwAPAFbmQrNkCkMQHmmA7NIYoOaAFoAUcGgAq0gOyQeKAEL4pgOSTmgA6yZNIBWmwOKKAY8mR3ooB0LKT96BFRp7Edb9S4cKTaWxBLf/ht481jLyaLwYjo8EdfwSG5Eu6JmwJM4/BOeP1H7UsNU/wAf7FZu0H+K7sbzpoBgFaS8DAk4P4SnnH3FbtbMkzN6f+C1jAfSeOS4t3BAcYcMuP3xU+RnrtywEzc5+o1uYkKV88eKuKJkxrW19JDmO3PpHz5NbxeKO29nLkWaSqK0ASGWOUxSwlWIzyPFaylFx5RZlCDjLjJElYQmO9c8pWdcYcQjLnBHFRZYaKJnJyDSbGlYcRPGM8sPapux1QSOVCuPPtUtFJj2cLzSKsCZCzYXFURfhCS27bAxGQaadClEnW4CoAP3rOT2aIkZyago5QBmgBCnOaAFXA4FAEiMHyOKRQfYDz5qQGkYpgBk70xCjb5OKAF3DOBQBHuL30HChNxPimo2DlRFk1B3T6owBT4E8gIv1cNsAyePb+9PiKzo49jkM4ORyCaLGVM9u5dmX8taqRm0R2yihfT/AL0xDkKkYPekxgWm+o/SaBWSFNSaBloAIgOc+KQEyOPABFSxkgR5GM80hg5YwqigAORngUALyTQAxgaABk4pgN380MVlWZDF1PaOIUO6YgurYcDYvJwMn2wKzl9RovpRk+ohu+ImvArjCxgNk8jdb8e3f70o9gze3B/xEh/8x/3rcxQwNQMXdQMXdSAVW+9ADy/tSCxwbNAwgbFADS5OaABMSTTEKJChoCwiy/ekFimWnQCepRQhr3S2yeq+4LnHAzzQ3Q0rKmz1S0tetdZmmYYmgt4xyMAhGJyfH9q5pySb0bRi9GX0i5hsurrXU5UeO39MRPu5kBkiwpKgZ2jHJ8fepw5Lbj/OkPLBpJ/zsi/E/UbCa+6fU3b/APxF0xRm2lAUCYBA7bh/et5SMlFlMrva39lBcJMJredWl2OcIEYbic44Hmo+IrRThKmepyXcct5lJlZZVJRAAScHOQQexBHBFdS2znapCxhXmXecJnJNX4I8mtt1jeJSMEYrnk2dEUiDqUanaRyRxgCrgyZoq5UAAJ71onZm0JbxtM+ApwPJoboSVlpDDtUD+9ZtmqQ9l2g5FIZXOy+uTjFXToztWczZHfNIAkURc8ihsEiQwwmCf0pFhI+FAFJjQYNgZqBi5yaAFBw9IBeCxpgHR8ADjHvSKCiQAYpUAxpM0AAdx2JAz2poTI811HB3yx9hVJNitICdWXsIyo+/enwFzK6e4kmlBYk+1WlRDdgC7sSN/HtTDZJtTGr4PGamQ0GvCPUwkhz5xSQ2Qpgyp9JPIzgVSJZDzkHOePerJGqeMgUgJItjIoZY1xj3qR0waUFhgMnikAeIMTikwJ6k7AKkpHJL6b570AGkYyqDxgewpICKu0k0wHOAi5GCaAAZJagBkoAFMTAENjdg498cVQMrIWUdU2h3RfiSOAE3b8hQMHH6Hz4rKSplr6TJ9RMsfxC6hmlkKRoiEsxIVRutskntSXaG+je3DZnc+7GtjIEDQAuSaAOzQMXcaACK2RQA4ZNIB/ikA5R7mgY8qvigALcE0xDScUAMLmmI4OaABX9vd3tg8NlNbQ3JZWSS5RmRce4Ugn+tTJWqGnTs8r1XUesNI6k1y1trnSlaCOE3MkenbFk3HgqHzk5bJPnFZcdujTlpIqr+DrUdQWN18zZX2oMfQjJiCqFA7sBgYGe596lRjaaXY+baaGdWHqnRdP0q91aDS2V5pvRa1Yhg20Z3ADHH2q2vcXK9Fe2odQ3tpb3iR2kzyDeEDMXkycbe/OfI81n8trRXVnpvSbdU3lzA2saZp9rbWqMmYZ2LksowAuSMcYPaunGnZhkdo2kdqzg7e/vWtmdGgtN0cKq35goBrGXZrEHcYefg8/7U0JkaRB+XGWNNMTQWAIi4OFobsaRN2qEyfaoKBSAY47UxMq7hcNgVojNnQJuPNJsEixRQo+mos0SEkj/DLZ59qEwaGI300MEO38Uhih+KAO9TJpUA/fRQD1egdjgxPmkFnFsUwsj3LblX2DZoQmCdUZcY70xFddEZ4H5e1WiGRvUOM5qgsZ6oPPmgVj4yxOfagEwqzOAcAnNKirGeo7gknGBgUIQJUDtgkjNUSSPlSI+OCamyqJMUZWMDOKgpFQr1Yg6TEdqKGS7dyXGe1SBORctnOKkoP6Izg47UgFELLnHYUDGi34ORRYDXjC8AZBosREmaO1hlnmcJFEhd3PZQOTTAiQXPz0Rk+UvLXDY2XcPpseAcgZPHP+/tTXViZT3MVtLc3Nwz3lvOrLGsyXTKFYfSpVc7OT3BB3ee9JtIquqMpp+r3l18X7PTJprBxaTSP6sVq67jtZX2szbThiRn34FYSmqVmiVWgnVULzdc9RxRbTI8CBQzBRuLwAZPcD9q0Xghm9nyZm98mtjMHjFAxPNAjt8SfVNLHGgZQzOwAUk4HfyfFDaW2NJvSIGk6vbatADHPB6/1s0MbElVDlQeQM9hkjIBPejzQFkpxQAReaQDt2KQHb/vTAX1PvQAmc0AK3agATLTEcFwaAJEeBjGM/ekBjp9EXWPiPr3rXckSLZ2DqkZ+piSR58fTWbdF90ys1rT10jrK0t2uS0arIVeMsrBcr49xnuKzX2aK6shdeyKND6WeGSVgLq5wxyW/wAsZ/P/AO/atZrVIhfUxde6TvOnLDRmF0bm3MsX4iKoKZYcFfufaueDXy2ay7ZuNBRC06pdtcOpVmVsfRnP2H3/AKV3JnM0X8YMK7/A71L2PokR3wK/QC/60nEdg3JkcuV5+/inQhq5dguT+1AE+FFUDIz+1S2UhLiYx8eT/ahIGwfq/h0UKyLIN3bvVpkvZ0SnOKTGiYhwMVDLCFQykUgI+wqTVWFDMGgkQnFADQ1ADxJikUOEmaVAFWT70AKXBpDASTfUAoJ55JHFVRIJ3YH6eTQIitbGRyZCc1SdCodHZxY2/wB6OTBRHLYx7z9OR4OKXJj4nGzTBI4NHIOIwQFe3NOxUNaIkEKO9FhQRLVCVJ8UWCQT0ZAdq42n3pWOhwiCjHFKxmdQ5rUgmQoCOe9S2NE6CI8YpMompkrjgVDGPEbZGGosCQW2JyaVDANOSCBToLKy61uO1lnWe0vY4ISA94YR6IyAQ27OccgE4484FA6KbrXUfQ6U1yKFfVnisWYgOBsyOJGz4B7f6iDipc0m0NRfYzpG91C6hubTUZnlntVhDySOrsztv3EleP5Rx+ueTTgLJ4MP1X0JPqmr6lPaanMLa5je6IuZWYLJvH4YUZCjyD3x+lZ5ZqJeODZQ/DrRLjSviVpUjyFYmMyRRtOGcFR9WVAP0k5/XGay5qdUU4uN2bfXkf8A7Q9ZOF2s8A7nP+Zb/at12jJm3lX8dyf9R/3rcgGVz/1pAUOo9QWK6gdIgmuPnUuoIZTHGQFLMGMYc8b9vj2qXOKdMqMJSVrwB6nTTGsR1BqOoj5Gwdtlj6cZR5cMgYk85+rgeCMispz5SouMXFpkY6mYek+k7+Bfn7hX/DjBMZnOyQMobB25APGMNwK1tKKM6uTZqLef5mKItayW05tYppYGbd6ZfP05IBOMeRTjK1sGqDj6VpkgyeaYCg0APAzSGPUcUAKTzQA1gDQIQDFFgOBwaAKm3fb1N1A4Yqws7T6gwHk/1rKX1P8AI1j9KKjrGIz/ABB09OzK7OpExPIGeQMccYxWd1JUOrsznxCtUOmdOzSQRNcfMTw7wpY7fTyBzzjPNdE+jGP1NFt1Lqia70Jp91FZP6ZMcciej9cbq4DDcO3ByCP1rlSqjfTRsdNE8GoyRyhBEkMaIVLEnBYc7vtiutXVnO6Rc+rGfpY/t4NFDI0ZVX7YBNUxLsLMzL9K9vNJAxsSylsocUOgRbxg+mC3fFZvstEKdMuTnOapCYiJkGnYJDxH9qVhQQRD25pWOggjApWAuPFADWXmgAbLxmgCM/eqJBFsUANL0AcJceaAHibHmgdi+rSAUSUDCA/QeO9IAeQTTsQRGAYGkMMZFxikMCz80wAs+PNMkRXFACh/qoAKHpACZvqNIDNw7ieOTW5CLGEkHkc1LGiZCXBxipZSJMbMWz7UmMkiTAyakYKRy7U0JgJpBGj5kVG253N2Xxk/YGhsaMt1Dqmt6Pp9vcveW+nwtbsGty0ck81wZQEBBGCrKeQMY5rO2yqSM11hrkV51Dq3S0djIdVuF+XtSItsUmc/SGyP5SQO4yMVEoyU+X4FqUXCvOw/S2sXkXUF/HeRpaNdSxGK2ijlZwomkU7yAQOO+cd+/etVaZn4KbrnTr3SNfkns9avLdppbhiGjiJKL6PKkKCDhjz3AUe9RJKnZcXtFX0TBcRfGSwla+nvYnef0pSuWePafqJWs4VxQ52avqG++V+JmrQNbXlwZGgKiGEkD8SDjJYDnbjxyQM81uiGenSWm6RmIIyc4PcVfIiih1zUl0e21KT1ArQWwMX4ecSNkKeMk5JHGPB70nKkNRtnnEpuLOx6cTSdM339/BBqlzeXdywWW4LqgLEnAGWPAA42+Kz70aLRYaLcNqPw46nhvYoHuINV3uqglQSEIxkE4yDjP9anjQN2S7LUbVYektPlmEtx87a+mqsWaMK0pYHHbB25z7gDtStuVeyRTSS15svNB6gtr+9ght/UAmhgUeujJ6igSHdHu5YcDkVrHSMntmiljBJrSyKI7RkdhTsDkjyadgShDgVNhQ0oRQFDStAUIRjNMBhYChCBl+apIRV2pd+odfWPG75G2PIz/Mawn9TNYv5UQOszL/x1p+Y5JUPqKyrtBwR39+PYc1D/AJ+w0Z3r6NH0PQFRSqHUJV+tWJ5i9u9bP6ER9tldNe7dGjSK1gVpUi9RBGUQyrJhSCM4yuNx98msWtFxZ6jZRqLq5Y2rQSNt3nggnJyAc5IBzzx4rfHVaRnO72yyUoCBkmqJCqVU9uKQySTEYWbGPJxS8jfRGt2HqZ3YHjNNkos/URAMMGz3INQaWRpyp/JmqRLEjYjkUMESV28ZP7VIwq48dqRRxXOAKAoaRtoEDLUxAnbigCLI1UiSOzUwBF6BWNMlOgG+ofNFAOEn3pUA8S/eih2FSfPmlQ7OD5akIJ6mDRQ7OM1FBYJ5vvToVgTL96dCOWXnvSoBRKSTiigCJNjuaKGDabJzmlQrGwwogGFGapsaQbavepKFBx3JoAKJBSoBRL96AHLIM0DMH151LaaNPdx3Gn6l+IkKNdpal4RHnd+YEZGT29wRxmsckW+jXG0lsd8TmWbp/RG9MO001oUPpqCfqUnjuOPHNWujPyVGt2J174raabO6EK2d00nrGNWQt6hKheRnJBUkZwSM0TfQ0aro2XOr9U7TtU3akAEdi0vtxTgEvA24vornVtcg+QPzNrHIQZmQZVjFgg8kKwB/XkdxWOZWq/E0xPaMJ0bb2Np8Q/mpbm2s1gEwVXkUL9TFcDcQPHasouVqlouUVTZYpO69aa/KLj5yFrhZo5y6uSPWgUKCv8uAMCumJjLTPVYbw3MZldQrF3UgZx9LFfP6VZLMn1v02mp6XqmqrrerWbw2TyGC3nVYXaNSylgRnuPegLMTpIOo6T0pp8kty0kapA0sWDIpLo6nDkqeCMAjHA9qlqmVF2mG6dlSwsesNBuVka8UrcCYkn1UHAztx9QBUEYxxmlJasF2QdQtLBdR0uVEQ7rdzvtoQrF/qKbvc5wS3tVpaJk/DPRul5I7z0Lx7WBJDpVqy7Y1/DJaQEKecA+wIpRBmgIXOTVWSIwBGMUWAgVVphQ7dmkAN2xTAAzGmKwTPToQJiaqhAJZkhTfIcLnHbNO0tsXekQNNubYdV6o0hAMlnAqlhySCxwDnGcA8fauaclyf4I3hF8UROqn39WadqaxxLbeqYPVYAEsyZA/Nkj3NZLIr13/APhfw2u/52ZzryaBNH0C2+fjuJUvpd0qr6YYBGHgkccA889/NdMmlGjCKblZQO0JsLSJTkhlyEdiQAw5/T71i5RNFGXZ7NalS4kW59VZolfll4JJICgAZBHOee1bwM5Eg8HtmrJDqu8Ak4PsakYxkKHueD2zTsQ4EnPH6UgHpP6f8ufGKB2F3Uhjo25pAg6nikNBVY0hoUycUAwRlFAWCeXimKwLSZp0KwLtTERZH5qkICXpisb6lMViGSkOxPUoFZ3qYooAiS4pNDTHiXFKgF9b70UM4zUUAF5qKE2CExLgVVCsf6uDSodi+txRQrBNcYB5ooLBeufenQWHF6PFLiPkFW7GOSKOI+Q4XKnzS4hY8TA0qHY71fvRQWKJiD3oodlB1dnULE6cLp4Rcx+m2E3KVOQc/fz3FZz0aQ2mC+Iei/xW56Z00RfMLFcwM6kIB6Y4bOTwMe36UrSiJK2ZDqu0jX4iaDHYvHZKl5J6bwhUCn13x2GAeMcj9acl0CNP8PNRN+NduWG12ugr4AALB5ckAfrVRXZMnpEp717q81RngtyiRy8sR+cNHgc55HOK58jZvFHki9PQdRdYpbWcUNzcXMs0ktsqEem25vzHIHYZ9hU4m7pjy1Vo02m6Qlhq+p6DeWojREjR4BuH4bTw8bgf17GujV6Md1bPUoUtdPhFpZwpBbxkhI0zgZOT3+9aURYLVbgHQtTBPBs5u/P8je9FBZjr6f5Gz6MugJDs022ISBRJJNgxHAUDJbjjn3rL7RqvpZj9IM51G6u78yxXU10yOlxGVkCksBkHsMYHuMe1N9Mn7SJg1E3XUdhZzO8Qg0+4UbiysWQSAYJHIIAzjv70RHLs9B6NCw6VZKpBxo9mMgj3kpx6Jk9mi9WqoVi+pRQWJ6gooLFEo96KCxjy5ppCZHeT71VE2BMnNVQmwwGVyaAIWo29zNZOln8v6+QUNxu2cHzt5pNWqBSp2ed6j1H1npXUmp21rHoM9xFZo03pRM4C4LAYYghse9c84JSbo3jkbikQNSHWOp9R6S9vJZXl1LbwyQpHGYIs/n+sZxlQOScVljjDlpGk3KtsjdRjrCLSoY9c6b9A/NM0VzazI25mD5XG5s/mz38Vs17mXL2K+HWNSTSbG/ttIkkWV3gDtKHEmBtZMdwckGseEefZryaiep9L3Wp3VzZJddMatpsNugjaa8KBRtUgccN2OM4rdLdmLlqjYqAPqJ49q0ZA55QcBRgCgLOVy557mgAjH6ewpDAB/qziqJCCU4+9TQ7CRSAH6jxQOwwlB7GpGFEoHegBrzAUBZHebnvTEBMpJp0I4MPegBkrAUAQZJPvVomwJemSM380AIZPvQFjTJQKxPVooLHCXnvRQ7HetzRQWd61Kh2IZqKCxhkyeTToVjDLzxQKxBKQc5p0FnGc4ooQwvmgBhfB70AcDiromxQ596riLmO9VhUuI+YQXTAd6ngVzQ5Ltj3o4MfNDxcMaOA+aKrWr63gVbqW4dGhkjRlwCpBJPII54yePasc/GK2a4OUno1GrFf+KdLZpI8emcDC5PHjjP6Vi1aRpHTPMOq7G5v/AIi6ULC6iivknuVQXbFUOGdwwI5b7r+gzzVz6TRMe2mT/hnNILDVZZGBkkufUYr2yWfOP3zV41dkZNUU/VXR1vf6qVsdGaY7rmaT5NW4H4WwMM8kEt+tZzS8+7Ki3+yKz4VWUMHxQtooo3ikiM6/UM4wvIIODmsn2kbL6TZa0pHxH6hYgcPa4PH/AIkP/StY9ozl0auSQmRv/Ua6aMEyq1rVYrTTtQjlIVflJFzhid7KQowB2PbPucVE2kmVFOT0V13P+D8OpcP6UdtbHdk4U4jBPb9vesFuSN98JfgUOtmO76p1R0cgNqBH5tu4ADOcg+Riqf2iI9okXWmWlpfdMX1tY28V5cW+om6mjXDSYUgZIPOPFKvlTC9s1XTjlbGyBOT/AAizz3xnL1eNaFN0y39U1pRFiiRj70UIcA7UhhPTYDvQAJ1YdjTQgDBqokVYz3xQAfJC0hjQxB7d6YjKtoUWsfEjU455VhhbSoHYKPqflkI4/wCdc+Z7ZtjV1ZT6Hpy2XXtjZx3Ui3Ds5S4U5ZB6bAYVsqSNvnPmsMff8+42y9C/Eiy1GyGjxz9TXuoLPeYW1ntI1CgI2XDqAufGDzznxW8ru2YqiigsZ9O0SCKaKNrXa7Rqmxism8fUR3HAArkx/W2dE/pR7ndqxnYjHfNd9nL5BJHuXnihsBBH9YAosKHbdrd6QDi4xigLAEgHimAmaBWKGIooB6yYbmkMWS55HNFBYJrnPmnQrBtLkU6FYP1seadCsU3IA71NMdgnuN3aqUSeRGdz3xVUKwRYmihWJuxnNFAML4Ipisa0lCQWML0Cs71KB2KHpBYvqGgLELmigsTfQFjS1FBYm+nQWJvooVjfU+9OgsY0h3d6KFZKMEobG01oqE0wps2EQYmhSVg4aD21g8gDHkUpTSCMC1/hcLR8DB+1Y/EZvwTRWXFobaXaMkfpXRjkpI5ssXF6CQWhlTcKUpqLocIOSsx3Xmia82m6jc2Go2kFqIxI8bQH1QFHOJM4+3bz+tYZYfEV+Dpx5HjaVG8umKa7pCSy/ULQD835m2/p2rm8I2XbPItburmz+OcUl3Gx06WeWGAlm2sGXa54Ix9Z5P2qpeL6Emt0Tvh/bXEi/h27SQJdbpJFdNsQBccgkNyeeAa0w+TPM6RvtAuVm6ivI4gyMmULTxMmSCowhIwc/rWWdbX4s0xdfoed6PqdtH8d0vJR+FdzzxK4ixhsBPq3d8MpHFZpGjfg0WsrE3xB1r02DM7WvbH/AIsX71pHtEy6ZrvRxK24eTXS2cq6MJ8RrHUFguLmy1mK3T5dHaze3VjIVLdmzuHbwKzndGsGBjlnvelukfxwJ1iWzMphLenIs0YBC5wxAwMccZ5rGOpI2u4sqIJxcaxqMkFw1yP4jKPX9MoG9/pGQOd39Kb6ZK7RK1jWJG1Tp2wgt0E1vDdgu5BUrI7rjB/9JprpCqmzWdJx3cUdtFe3cU7S6VbPEIoUjCKpbIOOT3AH6VWMWQ0mwA1oZhEVR3xSdjCYUikMaynGc0xAWwe5poTG4XtT2IcCB5pDFA3GgAyxqaQUVdmRF1zqjYb/AO6IhlWCkfW5rDL9TRtj6RltPLf9oelH1XmLEh2aVTtPpyeB/wC+axwqmv54NM38/UlfFYM+g6Iilvq1dB9PJ/ypO33rql4MI9mZa9k1bp6T/DohikuIXOz1GG3ZjPAIB5Oa5IxayM6ZO4Hs1wwMh/Qf7V2Lo5fIMdu9AD1wBk80hjJMHsDTEAY47UCGE8c06Cxm8VVEnbhk4bmigsGZWHFOhWNL+aaQmxhfNOhWNMhA70qHYMvmmkKxoOTVJENhEwDimxisoINSMCy84FFCAurDnFOhWCIJPanQWIUNKgFEZpMYURDHNIdHektIBpQDtTDQ3bmihCiF2OAOTToBxtHDYNCCmctqScbadiphWsAy8ZDUrRXEEumM3JNPkhcGPGl8c0uSHwDmUOmPNOhsNEplCpk4pN0CVlnBaBQPesnKzVRokSkRKPf2FLsbI7p6i8jk006JasbDDgkdgKbYJEPX44rnQb+J8FWjKn9P1qX0Ptkq/c/8WWQ9UhVtyAuTg8D7Vi+jVdnmHXkBbX+nnfB33d4GV17g3H358dqp+CYqmyy+Edvv0jUht2gTYP8A/fLWmKVJkZI20MvurpYOs4dKsLNZrpLt/mn9NpFijAVsDAOGIB5/l71jkbe395tCNaRh7DU9O074jWl5cahCkFrfyZeR/wARQZjksMYBxk8Z71G3LWkW0qNnNq1vqHWet6jb3cclmwtHjnLfhlfXQbsnAxx71cXtES2jf2Uq3dklwJY5g7OBJHja2HI4wSPFdFmFGd65UrpU5/BMYtzuDjLHh+w7Y/WpltFR0yq1O2N7pfREGn7LeS6tYg00SoWDj0vrHOGOR54/esV9SNl9EvwMvbWNzZa3epcEXDyXSLJIkYUN9OckZAz9QBxnnJ81TXZHlA7vRIbPqbRdRRrhZbq4vN5aTKhVLbQg5wO9CWkOXZ6b0vaLPBZTMzh4tJtkVQ524YsSSMcngYNOGiZmgNqpGfNXyJ4g3ttvY0WJiAEDFMEcI3ekA75Zcc96LCgbWuOxp8hcRPl1B/NRyDiOCYbA7YosKCbcGkMq7FX/AO0LUAmMjSImwUyDh3rHJ9Tf3GsPpRlbYs3xG0mQErFgYAUYYGOQg57+4rLD9S/ng1zdfz3H/Fa5ittB0WefPpR6xGzYBJx6cldM+jmg9mC00Ik+pID9LLOCvOFO8EHANYrbNn9J70Jo7qKK5hffDNGskbYxuVgCDg/atzEZuwaAIsF7eXl5ILaG3FhbztbyzSu3qSOvDemo4ADcZY84PHakBMyScCmBW22qWGoySJY3sNy0QBf0m3BQTgc9u4PaqSEH5JxTJEcFeDTED4zmmkTYx8ntVUKxoznFAHNkVSVkOQwqTRxDkIIz5pqBLyUOEGf1oehx2OGR3FS2XRxoGNx5FAh2zeO1FjoT0huyVpCo5lQeKChrKD2FAUcUG370gBlcUxDeM4p0KwiR5GTSY0SkRVH3xUtlUFRRjkVLZSHKqgdqVjHhFPalYzigXxRYA2cA0xFfaRb2GfFbSdGUEXEUYTArFs2SJeex8DxUlDZsOmcAHPehAwByMYzVCDogZQCP1qbBETW4gmh3jAH8nYZ55+1KxpEXqHVrHRupNPlv5vRjlX0E+l3LORkKAAcms30Wuzzvra4iuNR6XkhjbZ89dH8SIxsP8Qc8Nz5q32SN6T1C20zozUHu71bKGTUIo3kd9oZfWk3DI+2cj2zSRTWig0ST+Jan1M2n3UYBE6wNCu6JFJYKe3YqAee+fFLww+0jNW+nw3fW2o29zIkkrXM8bTzJwT/q2jznPA98CpT2NrR6N05pPyHUt5pl2IZQzWv0YDI0ZnQhcHuMeCKqgPWHREOyNFRFOAqKFA/YVqujFmS+IFol5odxHIiem1uQzrj1VwHb6cgjHHk+9KXRUeyi1CxsL2Hoi5lUzyxWFuggeUrvZjEwXHHJyeft9qyT+Y0rTKe7M0d/eS29stxKL0bYjMFBOxVIyQe2D/SqfkleDr715NR0BJYoI3K3MjLFIzsCxfgjjtjuOKfhB5N90mSmnWxJO5tLtM5B8epjzTxrRM+zQernzToViGTNFAcrAnmgBwyMkDIoA4txzxQAwvQA3Oe9MBVIoAeq4OTyaQikSVI+vdRkfxoiEcE9nfP6VlP6n+BtD6V+JmIo1T4g6Qph9NsrgmIrn8OTtz7Vng+r+exWf6f57kr4ngJo2hEeNaiHJx/3cldMvBzxPOrcPDdXcu8AlptwaRu29ft5rBfUby+k99uSGfI8gEf0FdCMAKd/A/U4oEefaR1XFa6zrlyCl3pyXs0ZmtoHYxoZSwbcAQ+SzHxwOM1Lkk9tfqaKDcdI0vVN8IekNYnQHYtgZg24DeDjK47jIOD/AOrzV9bM12kM0XXLq5vrjR9TtGs76FfmI41nM6GJsttDbQAUGBt8DFTCSemOa1Zaxyb9zoSVOCpIxwQD2rSiGOd+3vTSE2D71aRDZ3fiqoi6GsDjgUULn4Ewe2KqiHI4A9sU6E2LtNAkOTg0prReOWxdhbOKhmqGMgx+bJ+1SM6NQQRjmgZIQYGMYpMYObEadst9qFsOiM6ykflIqtEipBMwztodDphPTx9LZBqWFDWjC4yP2oQUPMHqfUqAe9OxtDPRbPLDbRaFTOyVxk5qaKskxyDGKhopMYzbjgHFNIGwqEqOTUvY0Me4A800gbIxuRmqonkOtPpIz59qctijosQexzUGob1QF71I7ANc91AzmqUSbCQhjjwKTGiSPpPepKKjqrVrPT9BuHuLowjKozLE77Mnu20HA+/3qW6GlaHatbQXfV2km5jDtGPVTcjNhguM+1S+kNdnmPxHvl/i+lwI8yTxXF235SA2ZzypOdxHkA/tVNiLf4ZkN05rCIsU7GaIhZcYP1Sc9j+vaiPdjfgpdKSC21rqFYCkO+J1KQlQu47t3H65qV9Lsb+pHn7G7tev765gijYw6izhJH27vqyAPuR/vS6Yz0u302x1D4j6hd3Ua3i3M9ncxGVfpRJZF/DI7HHI/wClNXdC8Hq7nL/vWxkZLrm/gtdE1RpY0keGCMqWVV9PfuTO/k92z+g+9RO6sqHZn9aaVbHpaWFpJJmsLH5eF5CFMoaMADI4BGcnvWafzpmv2Wil01ZotRvobjbFcxX0qyJFI0iAkE5DY7HPerbvkQvsi6la6lF1Lol1cQ2aWk6Xi2jxuWchN5y6sABnd2BNG6RKatm26KW+XTIWvbi3lVtNszGsMWzYMPwTnn/nVYxZOzSlqsgZv5ooLF30BYCeBbtB9c6SKG9N4ZWQqSODwcHkDggj7UnC+io5OIyyvJLvSrK7k4aeBJGIGBuKgnH70RaaTFKoya+8OJc1VCscH4pUA4NSGJNdfLwNKyltuOM4zzSelY1bdIpUmc9cXMjKFWfSYrdQ0mMs0jdgcbv08+K55z+evuOiMPk/MzuoXUVh1xYXjyRRSrHBKbVVYeoMOjHcTwVyOKjFkfJJjy404sH8SNTgn0axt4hITbawjksxyw2yZx3OPq/btXTOSSMIxZX3vT10dJe+a4e61W8EjNDFMoVV9NH/ADNgHjbxj7VxrOubT62dLxvhr7jb6l1TFYtFHHa3uo3UsEbR21vCBtPphjuc8c5B9xkcYruTSOSmzL33U8uuaLqbtpF8PSRkVbNVuRCrRDPqSDCghs5X8w9qcXbE1WjLR9VXWh3/AFJbfIX6X11Mtwjm3WJ4mOcxyR7sBdp8dsmuScE5XZ0wk1GguuddaZPoN3pAh1O0326RxR30Wz6Nv1EYJAJ8dgeK1fKqRCpMv7jqvQrXoLQ7ZdcsLjU4kVXMVyyNCScq5x328ZU8ZJOKy4u7LtbRptN1/S9T1OaKw1e1uyUEmyGYMfyrk4798/1rqxtt7ObIkkWbOT2rdIxbFjbJxVozbDYAHFCJZ2OM4ppoTiztp8CjkvBShXYqxnzUOTNFBHbQM01IlwSYsYVgTjsaJSHGCTElyCNh7d8VNltAiNoJoELG6o3PGaGCCM42/SaVDDWyNJksMilJ0OKsmiBSoDDtWfJl8UDnK2yjC/Tn6sDtTWwdIhzIZpS+SATwKpa0Q97GiHjcSSSadhQ9SRkZpDF/DA5wT7UDIsmC5AIx4qkQSxawiJSrfy5PNZ27LoDtQbsfsaoQNiR3NFBYNgpHNOhMDsWqEETKkVLGiWkwC81LRaYhuKaixOQwTgNnzTaYrJC3W4ckDFQ4stSGvd5yAaaiJyKLWo7+5S8VpLFrC4CIyNv9X8y8f6SDz7VnOFbLhO6Rdy3Ntd9Y289rJBPCIjCZYSGCuM5UkNwRjsazfRouzxX4gm6HXUYuEAtTPcfLFJfPqHcWUflyfvzt/anISLzoa2ufkJyLO7v7V5I/VCToqRFZXGNrEEk4yCOe/vTj2D8HaSHXqLXU2KqemfpjZlABDEDHIB9znk0luLE/qMXcCOXrK9YxgOt0zRuAchwBtbAB7E1n5LPRdDd11aMuSSstirEu2AN4/wBQrRfUS/pZ6MZQx3KwYE8FSCD/AErejGzJ9a9Nwatpep6idX1S0kismPpW84ELmMFl3IRz58jvUyjopSpozei77+w6bt7uSVZ/TgtRcxrsmQCRWXk5HbABxjFYpfMjVv5GQtQiez6t123t3ldorxcPMd7yZAYktx9xVPqRMd8S16hLAdGPE5LBr8ADyMtnx7Zp+ERF/NI0nTc2+xtHGQJNIs2AJP8A5/f7VWJaYZHTRcNIa1ozsZ6nNAWIZPaigsi3dzMlxaWw06S6t7hmSeVHCiFNvduQee3FcPqPUyg5Rguq/ejrwYYyqTf8QO3ljFxcCOGOJFLKsSLtA88YqcXqZLBCajt1/gMmNPJJN9E8Pt7V30ciZ3qUUFjllA70UOxt4TeWctus7wFwB6kYUsvPgMCP6ik432PlXR5V1NHrjdWTaZB1FqB9BLWRWmSNQT6mVI2gDg8iueWOKn0awm3Eh6ppevXN/BJL1RcT3KSrEjTgFk/MSRxxjB4/61MVdV9/7FOVaB9X6X1RpelQ3eqX2n6nFPe4jEcYSQSYccDaBgjuOe1aShS2TGdukEPUXVms6BabbOwtorRyY5ERg+UUKc84wQuDx5rDhHs2+JLqzMSdX3j3Onw6zYPJaoImlh3ZE0W3BbBHcjHIxwMVclaIi6Nt1F13aWmg31nonTVxYQSwBJN8WxAG4BIDYJwe+PNRjjODvkVJwl4KfUtWh1LrG/uo7S8hadBlZ7dl9JhENytz4P69xVTTc7QoNRhR6z1pEg+Hes/hphdMbaCo4+gV2SpxOKKqSPMdP0K1gt2lmgDeu4VWlRthH0sQDtw2M4P6VhVOmdN60em6GofTR6S2hxsBNqoAH0L3x5rohVHPO7LOKA7wDnPbFVeiK2TVs1yTyCPeo+IafDGyRKhwOSe9UpNkuKQJ34CgcChaE9lffvqyTmSxksFtY4i8guGYNnkZGFO4AlcjPbv3rLJKalpm+NQa2iB0xqd5rGnLqN1dIr5eN7GBVKREMVyz43FiVJ8DBAx5oxScrt7Fljx6Wi59QZ71tsyCJkt9OcHvilYJBHhfBAI596VjoZ6LdqdioR7VgNzZxS5D4hUsywGAaTkCiWYhVCiJwR3ArO7NaoMVUYBH7VNlEK5JkVgFPfgVcdESVgEhckFge3im2SkJIMOV2lQe9CY/I2VI413biSaadiaI3GcnmmSN2fVnj9KdhRzMQRnsBgCgDlfJ5pDOcbh3poTAMcUxATIM06JsVbgtRxK5D/VLEA0UKwhAzxnFNMGjgVVhu7UXYqo5ZVkkKFNvtRQ0w6xxleCMGobKSGz2kUlvJE6l1cbWX3BIyKTehpbHXkKW/wARbSKBIoo5NOJdVhAyQxA7fauV9I6V5PN/iLABqOiTrGn0y3itgf8A8QwHbj34+9XIldlh8LlR+mdSDOQrXEWWMuzA3uCQcHsMn7+4ogxTRQdKXkTarrYSSQzJEQyHJ9MguuCRwTx+lJdMr7RidQurm1661KS0sxOVlchSxGQACTxUPQz0+1iufnLqC3gEkuywEaMTEGYlTyxzj+lXH6kxP6WegaUkkNhCl4kaTLuLJG/qKMsSOcDPB9hXQ0c9pg9ciii6b1OSZ0VHtJkXcQAzem3HP6Hj7Um9FJbMfcofU6JlUCOQWNkUICtlgFAB5HHPk44rmS+ZHR9iX4FHeT2uo9U6nfW6tsnvtpJQDdsO0nnPkEfpVtfUQqVBdU1y2u9d6b0a3SR5rIX3zDYYBWO/gDjd2zkcc0XpEqNSkzZ9PIGsLEpgY0izBwMf661w7TIzOmiydCDW1GSYMhh4NTQWRr25azhR1gaZnkWJY1dULFuwBbAzx280PQ1tkC70PR9ch/iM2lw3MzR5WWVWDfTxg4PBGCMe9c/q2lhckt667N/S/wDlUfxKvR+noTruoLd2kDWsIVrW1e3G2AnBPPk8/wB6r028cX9y/oTn1J17mt2SFua2MhfTf2oAetuWGaNBQ8W4BGaNBTM7qukRX3XVnC8U0sd3YKZgGCqkUMjEnPcEsy/r2+458zqdI3wr5SF1ZpCafrluI57iSJ5/8uWVW2/hOcADnH61hidNr72azV/sVXxQtLWLpPTJls/Smi1RkQGLacEEt28Hj+ldORpxoxxpqVkmXpS7svh5bXsc0U8U0LTsVtzuQMu7nnt4zWFo1rZh+qzbS9bWghjVIm9JwqYUHMSZ48VckKJoepbd9X069ggYRNO/oKAQwJVgAoHHj9MDmocmNR2VOtTfM9X3MkauzGF9wZgpJ24Usc4AOOPfAobUXbKSbR6t1PqOm3nRGpE3kbW8+llNiKS6Pt53Y7cD9sGtXLVGKh8yMra6vFqHQkemRxM8+nSI7bHYlo9ysZccdskEfce9RKk7LSbieh6Raw2ljFE08UksiLMAn0nG1f6/rWqejNrZYNJCynaPrJ9qN2GqIUsjCUZYHnjFaIhjmwx45+9CF2NESg9uD/em2FFWZNQTXb6N4xHbJZf4T0RvL5ILM/AII9PbtGc5Fc+adM3w47jZkeinn0+0gkuIwbbVryYbpJFDxvvcIqADJXg5yTjxjNY+l9TOTaa0aeowR7T2beBY7uISxhlG4jnzjzXap2rORwpllGiRoFAGfNS2UlQpjDc4J+1Kx0MOMg47UCH7sj7Uhkm3242g/VSZSJBRV+o/mPOakY11LLnPNMBm3HOM/rRYUcwCikFEeVVcVSdE9lZcK3qkn8vitEzNjFQ9880wCBNoz3NIYxgu4DHemI4qoGcUAAkI2nB7U6E2RJJapIlsAXGaZNgraVZJBGGAY+ScCtHGjNNsnBdpwTzRxTDmwiMx/SpcClkH4J59qVUUpJ9hoISSC4yp4zUSZcUGNp6S7gSRU8rK40JIremMjjK57e49+KUuhrsBqz7PibY4yCdPIBwuAN7VzS6R0LyeffEhwZdIBjLZnueR2x8y/tx4rSREew/w1stQvem9Qg0u4tbeczJzdxM6EbpRjCkHNKPkcnozfRds1lqGt+tJDN64+lkjIGd8gOM9uc0l0x+UZu8+nq7UCNwzLOozyD9I+9Q9sf2T1HR//wBJWG4kb9N8YPOPv9q0jqSFLo3jIQxPYE966GznMT8RdYNnpOoWU8epelPApWaK2eSALjkMwIAyRg+eayydUa46u2VV1cQ33TnSbWl9cxlLGARm2+qbeG2lVXaSSMEAfYcViu0bfZl+BGSN7PUriOS4llYXRPquNjNkA5YAAA84PFXL7RnHdDdS0a9j616f1KfUFuYbwXqW9uYVX5dF3/Ru/m5YnmkvAeWb7prAsLRQcAaVZ4HHGd/tWuDpmOdbRcEA10nOhMA0rQ9lN1JfPp1tDILC/uIwyu72sYZY9rqfqJYYzxissskls1wxbf5MyXTHUtxqM0tlLa6i8aB3J+VCJCPUbktuyVxnOckEVx5+UsTT/mztg4rKmv5o1+lRol9elOzENn3yFNbekf8Aww/Bf0MPUL/kl+LLTaSa6DEdwDg0hih9vAooVjw4P60qKu0QDEG6ttHVTvXS7gblQMQDIvv2rnzf+RfgbYdQ/Mr+uYXm17TIyZow1zGPUWND3Rs4Jz+nbzWG1bNVTZSfFqORuirdVMYU6yoP0kAZVvvz5rbfHZGkxdG1Vr34bJZX5jaazt5VXAdPUhx9J48jtUSXkadnmer6Fq3/ABZZpcanA87SQQJNHa42holZeMYOBgVUm+xIuRpHUKi+0o66VhSYXDE2mG9QjIIP8px7YpJcl0O6MmbrWtU6gmspBbvI8eJ1+tUl24YFsdjnB44BpKSasGmnRvlbqiT4f6rJP05Ctl8gxDR3hWRI2Q5k2P398cHvV9oXWjKaZqt7qUaQw6NJcSCYbdlztOV2rtB4B8f1pPi2CdI9l0HU9WbWbbT9R6aubCWO0USSXFzHtIHBKBchsccferipdomXHyaxkGSfFXZBEeMOfp7DvVJktWSIkHpjjH/Ok2NIXbk9qLCii6m0y8vldrTV5dPNvaPI3pxRuWwSc/UpOfHGKxyq91s1x60eWdEaFqd/qmlNH1BNAZbaWeJxaRSGMEZIAcEc5P6VMYU1Q5TbTZ6/Y2T6bZehLeTXkm4sZpY0RmJ8YQAV0xVKjGTt7JSlsA0MQT1Ow5yaVDGSMAcDxQhMYJTToEyRG5U5HBqWOyesokiUZ5HeootPQu8YANAxskihOKBEYy7u/FOhWDeXHAA5ppCbB7Q35gCKYiLOgEgKg1SdksQtxTAGzgfrToVgZJeDTSE2RHk5z5qkQ2RmJY1SJbAktmmIJb2WXXcvA7mqchKF9ltGxXCMiyBsDkdqze9o1S8BDasJSijjPGarmq2ZvG7pCvBJEMsvHvSUk+gcJLsJGZFIAHA5xUySZrFtIsI+YMuQSecVg+zZdEO6njt4/Ud1RA6gsxAC5Pck8Afc0N0gStkXU8TfEvS2STcjWKnKlSCCz9vf9qxfSNVo83+I7s1zoxCn0zPcEsBkf/EvjmtH0RHs0HwaBNlqHnEsYyB/+JJRDyE+kYKxljWHU59sgyYpCY49xx6j5470vDY/tIz8rpc9U3UqiTDSTuDIgUj6Rzhh3+1R9por7J6vp7InVsxVtwV9NGVVSe/sv61S+pEy+lnoEilwVYjINb3TMu0ZPrRD/DZohO67rZsoEypwH5Jxx/WlN2hwiUCWJ0k9Ko16DFI1tPG5j4jLsPpx/NgsfvWH2l+Juvokvu/uQLg+trNxKAGf5zY7RklVIwGGcjsQRVy+0Zx1xJWr3ZOs9LRRqxltvnyrsQFO/dtAxngFTR4QJbZpukH1F7KBr/5UL/CrIxCAN2w/csf64FXh8mebwaLJLY+9bNmSQ24mS3haVhIVXGRFGZG5OOFHJqEW0ZzqBrm80+eew086jZyJHM0sV3HGMRsdykNz4xjHf7is8secdGmKShLZiL/VbzpLWr20s7ezsobiFT69xcKp2MPUEagDHBJX9vFc8+TVLvRvDjdyNbonUtlLFBdXOo2MJudgOZlAztGVGfYjH7UsTyY8XF9rX5eBZFCU+S/E15wo4rtOUG44700JjQpyKYh4U54HFAEZUz1RbISMtpk/JB4zIK5sq/5DoxP5CJ1rGF17SWO07biPJKHJyrDv2rBrX6mseyg+K8cf/B9uVR0catHt3Kw5w2TWka4Ev69lJY6nI/S1usMqsIEuY2f5k5Kvzjt2HgUBeyD1NM8PWlknBAubR1wWJ4gj9hVOqQvJp1jY32oSxRKIiVy4eTAOPBIogTJeTz/p+1kh1+8WcxrIRKRsfAGdhH9iKyaqJpds9HsrmK8+FWuzoLlWm0IviaQsCNrDK5Pbj2q10DMZodq/q212bMpbBoSrLGAHbdFuwM+CBnHvUpfO7G/oR6xqxnj+JlnJJPK9rLbyxLCEG2MhMls98njnsB45raD8GUl5LqRlcDYwOBzTpk/gJD6bnkEEf3odgqFLqeMFf0phoImw4zmkxog3qyGe7UXCxq1k4QgYIPHB5+rnJrLI0lbZpBbMzoltZWl30eba3ETjTnjZ1XAfMRPP3BB71OOXJhkXFGpnGWyDnNdKZgwe8AU6CxN4NFCsTcBnFAD0AYD3pMaRLC5UAnFTZQ0MUP5qBnGf70UFgmm3HvTRIwSc80AcZBk0CAtMAe9OhWR5LnntVKInIjtOfvVUTYz1TmnQWBeQk00iGwao0h71Vi77DiBAeMmlZVDTbNnhD/SlyFxHWz+Gz+tUxxJsboX5I+n796llo4300MjFSMn98UuCfYc2mN9W4ujyWfnvTpIVt9kyEG2DFxk44BqG7LWhiswOeR7Zo7EZbqXUtQ01by4PT1zd6ehV5JobuEbl3DI2HLecdqxnA2hJFtpsizdR6DPHE8KHR42VGP5Bub6eBjIzioey/J5H1rlut7RWguxGstwUkkj/AA3/ABWyyN/MNxwcgYIxVN9EpUma74YXMkLxrFb3UgecerJEhKRqDJ+dhwOcYHmqh2ycjpKzMdJZnaRiefQtyfy9zn9+9R9llv6kZbUL+OHqbVA1wySK0+C5AU5Uds+SRU18w30etWt0Y9bmuDPGBGdObezgAZUcnIAAql2J9GystSWbSEvppo2TJ3SqRt4OM5HGK2bSVsx80jNdUarbajpl38ldfMJHC0bpC6ujHD/zjsQOcZHb3qW046KSadMpNX9CFekrD5yKHUJLa2kjaSFmUguDkqp5Hj34rLuSaNk6i79itvdJePVb+w1N4Lhnvz6xQbUY7gRtBJIH71XiRC8Dv4ctj1TohgEiJJJdBYtxZFCiQDaONoxjPftnzT8IPdG66fmjt9NtZpiyoukWe4qpbH1OM4Azx7+2arFqzPKraLtZi+qW9pHEWSeB5UmU8Eqy/SPfhs5+1auRko6MhN1Pb6cmrC0urO8uPn3itbX1Qod9oLZ5yBu3E5wPpPHNZvJS0bLEn2dofUkV7DqVrcNaOTcOZBby7S2/G5wMEqgzycHzxWUcrUbkaSxJyqJ2prZtr+qxxf4iL+ExLH6xztwy8gsBk4z25qfKY60T+kYzNfXDCNFiNqhBwM5KxHGP05rdNIxas0vpMxOAzH3xVkWPNs2OxBHJGKLHQxoyThR9R4GBSlLjG2EYuTpGTGsa8uryx2kFgLOaUy5nlRXC7Vznc3B3HGMc/bBrkjnbtpnVLEqSLiyuUfqa1SS7huZk02dTNEwRWxIuchSRnkcCq5OUrZNKKoh/EQQtcWpmmt0AuISDLIzKOe7J7fp5IrOeoN/iXDcqMF151A2paRPo1pb3l1bDVfmJb2SNjFGhA2orN4LHjP3oxSbi0wnFKSD6eMdJxpGWChJB9JTitPBHkNdbJvjDpNlMDJE0tmzRs4AP+HHj9QDV/ZF5PR+pgkb3EaARoIh9KybR58VMFsJdHiFprcFpr19Oyz5CY27hknbGMc+Mj/aoTVUU4uzTjVpdG+Hup293bXUdvJpKW8aLKkieo+9Q3cEDJIPccCpUvmpmjj8tlbpGo3w0G3stRtpXtET5i0ktkw4QOoI85UMMnz3pye7RMUqpmyfrHR73qPT7qR3iAgZXkMEq/U6jtnOef6A1nHKlL7ipY7ibsqgYFSNp5BHse1djOVITIB70AdJKBQgbAmfB71VE2AuZQ0rI0SzCazmj2cFn74UKe/b3rLLpUa4t7MtpWoRvD0jMJyI5LcqwkTaVb03UA44BJwMe9ZenpSq+zTOm10agSiYZjcOucZU5rtpHKPXBPJ4oAUx85HI+1KwoYzAcY5ooQP1XU8A06QrY43cwHANLih8mN9WWTvxTpCtsRjJ5aikFsT68fmopBbEy/wDqpUFsTPu5phbHERY7k/vRsNDQIx2GaNhoQtGB2GTQGhNyEfl5p7FoYVHfZTFZw2gcYpOxiqRuxQwRIAyAcn+tRbL0UkcnbJrpOclIjMQByTU6LSLCCGLZmQYNZtvwWkvJJVolOxFAHgmp77L0dK5EZ3AFj/N5oSBkVpOKZLId5BFqVnJYXEjJHcFEZlUEgb1PY8eKJ6i2EXcqI66cuj/EDT7ewBdXsI4pWlOAqqz4PHY9hwOfNcrOkwHxECDX9IdQdxN0rEAnOJzyc+eBWs10Zx7aLT4a3gtLKfMmGe4VTGoBJ+qQf/KPOf2qsCdsnMrSMl0feRyXV3EiOrpFCCzOmMhiOPtWK+lmr+pFFc2cb9X6xHcQCSRWnLLKoBUhR4PYg0P6h+D0+3tdRfq+aCI2RsnlsInW4i9Qkhf9IYAjI8+4I7U12J/Sby9tLifTzDYyQ2RVlZSbcOmAc428DH/vHNbzjGtmGNy5aMI8Nw2hayySq6GV1Qww4gl+hjuXwoOScZxXPhleLvyb5fr6LJVU3fR1xuQ7rSzRSAucAoTgjmhfUgl9LKfqHnrbUGU7U+ZUfmx5HjFVvZK1RH1eIQdTdOO6qFlF1JnuWyZAP707tIdU7NHZvNH0WrQ20lxKNEtFWL1ViJzIw/MxCj+vNERTVtGN1XrnUNI67sfmNMvLRLYRW6wmdMux2b9+GKEYGAMjHBPalNuTscIqK2BcWev9SK94IFinM8hhEcbTKS7EFwgP8qqME54Oe9OlYOyv0PTobLp6+m0fVtMMtum6WOa2Z5X5XOHBGFGcYxjv3zUVyiym+LTZqBdXd9L65sLm4zpyrMIIAinIH1cv+UnHByeaXTEm2iYms6tYSQQ6Tp93FcIsDOtzAgS6B9JGjDlsD6ctkHcCMHAqnKtkcbZu4bV7+8luIYnkAiPphZEyV3nbzyATjzWnNNWLjJMy02jatosek6jfXF3DK3qDVE/iLhWDvtjC4J24yPqXGOc5rFVFX5NE5y0yx1zSrzV9asYpLKZtOt1dHd2JQOQuHJVgWIGQD9z9zROcZumtFQxuML5bKjV9G0gWCzwSXVp6dyYniN/6Sj8wA2kjAztOR3x35qJZIQj8sSoYnLcpknpKWbS7SG3N3a3zSXUyR3HrqBsfZgElixK5I285I71Ky/cN4/dkzrd49RaCGSeNSPTd7eTn1VB+oj2AIH/0rN5HP5EvH9mX8Pj833mT16PTm6O6gt5bkXEscCahaR/MOY4Q7KpKIx+oZ5DHkbq2hJVRlKLtMutE6btpPhzaurR/OzxvKGnTavPZeO3GPBJqXkSGoMzYkb/tl0OeUqhzaK5XGNyoU88jO0VryXEhp2el9SuTJdsJWOUGFOz6cZHtkjNKE0mOUXVHga6Xd3vUy2Fm9tGs0YyWiVi4bJPqDJAYY984AzzU8kiuLZTLLetb6hpkmqu3zMir6LmX63U8AAHbnPHP9u9XVu2iW9FxonS7T2t09xPIpiIjGy6I2EAlx7Ht/WhtoFVmpkg6QtpdOGl60ktvG8bN62ohjkxPvJBIAHCDt39qmSTg9bKi3y70enr1Jpklra/K3BvJpI/8m2ZGdQuFZmJYKFz5zz4zzW/JVsw4MsZZYYjhry2B+8yD/nRaFTAPd2SoXm1KyjQd2a5TA/vVKSFwkQbXqDSZ3KBppM3L2ySRRFo3cchVftll5FR8ZJW0X8J3pgdTvLgzmWw02WV4IHEsdzKlq8IZTggtkNk7jx22msJSjl+ddGkE4fL7nmnSmqa1rKaLp9ppMtzbWt0zFDeohnKBioJYEDbgcjvz71MMaVM0lkbtHs2kWlwmn4v7JbOfeT6S3Cy8e+VAH7YrpTaOaVNom+kh5AHFO2FIKdgUcDOKWx6IExTJIHNWrM2Rzt96okG0pUcVSRNjPWOKOIWMM7c1XETkO9bI+nk0uIWOXDodx2t9/NLoEMaKVlVkjZlZgoIHmmJvdHSRSFYoY7Wb11YmSTYdpXbwMk4znHapXPk0+huWPiqewlrZytK4uIXCbG2nfjDY47fenNSX0hCUH9TI6WuoBE9WAKxTcxMi4GMZ8/r/AENPS7Ju+g0VrK0M/qbVmAIiUSrhm8A8+f8ArUybTpFxSad2ZS312fS7qWTqu4tLSHK2y/JRiTa4JJ3qjsQcY5OO9TijkpurNcsscmq1+Ov7h4uuuk3DL/HIUKkg74ZVwPBOV4yOa035TMq9mgsHVnSzyEDqHT/f65Sv+4ob0CiyPN13bQ3lzDCmm3MMchWOdtXij9RcDkLtPH7+K5pSkpUrOqGODim5JEu2kR5UBAI9sV3yVHnx2y7hVRwwx7fasGzdIlx4XheallodklcdqSBiOFeIDz5p+REeRBnjPFUiWCEKl4yOTvXg45+oe/FLI/kY4L5kNkEp+JNpkxbBp45yuVO9v3P7eK5mdSXZ5d8Q5fl9X0MyOF3i8O5xjn5lvc58VpJ3SMo+WA6UFg3Tk5E2qWtzLcj/ABWnW4fG0OwBfnupzjjle/NTFtJ0ipJNrYDTbCw0/U7hLK+ukg3RSGK30t2doxgjMhYAA9+fOayk0nTNIqya3TEF7eav1NFdahEl0k10vzFgI4XWRsfhvvYFhlfzYznIpOUltD43plh0/L/w71JcGO0JtJitxAk11GWMiAMQCSM92A8ccdjmY5lN1HtDcOMbkE1/ql9R00tLbXjafO6hbhNwVijBthK8IMc84Pc0OWWa6Hxxwe7I9jr8EOkfJtDHb2l1cRwT3A1CMyKCvDIrfygOW+rHJI9qpfEcLVJA3hTpp3+Oi51W/srS90+2W8ju5dJsooWEEilnKOuSoHI4XP2z+9aRe02ZyVp8ejLpd3Uk0st60l1MzxtHt3IWYvuALNjAVcZJzjGKXxFuhKDtAopr7U/iDZPJa3Qt19VI90BCx8SEqH5WQdjuGAcinFpBJG+s1lXpKK1ijia6/hFtgTfSGMbFyCFyc4wcfekssd/cEsb0zzzqDTZjFFqsVnPDc/xf1vTlJ9JS+HzvI+obhx5wSPFClyVg40bjWrederNJtrva1895MWEDsyBXRs4z9WBxk/er8WIHZSWlt0drcBumUkF4UZgM7gqfUHxu7Ac9q545XGDVG2flmnzySbf+DM2Ur2uhXCpdJa3PpxxyQiYSLsLDgKB74H24xmolmdOgWOjVWmuz2XoJZ6ZLdqkeFmmb6UYbVLctgBSB4HfcM96nG241d9l5Ek2Udl8QrqJLW1ttLtE+acRsVJVY/wAX+bBxjPGf1p2+Kt/uJ7b0XR6x6h0/WXs7vSdMnkktJLiP5eQuFdNxRCccFivb2xTU4x3aFTmlSMXfX2p3Ot6lZ3UZF1HbS3EcyNhVk2nKDgKy5A57HHfk1WGdt0/cMqaSGTvqXTPSTzWmo2cllK6zx2tsTKYHZgu6QkY7gjbkk/oCaqWJz+p6J58dLsk21v1beXulatNrsamZiYSkKtJG4gVwxUjbypAzyQfvWihG+kZOTrsXWbPWb/Tba+n17ULq7htPVlikjR9js5X6AoyF4z5JrKCVtpLRrLqmzNalca9Zi4S6ggv0utMWRykTRmBAyqJGGBg/QBzwd1UlF9CbaNhpeo9Ta50RFawaRpRs4pjbfjvL6wIG5X+ngY45HkVHBcmhqUqTMFddW6jNq9vP8tGbqJEjIPILRsxU9s+ec960UNENuz1CfVes9Uht511PR2+Zso5JVezA9KQscoeScg7qIRu6HJ12zHaLrF1fddaREDYLLDax2knp27AAqW3A9svnz27VPFOkx8mtkS1g6Yez1yTUZbu2nV2EUm/u4DEqABjDEDvyKbbTSQlTVl503Klv0ncTNMsEHqbEaQqeCuFGMZz2qm60JbYTpjVtFS6tLu+uNPsxHEpmVLQIZHTeCjhh3YP+YcZUDFEYpppsTk07Kxup7S30+C2mWaC1l9JElaFEYWxmnZ1j74BSTGccHj70+S6LjjlLdpG+vOoraw0bQreK9lS4gh9YTRekZbm3K7V2bl/OTgYIBAUn2ynkj5I4MotQ6z26zJb6lqOszac8EM1tGL6JHLkg7voUgp555GDxRGSkrRTg00mWWiS395o+n26ave2jKYlRYreMoUbhn3FQNxYleD2xxUOcJcuTLeLJBRaRMv7LULew0621G8c6jeSAS2+wMGG8p2JAYAEZBIznPjFZ6hDXuNXKX5DOmtKj6W0vpXVFupJ8pIJYGwACY2ztIXxnznOO9bwlyqjKUadGh0vqi4vuoryxvFghjV9lsVl/zNxO1dpH58KSeTwacckXLi3v2FLG1HkkaIybTjNbUY2Ae4A4pqJLkRnmOc1aRDkR2nxV0TyGhjJk5GfanVCux0UNxM2yKJ5GAzhRk496TaXYJSekE/hepMf/AIKb+gFLnH3G8c/YGtldEnMDgDvRzj4Y/hz8oO0cypGSjDI/mXGKm0yqaJKcWcIA/wC/X/etYHPk+okkN4rS0RZ2xyexP6UWhETVLS/ZLaeys2uJkJV4/UEZMZzkhjxkHBH71HKKexvlWjNdVWWu3HQurwyaGbeOO3lk/Dvw7H6TgbVT6hz2zzU5ZY2r5fsXg+K5bX72eW/DvSZLldYj1KznjM3pN9UXp5+ongkZ7+3Hv4p/6fJOb4vwX/qUWscbXk03/Dlk2o31obeYokAkTLHIJBHP9q61fPJ+X9Dhk4/Dxfi/6or7jp6ybp75n0JvVFsJc7iRuAB7VrO+F/gZ46+NS+/+4j9G2jyMY5ZAuexiUmtmtmKyuts30EUiMhVOR3ry5NM9dJlqJAV2hGzj+lZUbBrffvyc4H2pS6HHsK9xjgZNJRG5AjIW7cU6JscVJ57mix0MAAuIQ52gypz+4qckkoOxwTctAdVQz9Y2LQ/LMGtikhmG78P6uAByfHFczlDSOmpbZWTafpk9nHHD1hplrPEZ1nYQoSST9IAY5AQng9zxUc4+B8ZeSqsbi36ctbiGDqCPXGLLcC4nuVXESxnLBFJLJ4yP5qSzJJpIPhttNsr7nQunNZ1a/mtda0xLDbEN9wiKWb80mD/mSfTgfUeCT3wKFkXY3BljLd9Nw3EsckGjzXBumkZDKzLLFuBK7TxIdjAeAHAwAFpRkpF8px1yZC/406Sl0+5iXR7h5X9WCJ4YF9NdwYIVCgHaAAMgd/c1UVGO0qM5OUtN2H0P4qaPEbSP+By5mDhdkaAZU4HHb8vnvnPvUvNjVt+BqEnSRE03rfQrmW71bXbTTRcy3IEINkZGCFfcY+rC455GPvVNxm7XgFzhqyNpvX3TcFoI5YXnvrLaLGNYMrLNhtzswAJ+liPqOOeRnsou22w6SSC698S9M1rSLS7W0KLZywyXEKRFQyudj7T5BAZapq31ohvr3H6l8QoOreorGySJ7bQo3HrSS5jVF2nbkAj+n6DFDnFLZSxyk9IkSafo8VjA9lqMUvyWYI0ufQzJICe4KlgGGD3B7HdWfGNuVdlW9Iooh0fFZarLcdR3j3SFYxBHsEksh74UjDAHgecjOa0jp7FLpKJtkTpjW+rdMur3VJItVuZFurey9XeCXUEKSB9OMeCM4POKh3K6Y9IrD1N0csF3cydMoLmOQx+jdXRMkwXglQA2V7Z/asnjh0yuUn0RL/qNrvShDp/QLaebkxL82HyYFaVQhbCjhucAHOMnAHelixeUDlkrsn6h1PHdW101n0rYS6lYX8cMNkLggPFyA+4ADG442njjntRHHH7OgnzX199lHq3XPVEV/Dcy9J2Nr8lDJ8xAHYgK+6PDAd8bSeO2fFaRhj5KOtkyc6bfgefiT1pZRCIaToVpClm80Sxn1W2xxF14D5xhe5+1PhFvRNyQPr2eb/i03bIjfM9PSyS5T6V/BB7eAWOP3ojFdA3R5MI7if5Z/lPVinIYi1jLMoBIOB2z7Z9sVSWqDk7s9B+GmnQat8S51u9PmsooLAyRW8qlWbCqgZs/6h9Rx5PFONxZL2jTdaaTBp2hay9nF/m2QIKgkjaw7YHHnmscD01+H9zTL4PM+o7e6ax002jm5tILFQ80TyFeHLMWJUAjcxAwT+XNaLw2S/ZHqXSVtJZabYXRk3QThjJH6pA5A8A5yAc/YGptc2h74Jnjunpu6rMLhivzhXgZ4L+9a1aIbPadMh+Wn1RYJC9v6ieqrbSFP1EYbzxnmlhSQZH0ec9KwJJ1+L31xcM95NvQKWZACcE+Dke1C7G+jJ6xqDTarP8AMSM5RmjiHpgAIGYAY48e4zUtew0zSaDq0J0X0hbaiXhn9WOS3tgwV1AK5OecY5HsaTV+dgnXgg6tr1tqWn75btZZpBK/pMrfS5Zew8Hg4/TxUKE9WXyVaLG/17TrjS4La4gaGPdG8cs0TAhwm2TbgYwxwf6ZqZwk18tWCkk99FXLfaebyzlVIbjGm7JCLho8P2Jc8kkew71pGDqpaE5JO4mg1GHSNfs7Cd5I4poooo5DLMEZcfTyc9jwcjv4rj45sL4rrfg3UseRKV/uXfTXSOlX2qwfMzXdxFahnRLe9RdrR+lt/M2Bkkn9cdq2x5Mjacl49jOUYLpkrrq3in11JvWFtLlo+ZzH9KrG8ZUbsDHPI4PPfFY+pyTj4+/o0wRj7mlvtS/hXw50S+Y7ngT0pERgrK7IyEZJwCCa7IOsas55puZl9E6lg/4ptHSzleCKLZ8xJteVRuz4ODxjJHPFZYo8MnPw6ReRucOK72eoTOwkIJ5B8V6lHm8gQfcAykMD5HIp0A5Y/VO3t7mhugSskxabEWBd8gePeoeT2LWJeR7WEClthx7UviMbghCkUGl6q8r3gQWUm42WfXAx3jxzu9vvUZHaLxqmaDTJpniMbW0yQxxxiGWdwXmBQElh3BB4OfNZGpnreW4E0o+SBj+cMQcSjmLbkykf+r6dv71ZOyBDadQWLNJdX76naEF8IkURC8n8pAzjPcN4rVQj2jm+NK2mjNdUP1JfIJeltZNsWhjMNrIUhaR92S43rhhsIxtbHFEuS6CDxy7Wzzy5134iWWoQW2q65rVvI7D8I27RFh52kgA/qKwnljBNtnVj9PyfyxJ2qatqU1nBMOr9ageQh7lY/Wk9Fzn8IBWAA8585xnirUlxTT9v5+Zm8SUmuOyDFLcXaXF1PruvXqRRu7RvHNCh8AbvUOGJIwMcnihyj7jUGvsmaaf1yqxw6475AJ9dskk9vP6ftUvJjrclX8+8tY5rqJaXWmS/wFmntbpJvWhCG4LbggEgPfnkgHGPINRDP6e6jLyVPHma+ZECeMQR2SJJMjN9QCsyk52naTn/ANitotKUtmclcI6ARyXPzEiJql+ygMJYA5Aj4OB+bkf/AEp85cX8zF8OKmvlX6ECTXtXSQhNd1HZgbfx37Y/WtHkyf8AZ/qYrDi/6L9EfS6yKoHFU0FoVZctkdqKFYYXJC7cilxHyGGQt27VSQrE3v2piHq0nYHFKgtgLu5eK2mkmuobKGB0LXLj/Ly4VTzkdzjkef3rk9ROVcVR14IxvkwFx1D0/Y6wk1xr2+4iVYvSghaRMk9sgEZwR/NXN8PLfj9P/pvyh9/6mVjs+g9b1Awxy3cuo3E0hzFaSpE2ZCw3kqPAA74zmlxmk7f7ApRb6BN1H8OYbRbNn10wqGXaLPaVB7qGI3AZ8A/aksMkvqf7f4G52+v6gr3qHoa2lGpXul9TesURTPLb+nv2jaMnIUnH9+aaxt7b/oJzSdJFP8QdUsNE6gVbQ3cdlqGnxtJEmwkq4DHduB5Pc48itIw4qrJc77KzStUM8SwyT6htb8PZI20N9LMuAvfzxnA7n2rDI6+gqNV8yIep9R+jff4EQS3pUs7vEGWPcqFjgcF8rjIHbIq4+nSi+fn+wpZG3oCvWvzFglvdXEBO8s6nT0C4III+nnz/ALYrThXTJ5J9gbHqKw09/Ugks2k3s+Z7NpCpbG7kt7DH6UcH7ha9ibqd8i6Rp00s0CW94d8bRxPEAIpG2hTyQBkjByB4pJO2kDrTIbapplzLumnt8K6yrE80wjJAHjb3OMn3PtS4S8P9ilIt9Kv7WW7vzZLpRkmtXGB9fooBlhGGT6cjjnPFSoOPn+fqaTzfESjVUiDJqOjNp7Q28lnZFpWmCxTs/p/+Ubk88c58cYrRwbdoyUlRu+lNS066606djF7p808MoSIxOwfZ6ZULgcHH3/51hCGbmuS0aSnBxbT2Veny3cUtwtrcfL3Dy6i7TBBGzPFCGjIwOVAOQM43DdzwK6ou9nHkVSp+P7lVplm2owTSyavf6hc20UV1bt/EMofxE3IyE7snOM8dvNLm/pZp8OCfKtm81Sz+U1vWbb0ZHca7ZB7soipOjBW9FlAA4yCeOcAk5qVcZUitOJkrjoe7ubS71ye+Drp00TkySMzFWkYvwe5JI7+M1bk1tCSX0+Cj1C3u4+sNYtXurl/Xt7+dojn84WQqMdz2X+tWpSiS4xZf/Fazu77XNFtUjmeSTS4lcept7KpO7PgH3rLpsszVl060tzDps+pS6bNbpMS0J9TcykkjIK0+TSuhOOzT/BxWT4k3Q+be73afKBLJIc/SUGOeeM4/bI4q14YjZdZ2sc2n3dsWa39e19EyjLbcyDkKPzHnt96xw6t/d/k0ynnGpdJfwPQdVl0/qM6tHZxCC5gZGjSDfk4GWOWG3tjHPetZVSZmrto3/RN68mnLZzh98ZLwyCcAFCgGM+4z/TNHH5rHfypHjbM9h1TJJexXIM05kiHpkl03nGPtxxR5Eei2HWFvpV5qHytvceuI02RvZs6AjI7f/MQDjA9qy4/LotPezK3uu2F5qkt5avb6c8s7KEiT02T6CAWVBwSRzgd6bTV0HK6sz+qX2n3OsXMyW8VvDMn0x98HYR47fUM+/PNOSk+gi0bn4eQ20nSV+0oQn5hx/PwDGPI47jzVVaJupHmMu0WdkrRoQysu/JyPrJ4ofQjZ9VadI3SujejA0yozbtinzgL+uTgdqUU2ipUmZfSA0GpWwkjCQyuFdGIb6TweCMj9aexaJthYSXdtDbRKVaS0M6OSRnaWLAEe4XH6mqUpJ6ZLjF9ovl0aOzj097vR544p1ilV5RvV5GO0oxbO0AnjA985rLJOXOMU+zTHGPFs0XUdnbaZ1but9C08XSJAbeILujuJd8e6MKeAAo9hw2aeXla4+4YuLT5exrZdZGgfDfTL1dPhvDarBIbSWT6ZFYlB3BAwX9vAp4m3FCy/UzF6fqLa11cpk0SLS3t3upn9OUPmQcMOAP09uKWR6X4oIJb/AAPZ7meCHVLS1ZJmmupXWMRpkDaNzFj/ACqARzXZKfHs5Ix5Eeys5LLTdk8IDRCR2RGBIXJIwPfHislmjXk0lidg9O1O3v2lFvb3MfpqrEzxbQwPsc8/f9q0TUiHFxJ3qOPt+tFBbGtKx8imkKw1j8wVv/l7uO3n+Uf055ACsTeGIPgd6jJVIvH9TLvT76aW4e0lhlk9G3if50KoiuCwOdmD4xk/qKxNjPxahIt3JF8lcti/W2DjGGDDJkHsgzg+cjirfRNbPGNWHXHw+6hmWyvpl0ua6kSCNm9WJlzkZVs4OP0qlT6Ikl5LuL4q2os2XXun5ogkaQTXWnOu1FYkrtjbt2P9/ehyadEfDTfZrdI6j6f1yQf8P6/BHI8iFbKVzCY1Iw2EfIdvIwB7ZpqSfZLhJIkX3Tl9dCV0M1vLlosxCMh1ByMwy7lK55ADA/pS+FCXgpZ5x6ZiL6w1/T7owG30a62n1ESax+SkLhsrj6lEnkjDZzzWb9LBbilv+hrH1jepN2UGpa5rFhKlpf8ATepWt1K35lupIUYggKQH3g/sf0NYSjgjtpa+46oPLJav9SDJBrOu3G66N38wZ02bpQSVDtvOeOcY59vNOHqPTq+NePBE8ObV/f2wF4V/iEDM95GvrkouAT7A4wQa6YU5uSMZ2o8WV1rcSpqE0Adnuvl3lf8ACX8JVjyQfdvfwPue08YpPQ+Um1squo3Pz9uRKkebOA4EYXP4Y5wKpS9hcT6HMu5cAV10cfIIgfGaAQyWeKKeKGWVEllOI1LAFj7D3o0Gwwdl4zRQWEE2RjjNKh2giOdwxQBU63pVonT+rG1t4bee7e1illVAS265jBJByD3J54rkzJKR1YW3GmVEmjRt8QounJLtbm3Vo4nlksbbe6vC8g7IAcFVGcds0nXaRRXWVvaW+o2N+LyMix1ZIriKK1iQxMZJ49pEa7uVSM47ck0pqojj2YT524tuqLtJGQyJayybkXZiUI5D4HG4Z8VnJcl+JtBOLtPaRWdY6nJN1VqXquxEZEUMcn1qiAABeTxgAY496uEmkqMZ40m1fTNz1reaXb6/pvzd2ls40q3BDxOTzGMMNox4981z5ceTI20axlGOjM3mrafdZtbG6uEkdo4/WcFQoG7JBJ+kEH/rURxzx7r3G5Rk6sruktMdOoXWfaQttI43HA5U4Oe2f966eakrRnxpmYeSSKQqHYDNURSGiR5SFZycnzTGkbrrK3Fv0d0PEWChtPeTOP8AVIzZ5/Ws4v5mU18qMnDbQ3LxqdQUM453Rj6ece/tzVk0bLozSre01nXlivrbUI4dGnYSwZ2glkUd/samXgqK2YYI4hgzNblJB55KePq4yKoijZfDKMx/EjpzN1bzKbviNCdyfSTnkDAPtReh1RrrK02XyllADPq0mN3cfLAefP2qMUrROdfM/wAEZvoHQoJNXuxPMkduLN0llhkDHH0tuBxjggVPxN0a8NWem6g93/FtbiuIY5U/4gsvxN2GLMFIG0jsEI5zzjiibqSCC+VgpZLOPo/XbBr21ia5aJRHujLMxkPGEbGTgc9/fmhS06HW0mZK/wBai1PqrVZJktjdPZajbRh5gGjkLuFK/UDuIGMexNNyptMSjaTQP4yLs1zR0lYNJHpiFnD5ywVR3B5FNMKItloNpfSaFHqNnFDDPbTXLBMhX2naCcOTzxnn+lTlnKMbQ4QTls0HwtsdP0nqq9ubW4t/woJYf81c4JB5O8/6RWKyZLX+C3HGkzS9flLjRbqOO4idpbKRVjjlUsSWGOO57irg2n+X+RSpo8nYXaW+vW7XUwhj0+NFgJwCAqtyD7Fif/mp/EdpBwW2bbpRwsVpcEgPGWIJCZYlQD+v08Vs5UZJeTHy2Rk6lszL6hMRaWPdySnzB245/LzxWfKSSLaTPVY0jGu3LpGcsi/92OMjNdTSqjBdnknSFjHL8T5FnQgR3Usg52jhiP8AnWK7NH0ZrqBQOo9ajCkqL2bB9vrbFF0CRtuh7y60/pm8W3mjiWS8RTNIfphJXbuZc8gff7eKTm6ofHyZ7qnS1hu7tYiD8pNJl1Aw/I2ng++49vPmk5rS9x8Wa+NLi60CL5NiqWaAXQdiGRZB9Drj/wAy/qO496XNoKtHnclu9rrtuJDu3FCCTyfrxz98g/1p45qSsU406LqzuzqGhWNlDbFbi3EjKyKMvH3/ADd+CDx2A7c07qdiauNGu0XX59Tm0i1u4VXEFt6DWsEaZ3PsYOT+YDGfcYOO9ZZZJyVs0gmk/vNx1C0cnXy2yNAZLq4RUDd1UBHJ+2Sq498VeZ7jROJadnn2j6pLqPRmtaPq2p2ZW2BEDujGSBYmzltqklM4x5JrRaRMnZrvhdomk65aX2tXrJc6jO7JIIJmRYkkIYqwI4YsGIxngg0pxTpMIto1HVl5LZdR2MkDIixwPJGWxjL5V+/fIA48YzV3y+olRroevVWpFVh32rxuoU/QATkfY0Uh7G6GQk0sCkkJEN2R53YH9q0h2ZZei1J5960MrOOPagZIsAGa8U23zIa1kBg/8Xt9PPv2/eoyL5Ssf1Fxpl/Zi3trILFZXEVpHI1gXXfboRgAgeAQVz24rA3MraanbJqkscuoREJeLEQWA2szZUZ9yCMCtNURuz5+uNT6l1XVtXiv7/VLiKP15YVcsVMin6cDGM/YVKopp0Q20XWZ7R5WgurqbHCBSx2jBJ4HGAe57YNWpx8dicJeSHf6ZrdrbW8t5bXcVmyITLLERGoY/SW/05B7f0puiUjRdPdYa705qdtb2fUb3OnNcLCYnf1EIyBkK/IU/bFKWlaBRUtM9Huvi5ZpYzQa1p1wbcX09lJNabcgxbTnY5PBB558GpjkfkmWFdr9y60zqLprqIiPROo7eLfIALJ39HZHj6l9KQFXOeQMAc4zV8k+9kcZL3X4Ffq/w8sb1PTm0po5Zrg7HspDDIcc7tjF4sEcjlPbjtT8adAskl3syV70TPAFlstSjZlmM1rFcx/K/UWHaQkxPtAbgNgnH3pQg4buy5ZoypNUZO40bW9K12H+IQ3NhHcxHYs7MsbMVIwH5XaDg5z2qeT6LSi1dmW1lw93EVm9TEEYLEkZO3nGe4+9CaXZR9Ex63oLHjVt/wD/AC9Pum/2jrT/AHEX0Yf7eRJXV9KP+W2qSj3i0W5P+6ipedexXwH7lbqy22p6jp9wlh1MBZOJQI9FkHqkE/Tknjv3pf7hexawvqy0W6eZA40HqYsf5RpqqP6s4pr1F+CP9v8AePLXpH+H6Y6id8/95FBGP7uaT9TJeBr0y9yVD/FQin/hDWC/nN1bKP8A/Ko/3En4KWCK8izWesXsDwv0jeKrvE5L6rCvMbh17A+VFQ5OW2jRRS0mY86hdRdWya0+jKmowyBSnzmY12K0YGNvsx5zyaXxV1Q1B+GLZXU9vIHi0xUK3Yux/iQPrDSNzheRmVu/OMDPFJ5Y19P7gscvf9iqbpuxivfnG0SW6mucWxU34GFf6SF+ng/UOTnFT8SPXEv4cu7NBN8J4L7UJ7u46SUyTsWcza4wBJ78IlXb9iKXuU/UnT1tqevSjV9EgkltlW2jEd9KFWNRhQOOePPml8RLx+4cG/JXDozp8c/8PRA+51Cb/pT+L9wfDfuWFpo9nYljbaMqM0fo5XUZs7MY28jtgkVFxu+P7j4y8y/Yp5ehOn5GOdGvFPump/8A5ozV/EXsLg/cEPh90+rZFnrCN9r6Fv8AdBR8SPsLg/ctNc6d07qKx0eyuItUt00u2W1iaJonLqPLZxzSUop2rKqTVHmmpaHaWXUclppst3LHC/oubmJVYSENkfSSCBjvTc6ViUTVfC+2WGDqVJOHm0iT0mPG/bJ9RAPfGBUSmrSL+FKKUmtMwktkJra09NI0b013lc5YsTjOT7DxWjkjPiaH4Y2jR/E3p07/AM12R27YBzS5XodeTa60lrcarFcaVPqFjDOt0qQSKuYZUiy5XGdyyJkHPOTnntRj+SNGeb5pO/5sq+lOpdBt9JuNPWwkhuJIroR3x9NA6ufoWTAyCCFAxxk1Dh81+Tfm6PQr240u3631m5uIJWlXUbFpJJJWjh2+kmAcgqTuPbGSD3Aomk5IUbUWyksNU0uS9gMWmaebiK82lDM6rMTJLgMfS2hhk+TnkZHej4KloPiOOwVj8RriG5k0Wx6Ss7+a2uZIWlknCs59R+WGzuf1NTkx427aCMpJaI3xKuFj6v0nUDaKYb2yhjl2ciLdtxjtu847VaivpBtrZk9chmeLR/4ZOsFzcwzPMzT+ipUNjaSTt8HtjOeeeKcHwTSJnFSabB9NadYpeXsGq6fBKywsBsnWYbyPpIxkZye/jHNKfJZEmyo04t0abXuktJsNDu7iG1tPVj06N1kWQ7gxQHI+/wD1rVqujJO3s8zbTNTTSv4re2s7Ws6iNLh5sZ8DjOWA2/pxUuylXR6R0V0dpup6JZT3MQmDXL71NyynbgYGAfvVKNrZPJX0YSDbB1nb2t4ZpdPtb3AhVy+IvU5VcHziivAz6Y1O0sXZWtreIQG3V4tkRHBHf/600LyeHdFGUfE64eTcAWmCDgcBsealfUU/pMV1P9PVOsq25W+dm4wP9ZofYI3nw+i1u96Yv4rDV5LO3kuXWSKKBGy3p5zuYE84xjPmk4WCfgwd7ql3cpLcPIifNx4eJEOAqnaAMk+RS4LWh8mae8F/o/T9nqMl+0ySphoGiGASgGCVIJA3e/cCik/AJ15Mo9811d2pD75QVQMyEfzZHnnk0oQ4+KHOSfQ62u7iDah2lY4nRQWMZKkn/r/SqaJs1PTPXA0Z9JsrnT4zbpOs0joB6nLdgc8LjwaylgUt35NI5WtUX3VuvT3nXEEp0O1u4bINPJBHcCdLiNVAI3DAJAxwBkfeiUEm5X2EZNqkiDpUKpp+oXMKQ2cz3E4gE0QKJGwLhTkYc+2c9v2oc0kqBR7Nr8HdZh0nTX01vTM13d4iHp5Zvw2PJ8D6HPOT4rPJlmlyUdFxhC+Ley++IHUGo6d1HoENvFbPFexSIyyxg4cHIPP6URyPjyYOCUuJnbrrS+g1KzsHsLFvmSVLCPkZJH/I1SnYfD0aPpzVV1DUhBDCibfVaRgvc7Rjkfp5rT087mY+ohULNFcS/K2s1wUL+mhfYpwWx4Fd10cglm73tpDcei0IlXdsZgSv2OKVjoLZzut7cwKlzA3osnzIVdsbFcg8n2Gfb3qcj1RUE7ssbfTbGW1sJ7o2+oXPyqxNfSIhacAA5yOOTk4HHNYpLybW10TtsCwKUSILkEbYx+ntTqIrkBu5ZERcZ/zFHCE85/SqqJLcjKdUfOXFtbH1ZUaGcT5SEMTtB75GMc5/bzQ4qhplJ0B01Z3Cz3N/bQMrXEw+XlZJEkUEAPgjPfLDPbcRWdeC/BtotD0WJmEWlaYpXAYLbp3HIPbvVcULk0RZrGwjWQRWVlwxziBeW5yTx3+9Cigs8q6+FmvT92sFjbcJiMRwAEljjcOM8ZzxTkkthbejFdPdX9XdOwQGxvdQmhVmDWzo8sZHGOGBx57YqbtaYPHH7SN7pPxW1CV44tb6NuJggKCWxgfGG75iYYOe/etOaRjLBP7Jpra90fUUc6OL3Tp3BYwejLbgn/zRspjb9ga3jPHJdqznliyxd0/yK6z+G8WuxNeaj0vpRuAxQvbTtGjgedq7QD47eKxlJQdUjsxxxzjbnJfkjfN1bqKyOi9Ja8+04yIogD+hMtcxpQg6r1d2Cp0hqxY/yme2U/09SgKBXXVuuWez5jpd7cOTtNzqltHnH/zGmLRTar8TrjTYYGutGicTzLAEstRjuZAWPGVjUn+nnAqb3Q0tWR0+Juqwi5LdHauVidy8hikCrjnn8PIwKe/YKK1PjxYTR7glpAPHrtPyPf6YjxR83sFR9y80vrzWdbiS40+1tJLZ+VlS1u3DfoSqhv2oqXsFIx6za5qNxLcfwqSdvUZJHhtJmXcCeMg84pX7RRVP/sEWLWU4/g90CO+bG4P/APtSbf8A0QV/7f0OnutdtDbyR6NIXSaORfV025IGGB5w3jk/tSp+YIarrkat+rNdxve9gAJx9HT963+7VVsXGJkb/UNYvL25uGt765TeWEq6FMoI+wPOP601KXsLjH3/AHIa396+FFlqBb/+iSj/AHFHOfsHBPz+4+Ka/ZvpguRxnEukzL/t5pc5eV+wcEvP7hPmr5EJaBCE/MfkrkY/pRyb+z/UOP8A7HDU504a1Qnvzb3S/wDKhyX/AFCn/wBgn8XuEV2TTvUK+FW5H7f5Zotf9Qp/9jHdTejB1Hdmy6eu5z6m97hIHkSVvLKWUEdyMYwKJQUl7fmClx+8H0bqFjqWrywafaSwOmnXRZiFGF2HODk9zjxUOCi0/vNPiSlFRfSWigt9T6bjtbdZ9LuTJs5kUqc47cbvcfatOBnyNz0rbXF/qunXmiQRNJoLyzmO4UqGjULuRNufqJfjP79qxvdpjmg+mTRaolvfWNndllluU9ZyoSMtFtI/9WcLn2JxWM5yUqlqP9X4X4e5nOLntGHe20rT0k05byaK/LDMqQkqrKC236jwAT4581u8sknKtGsY8tM9H6ngm1TT9UhW6S6LXFiVt3j3GSQWy5JGc4PA7d8GtG2pJ0SknGii0C0v7e5WK6Mqr85BIIrlDiPAfcMFjwO2OKI5eT2geOvIDSHx1NqssltbAfxNDbTGAjcTcncM9iQD+1Wp8ukRKFPbLb4k/XqXTha5eGGSG2QokIZXfgjzxj/Y0lbbZTa6ZRaxFf3vUnTlvFcMl9KkkccpAUlmlbg7cgDuKJxaTsUWm1RJ6GvbyTqnU59Wu/m54rWRC8hGAgIzk49ifHvWeX/yws0hvHJomaz0ppNp0omoW8l7DNDbI7iS4UqxZQ2VGM4579+CK0l3X3kQbq78GNvrqey0m2vrC9jikdcSyCRd0v1uAQCuWwAOfHnvw+NKxN26Nh0dpNj1bpmoPqt5qU/oFGgkFx6aq3p5kBwAPze/OKur2yVV0jMm01ODXrS2t4dRlsHmAQPHuDEPgYZc5HAPesoOHLs0lGXFHrHTlxexz6tp136qiKUG39RWX6WQFlB/mAatIzg/tImUJKteDHaBosll1rLcNcwSEySMpUTOdr8hR9O0fcd81jHJHn9SLlGXH6Sj6o6A1CfXdQv5b+FElmaTMsM7bQe2WEZA49+2K05J2RTVGg+HMA07Tb60+YSf/EGQzRwPsX8MjGWAOftimpxqrFwld0eZxaDq1/iC10+WRlUg4AGMuT5NQ8sI9stY5S6RturLe7i6N0pZ4JEEToHBjP05Vc5/pj/61fOL6fZPFrtGI0qyS76gSJri2hjlkdQ8hz6ffBwOfH96Bdl7p3TnUWrrp0lhp7yIlnt3zQnYuXIPLDBJP/sVMpxhXJlKLejTxdK65qES2usXFnYpaXEcd2Y7MM5RSAjhVUE54HcZzk1Ms0Y9jWNyRfa9avP12ZbeGS3tltC8UUMslsQGUZfMYO3IXBBH6+KwzZ4LHZriwyc6M/YfDuS4t76NNOv442uPoM96IkcA9wTDz58ZrWOZOK/+f5Iliab3/U0/TXT+pdLzvb20Vq7l1ud8ly0rAEOpwPTUjGTnH+r24rHNPkuKv8LRpjhXzOvzTF6tfULzXOnJLyWzdred8NbRyqoUqTzuyM5PuP0qJZYfDquvwLUJctvsqb7TJ7rX7KeKSOMW0jB0kLKzFZSCRxj+YfrWLzx568mqg+DsuumrO+e9uRamQM0jlZINhZQMgnEmFx/f2rr9DliszTX8/I5vVwl8K0bW50PWZIDHF1EXLkBvWtIFTb37BOT+9ej8WH2o/u/8nC4ye4P+5Vm06xtr/wBCK7huISu9Irf5ZGVSTjlsE89zjB5xUSar5a/Oxx5fa/XX+CNFo3WzFwXmMxfEv4luE2EcrgNnnINTbTviv3NK1tv9idodh1hoc6tLbJcRpH6NvafORxRIoHHGGJwOw7DJ71MlKTtUv1FGoqtv8aLyPU+sJJC66VphVlG1TqPbk5ORGc54H7UuEv8Asv0ZfKP/AF/c651bquG0Ny1joyxcZb5qV8fssfvSaaVuX7f/AEO3Sj+5n7/qjq1NTu7V7TR4hFarLtl9Ykhs+Cv2P6033XL9hrq+P7lN0/1J1BpiTmK20mW3nYywr6pi2GQ5wvBJBPI/ekorbcuvuY2//Uun6+1y2VVmstKDNlQfnm+ogZPaP2BJokuK3NLz0wi+TpRY+TrvWYhGJNK09jLkof4kV3Y5wPw+/IqYtS+1176HJNfZZntc1y91CG3kfSbW2uY32wywaqdx3cbeVG4YP9qu5Q3GaTIcYz1OLop7mHqaZyY5JVTacoL0MM+Dn7H/AGraHqcqf/JNNb8V/Y5pejxNXig09eX737kKex6qMSK0g3A5ZzOPrHfH24BGaP8Adeo6eRfov8Ff7P0/fw3+rf8Acob8a1Hqc2nFpBMtuZVDtuGTt2jcR7Z578/eqXrs8V/5P0r/AAL/APn+nm6WL+v+T3LoiCy0fpOzsr+7eW6XcZHVHQElieAByPv3NZ5cznNuUrZ0Y/TyxR4xjxXtf/6YPqLQbHTYdD+X/iTfOW7SSbNUmjy2M55Lccdhjv3OKylKlY0rdBOlenbK76msLS7hupEkiaQt/FrgtGfTViBgjycZz2qFkt9lONKzQ9bdLaRpEOm/J20+6aZ0Jl1K5IACFv8AWfYVTnSsUI8nR55oUM0mvRQy3N0PU6kWykSO7lUCEAkoPqzj7k54ojK1F+9jqlNe1Gm1YMl9qJsWu4LWHURpEMf8TnOGCb5JyC/1HH0qvAHJOSaradkWno8w0fXNevNLv3vNRvDHPE6wSNKwG5Bk4GcHuoP/AFp7H7/cbzVdM1+61/S9P0PWLy3iCRpJDHPIwA9Mu7KGJ5wPyjGSRjFEtdCW9sy+mjrTUeoNW06y6quvlNNZhNeDcUAzgHaBnnknAyACfFDkkkFWy0tdL+Ic+hyX7dYNFKlsLk20jsWaI8qysAVZSPI7Hg4NR8RWNRYvyHxHgvrm0n6ta3FtGhmlkY7I3YsFUnGcHacP+U8DIPFN5EHGyl1vX/iBoHUbaJcdTyPOpA9RWG09vdc+acZKSsTTiw0+r/EWK0tLn/iNpDcrmONQC54zgDZ3xSWVS6KcGh8WufESfT0vj1QoRojKFcrwAOQfpxnj9jR8RWLi6CWWufEm7WX0upAsMcaSGR9oBVhwc7OBwe+M+KPiK0Pj94tv1H8UGuEgPUEkYEnps7oDsO0MAQELFiD+UAn3Ap39xNEvUtb+KOkWPz951RHFDJG5jDFCzsgyyBdvDDz4BGCc0Wgr7yik+KHXMejQ3w6nmZpZWT0/l04x53Y/tTTTbQmnSZKk+IPxBijWaLqJ5bcmICY2y4JcA45HcZFJO+xsF0Tq2oat1PqQvJIYJ2sLkTSwWcaSOcZO4hfJ7k9/1qcqqNlQfKVMwWnpam5t3vd3yisPWwv9ACOeaqfLi+PZB6f0Va6xd63p+oaXqkcKSTJGFiwivnllYdj2UHOSf2rilcJKEdsdSexRHJY6xbQ2jzR+pNdFRI2YGUQ/WoQHOedwJ8Y9qqK4xcmtlcOT43VgOmOj5JdSht/4nfaW6XLq0cUw3uBEjNt8Btrrz2IBprI3FSlFST86/uLhKL4tml6ys4Lex6leJZXkCw5vSV9XC2ynZ7gsBuPjP3rRtOSpexpFfJ2C6Q6M0tLKwuZdTv2urlre4nkLqVx/oHkHvzWUfUXNw4dNGksFQUuRR6msMHVegxBjLEdYvtnqP+UicckDgngj967Ho5iR8SmQ630gJGYFrW2ZcDOTlaUGlaYSTdNFFfXcNhqOj6pIxMdlGZvyglszFRx+9Ek2mkEdVY34a3gk1i/dmKbxv9TaMjLDjP3yePNZZFeWDfi/6GsXWOVGrPUegwXFtY61dWV5pBtYkmtsSPJEQp3hfTPffjIP34Faz/8AI76MYV8NLzRS6Tp/Tl/pjajdWsF3b6dah/lHZ4CyMx3bGzyysCMHuD35FTKMpRfF0yoSUXtWaXpyLRtR6XOqdP28lnbpqkFvdWUsnqRSRvt3nk8Ehj5wAMYqJqaxtN2yoced0XF7pFpLqUbW7W9nDa3huINihzwqD8pXA5XHfx9q5oKSVU+v8m8q912WuladJbyXBnmNxJcSSPFOX5aN23hAMYHIPA/rTjGUVCov+L8Qck3La/j/AAJthb28JmhtrIwspEki/RnnncQM9yauKcZNqO6/nkTacdv+foEjkCXjwwWxdZJBG+x1XBKg4IJGeDTipNv5f5+pLcdfN/P0Kf53TzbS3z2IaL61aXagdgjdy2cke2eaXF8fp/p/kpuPL6v5+hnOotD6YsbT0pJtQsVkfIigiR1+ljKeDyRn7+1NYpcrp+f52Lmqe/5+hValqfTmoveaVc6ve21vKoK3MkIZFIiVSCAx4+kD33HHap4ZVxaX8sOWNtqyLpfRnQl4jzjqC4uUaRcOIypTIPDjYQpJzheTx3rSc3e21r/9JjDWvc0PT+ladYrcwwXN18vcbIo5jdMXOxi4bG1do7kjua5csXlkuP8A7f0NYNRVy+4uFjtXt57ZbWQspYv/AImRBK+FHqHbypO3sCcAe5rV45KTb/nf3ErJFxVFlpvzNjp0Qto7KTbGo9SYMsjZOVztHb6uc896ajPguvAOUeTv7y6ZLppUJeMBmaN2RzvGAOx8diP6VThlck7X7kcoKL0ynFzdtOTdpZzNGjmNkL7gFYjDFicngcjFOUZuVxauvvGpR400Jb6lPdS3MbJCu11wFY4P701HLb2v3/yS5wXh/sUN9rlpaWMWopYJ6lxIygCSRPqL/wAwUjyuSaxfpXJJur/M0+Ok2ldFX0/8QAmuWkU1kEjZ5PWeKd/wwAxf8x+oBeceew5oh6Z4cnxU7SYpZ1lh8P3RtU6jRokkjFz6e03UKSzrueNmBU5IJHjjuAQPtTefbUt7a8+4LHcbjq0n+xHg6gFxdxxRz/K39vG5dBGkpABH/eEAADfjHbzRHNGTqun9/wDNA8TSbvtfcEXUtRjhcTXE0dxdSiR5rR40LKVVQSGz5PsOBUwzK+Vd340VPHapvqvP5keW5+WJW61pr1w+xknZ3CqFP0jav5vOT7Vc8j4VX7UKGOPJbBJrsJvZxbieNg/oosU5QKRkM4KkZHbg+R+9ZYcWR8XWmn/VFzyRpr+eSbp9xqN5a3a3F/ctaM2Y0ScOCmdoH5Ay4xnAPfzWqhP4MUlf5v3I5RWRv+wmoCBHX1RNO0gZHZyAzY7/AFYJxjNW+fLcV+v/AMJTjx+p/oisk1WLTZSLa1l9NERSzGMv6ZXIx9PBGB5Pk9+8fDk06X7lPL02/wBjKwdfQKtrbzWd1JPPeM0TYUAKcpkBQNwHGc8k5OBUZMGTIn//AJr+hUMsYSX4noun2trcXNgkxdmRCqq8hVWIAycY7n9fFLBBZHLl/ceWfCqNV6Atyklta28YGNxKDJA7jOO57ZrrWPj0czny7Kq7TTCZTJo0Ls2cPHhGxjIzge9Dxt9hzqqMZqX8MsocLDqBEB5QTRsCTk43bQcDJFN432mCy8fBBsOqLCa6inksZkkDN6kjwRFkKAbWEhPkDH5QP6VzQx5MapeP8s2coT7/AJovrPqsR2MFuReQ+gvp/iyRFnwSdx2jA74wPal6n4kp2rYsHGEOMaojalpus6/1PHoNhFYK+iWKLJJctIqsXyAVK5LcA5z2NdcoqUaMYzqViy6R1d0lqmmahb2OkXcjstqT81Ii7nAQKAVz/KDnJ88Uo409g5tqkWPU1v1tqWmi51LRNGSKxV7grDqMm5voII/y/YmqcVLTJjJxdoxGi2Gox60J2t7VrgdVsq/jtsim9PIz9OXU89sHj2qYwUUorwXybT++g2paprESXDXOgWRB6hmLmPUDk3QhJYD8P8gXt5zWj62ZrvRl9Ls5NVstO05dDljsYbKedbl771A8Aw0n0hV5DELxjk+cUt+40lTNTqmtahol1oOp6XFEbu6hR4Y7gl1y8e0DuvGCBkn70S1Ft+wo90jH9NdS9Xx67rN5pdnZ3F7fTiS4g9RCvqEkjYN4J5P8pNLJGOrKg5O6LZT8Rxpv8OXpSIW6oBHj80LYwzKfU43AfUv5TzxzULhd2OpNFnPf/E671Brv/g22+YkCxcgbWQbiUI9TBVt53A5HbGCM0l8O6sbUil1XonrXV5knu+h5RMrcmK94aPjEZzITtGO/5uwzwK110jO23sl3Np8QjqQuLvot5pI8ojBy22PAAQEPjAAHPc+SaVQWqKuTAaVYdXWOpWss3RdytjFkzIn1Fzg/XtZtpYexGDgZBIBofHtdjV2Dm1TqfUOori407p1gJ4VMeGX8IKm31CQ21W5bDHtSVPQTbu/BHtdc6l06QLb9OWyyJKG9aOXLkbNhXfu4Ujk7cZ8mlcVK0xNSaor7241+/vUvtQ0prloo3I9SYKqxgcqoUgIoHYD9eTTfCWmw+ZeCnbWoV0fT7RdPjjijaSSKQMAzk5Db+OcZwOx471tFfNZlPcXEmx67PcyWUTadGwSWEwGScJGGBQLnwAdq5+2e1ZQSSqzR23bLvpbWCNY6w1K9htbOeSImb0siOPdIFKryRjOMcH9QKqaTigg9lNaR6DPZektnYOVAlcyJKrflwVH4uTj+nOaViou9Ev8AQtJn0vUNshlt7pvRhsrZ2KKMHcDLIVDEk9we1Jyd/Kv7FKOtsRtb0y4v4JrO416O8jupblB/DYmG54wrDaX5yB+nPAqIyld0v1G4Jq7JF51Fp97JFewJrdpLBB8sJ7WxVQFHGSTJjsNuQRxxnxWeKHwU4wXbvs0m+bt+3sJqXUQ1yza2afqWW2e3WK4/wMLCRgCBISGG044x7dzVydPaX6kxWu/2I/T0Njp9xbr6fUItJZoGNzLChjgCMSWyrH6eTkePvRzSl4v8QcHxuy2PVWk6Fq8kenHUNShtbyW49aGCF4pvUIdlyyll/wBORg8Hiqbd+BKKordf6o0HqW90q8n03VIn09FWBY7mLa6qQefpPNJOS9h8U/f9iNHrekCWBk0zUCyRGNf8ZF9Shy3/AIR9x/SoyRlkg4y6/MpJQlq/2L3TerNIt7Wa6gsp7S9QxosHrM6TxgEnJVB9YKjk/wCqscfoYRTXJ0/w/a0OXqJSaajX8/Ec3WFzreli2bpqSxZEVGnuZHaNlBHkbTu5znODjBq8npIzpp/sv8Ewy8dMPqq9MR9PyIl+LsNbC3SJ93G1m+s/hkhvrz5zx7VHpsGXEnyrtv8AJrXsVknCT8+AmiyaTpnTt5oMWqYiubyNkL2sv1Mm0YZzGoH0rzxkHHua6lzu21/PzM3wpJJlrNf6RBMEl1bT1kLMpQ3aZ/N/7PtSaYRZobbqHpu3itQ2v6blVCkLcbv5WHgGtEtGdhoerOl4p7uVtcswvoAty/gd/wAvtSS22O7pEVOq+mBdCVdYhdTKki+nHK/07fspppMTMvP1H08dJvLddVhDh5NoIde5PuBUxTSKk9kDqa90zU1Rbe/jf0S6SfQ52sY/sD4NXZJk9NfTYOq9NNzFa6nbmbZJaNvHqBvp4yByM7h+lDYI2uv6JY6brmpWdrY3NjZWt3aNAYwuyZVbD4JBJYFu5OSf0rLNGUtp+JL9aNIvik37r+5aaslhouqNNcy6iRcvvDyQPMGYqxKqVzubB/09l7mphFqabd6/wVKScaEg1rTo9TmCWmrvujZwF0qX6uccZFXKOyE9FvFrunixVflNXB/D/wD2XN4x9qFH5V+Qctv8yffdV6ZYi0kax1Q+re+nxYSDBfIycgcZ9ueapolFW2twnUGKaHrsv0SAbLAjPPP5iMUktg3ohW/UNrb3Nw8+k6zbliCfVsiFHPkrmrSFZk59d0jUNGSGNpgY7s7chNzYkJ/KWBHf/nSXQOrKKC4jt9W3R2l07iWYhdkfcxsP9XjOanLFyxtFYnU0zdaPcPq4WS4hNvJAFtd0J9N9uFVseB2yBjj+1cqwRbk27+a/BuszUY0vsotdUsDbW99Kk95P8qnrhHdT6xzuYMAozwuBzWnwY83/APPv+4XxZcV/9KbVDdNayT+mCHlldTkDhYcgqccE4z+oGaxhCLpN+/8AU0nklG2vuMbqutajpdlbTQGNfU9VmBQNukVQock+cSH9cVr8BOLt+TJ5pJ/kbTRU9YRTyAGSX8RzjGWJBJ/qa2UapexnKVuzWaYuNLnIAB+nt/66UVUAe5EnV4gZLU4HLPnj7VbW0JPTM3rEQVbkBRgwJ/zpLsH9J5hcxei+gTR8SAzc+zCTiqxroU3s9T6fuLia06bkkuJpGNqilS+AT6YBPAzx/tXNhSWWWzfLvGtHoCi4awWWWRhLGzKyo/0txwcY5rqaRzmd1GW4M6RM7eky5YBsFsD/AFDmmloTbujE6x6ohmYykFpMDgYAA9sd/vQkSymsPlo7e6jIubiYOvEVszd9w/Nwvn3rNLTZq30iwW/tpMyJY6ptZj/+ot749/tUtWytl9F0jqOo9Y6xbSdW6vC9lYQsLi2KxyTBi5AkIH1EY78d60RDKa96W1M3mkRnrDXJUlMEkiz3BcbmmiTK4I249Qnz2quk2gZM6t6Qv9J0jWbleseoJfljBEImuj6bCTAbI9uTxSvyDWgXRnRxuOsr2dtb1Jp9M1S69FpWSRWZQFLspXliPP6e1J9jXRC0Cw1DraW3SfVTarPd32qSenArHepEWFPgFSfB/Spi+U3F/cJ6VlfpN/cWV3ELKeRItLsfl1WZY5TIkk67gSUA8Dwa04qhXRfy2Qu+rYI7iV5YdPkSKCNlQL3G7cAoBznt4FZTf/HL8BxXzpmE1O3hW/6pht4Y7ZotcVY5IUCsihmwq4HAyAcD2pZpU0a4VbaPZ5Lh/WPb+lZDQ7i6nsoZMhXuUVtjFTgnnkEEVKtSVFPpmpm0HSwSWt5mx73cv/5q25mKR5dr9pbW3UV+kCTIm/O35h+/9ftRbfQ2iPFFuYlZZ12jI/Hf2z70OTXkVL2M1p9/d3unwM87COeVleIABS6j8xAxn9DnHvRyYJKyeEjlRZY4/TUxg7c5+x/vzSpGlkeeNYrefI3D5abIPn6aSEzKdK6BZa7e6BaXIdEnt7uR2iOGJTcRyc+wFbxk+Rk4po5DBBZ6fLJbrOgMLNG54dVKjaceCB/epi7Q3qRCs9bl0mfV9qyMt63pSBJTGQMbhgj74z7jI81rXyom6Ze6f1zYSBYW03WV9OJRmPqCZQSABnG0jH2qaKUn7k1eutNtLkRjTNdcwv3fqKUhyMjkFMc+1OxW+xr/ABJ05Mt/A9Td2bdl9fnO37DAGBUjTfuLH8UbJIPTGhX4U98a7P8A9KOMb6Bzl7kVviTZrgppWspgYAXqO4AH9u9NV7C2/IYfFeCOH0ho+osuCMvrk5PP3xSpXdBb6sHH8UokeR00vUl3EHaNcnCgD2GPPvTaTKba8jJfifbS7c6Tqibc4Mev3Ck598UlonbQxPibbI4I0rVTht3Ovz9/vx96YK10xkvxQhLgrpWprznA1645P396Y+T9wM3xNjnG19N1Ip5U69c4/wB6QnJvyET4lxRQ7Tpmoycr9T65cFhj2PjtS0x21qw6/EuPVtYRJdHuVW6mVWjGr3Hprk4OEzjBzyPNFbHyfR6g9jbQyxQRW1vGkUhZVjhVRkMccD/as8qdLY4abNnaOywQbSB+gx4NaszDtNLuu8vn/CnvUtWmUntFfpxe0sra3jkf04vTRcnnG3gfsOP2FEehSezL3gM+nagsu1xvcYZQfJ96daYMwvUGk2g1FmhiS3cz7QYV2YzDnOBx3H96ae2JlBpdt871Jp6SSOpDtJuTg5TLD+4FTmm4RUl71+oI06dWfx7XZYZrERzXk4eWZJiezBgApzgZArn9XmlgjzXt1+Q29JfeX1l1ivUGsW1iNPNtItv6xlE+4H6MYxtGO/fNaYpPJHkwvRoI0P8AG5H3Hf6TLn7Zz/vTyL5/yZcX8v5l1bl/kf8AMbsh7+xFVWie2StZX17W3ilJdPmlbBPkHI/vSyRT437oIur/AAZHuGZr9SWYk7/NV5F4K2EstzMd7ZJJ7/eqQmedajaW82kyNLEHL3ksbEgZ4fcCD4Pf+tKC+X8wk9mVn3QSXIB3mNpVBfnI2Ec05dBHs3fSGGtGIAQGZPpXsPpQ+cmsEvq/E1fS/BG7niVmnzzuXn+//WtX5ZC6R54HaTp21dTskETEMAP/AN2xj7jArCHaf4ms/p/QyPVabdDsOSSHnGff6Yq2+y/xMX2vwN7oK/4KzO5v8sf7CmgNTpob5O7Uu2AEx9uc1Memin4ZN1MZa0+puC3n7Vb8E+DM6xkiYlicwgd/YmkvqG/pPMb0fg6Nkk7Z5x38blNOHQpdnoPTkiwWuhlEAzBBGNvGNygk1z42nmdI3mv+M9MhiU2p3Dcd/BI7fSa6TnKa+iG9MHAA7Yql0Q3sxer20RgkOxc7sdvHtQhsp9CQLp96qkqBIuAD/wCY1EemW+0W8SBYwFZ1UE4AbtzUIpM//9k="/>
          <p:cNvSpPr>
            <a:spLocks noChangeAspect="1"/>
          </p:cNvSpPr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endParaRPr lang="zh-CN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5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产品功能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5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1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7" dur="25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 bldLvl="0" animBg="1"/>
      <p:bldP spid="17420" grpId="0" bldLvl="0" animBg="1"/>
      <p:bldP spid="17421" grpId="0" bldLvl="0"/>
      <p:bldP spid="17425" grpId="0" bldLvl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28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39938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9939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9940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9941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2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9943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44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9945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18442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47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微软雅黑" panose="020B0503020204020204" pitchFamily="34" charset="-122"/>
              </a:rPr>
              <a:t>产品功能</a:t>
            </a:r>
            <a:endParaRPr lang="zh-CN" altLang="en-US" sz="1600" kern="1200" dirty="0">
              <a:solidFill>
                <a:srgbClr val="595959"/>
              </a:solidFill>
              <a:latin typeface="微软雅黑" panose="020B0503020204020204" pitchFamily="34" charset="-122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8444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445" name="TextBox 7"/>
          <p:cNvSpPr/>
          <p:nvPr/>
        </p:nvSpPr>
        <p:spPr>
          <a:xfrm>
            <a:off x="4398963" y="1127125"/>
            <a:ext cx="3802062" cy="27701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提供测量、监测功能：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基波：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3U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3I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Q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zh-CN" altLang="en-US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全波：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3U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3I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Q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zh-CN" altLang="en-US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谐波：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2-63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次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基波电能：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EP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EQ</a:t>
            </a:r>
            <a:endParaRPr lang="zh-CN" altLang="en-US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全波电能：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EP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EQ</a:t>
            </a:r>
            <a:endParaRPr lang="zh-CN" altLang="en-US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不平衡：电压、电流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序分量：正序、负序、零序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漏电、频率、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PTC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、相角等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 algn="just"/>
            <a:endParaRPr lang="zh-CN" altLang="en-US" sz="12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8446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产品功能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3995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6" dur="25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 bldLvl="0" animBg="1"/>
      <p:bldP spid="18444" grpId="0" bldLvl="0" animBg="1"/>
      <p:bldP spid="18445" grpId="0" bldLvl="0"/>
      <p:bldP spid="18446" grpId="0" bldLvl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29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40962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0963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40964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0965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966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40967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68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40969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19466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0971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微软雅黑" panose="020B0503020204020204" pitchFamily="34" charset="-122"/>
              </a:rPr>
              <a:t>支持的通讯协议</a:t>
            </a:r>
            <a:endParaRPr lang="zh-CN" altLang="en-US" sz="1600" kern="1200" dirty="0">
              <a:solidFill>
                <a:srgbClr val="595959"/>
              </a:solidFill>
              <a:latin typeface="微软雅黑" panose="020B0503020204020204" pitchFamily="34" charset="-122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468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69" name="TextBox 7"/>
          <p:cNvSpPr/>
          <p:nvPr/>
        </p:nvSpPr>
        <p:spPr>
          <a:xfrm>
            <a:off x="4398963" y="1138238"/>
            <a:ext cx="3802062" cy="34163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支持的通讯协议：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MODBUS RTU 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PROFIBUS DPV1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PROFINET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、以太网、无线通讯。</a:t>
            </a: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可做的协议组合有：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MODBUS RTU + PROFIBUS DPV1</a:t>
            </a:r>
            <a:endParaRPr lang="zh-CN" altLang="en-US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MODBUS RTU +  PROFINET</a:t>
            </a:r>
            <a:endParaRPr lang="zh-CN" altLang="en-US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MODBUS RTU + 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以太网</a:t>
            </a: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MOEBUS RTU + 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无线 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 PROFIBUS DPV1</a:t>
            </a:r>
            <a:endParaRPr lang="zh-CN" altLang="en-US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MOEBUS RTU + 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无线 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 PROFINET</a:t>
            </a:r>
            <a:endParaRPr lang="zh-CN" altLang="en-US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MOEBUS RTU + 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无线 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 </a:t>
            </a:r>
            <a:r>
              <a:rPr lang="zh-CN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以太网</a:t>
            </a: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其它特点：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  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通讯内容可编程，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GSD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文件长度自适应。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endParaRPr lang="zh-CN" altLang="en-US" sz="12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9470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产品功能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097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6" dur="25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6" grpId="0" bldLvl="0" animBg="1"/>
      <p:bldP spid="19468" grpId="0" bldLvl="0" animBg="1"/>
      <p:bldP spid="19469" grpId="0" bldLvl="0"/>
      <p:bldP spid="19470" grpId="0" bldLvl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30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41986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1987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41988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989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990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41991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2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41993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0490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995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其它功能特点</a:t>
            </a:r>
          </a:p>
        </p:txBody>
      </p:sp>
      <p:sp>
        <p:nvSpPr>
          <p:cNvPr id="20492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493" name="TextBox 7"/>
          <p:cNvSpPr/>
          <p:nvPr/>
        </p:nvSpPr>
        <p:spPr>
          <a:xfrm>
            <a:off x="4398963" y="1138238"/>
            <a:ext cx="3802062" cy="33226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提供功能：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运维记录：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故障记录：时标、原因、数值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变位记录：时标、动作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起动记录：时标、原因、数值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停止记录：时标、原因、数值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再起动记录：时标、原因、数值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运行记录：数值、最值、开关量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波形记录：</a:t>
            </a: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条</a:t>
            </a:r>
          </a:p>
          <a:p>
            <a:pPr indent="266700">
              <a:lnSpc>
                <a:spcPct val="150000"/>
              </a:lnSpc>
            </a:pPr>
            <a:r>
              <a:rPr lang="en-US" altLang="zh-CN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U</a:t>
            </a: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盘导出。</a:t>
            </a:r>
          </a:p>
          <a:p>
            <a:pPr indent="266700">
              <a:lnSpc>
                <a:spcPct val="150000"/>
              </a:lnSpc>
            </a:pPr>
            <a:endParaRPr lang="zh-CN" altLang="en-US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266700" algn="just"/>
            <a:endParaRPr lang="zh-CN" altLang="en-US" sz="12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20494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其它功能特点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199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ard3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6" dur="25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 bldLvl="0" animBg="1"/>
      <p:bldP spid="20492" grpId="0" bldLvl="0" animBg="1"/>
      <p:bldP spid="20493" grpId="0" bldLvl="0"/>
      <p:bldP spid="20494" grpId="0" bldLvl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31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43010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3011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43012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3013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014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43015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016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43017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21514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019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+mj-lt"/>
                <a:ea typeface="+mj-ea"/>
                <a:cs typeface="+mj-cs"/>
                <a:sym typeface="微软雅黑" panose="020B0503020204020204" pitchFamily="34" charset="-122"/>
              </a:rPr>
              <a:t>其它功能特点</a:t>
            </a:r>
            <a:endParaRPr lang="zh-CN" altLang="en-US" sz="1600" kern="1200" dirty="0">
              <a:solidFill>
                <a:srgbClr val="595959"/>
              </a:solidFill>
              <a:latin typeface="微软雅黑" panose="020B0503020204020204" pitchFamily="34" charset="-122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1516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517" name="TextBox 7"/>
          <p:cNvSpPr/>
          <p:nvPr/>
        </p:nvSpPr>
        <p:spPr>
          <a:xfrm>
            <a:off x="4398963" y="1138238"/>
            <a:ext cx="3802062" cy="646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ARD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提供功能：</a:t>
            </a:r>
            <a:endParaRPr lang="en-US" altLang="zh-CN" sz="1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09090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运维记录：</a:t>
            </a:r>
            <a:endParaRPr lang="en-US" altLang="zh-CN" sz="1200" b="1" dirty="0">
              <a:solidFill>
                <a:srgbClr val="09090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8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其它功能特点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302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1" name="Picture 4" descr="D:\WinEIM\users\337\temp\6b1f0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3" y="1857375"/>
            <a:ext cx="4017962" cy="2938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22" name="Picture 3" descr="C:\Users\john\Desktop\ard\200416_174004_722 溢出保护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2000250"/>
            <a:ext cx="3662363" cy="2749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ard3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340" y="1516380"/>
            <a:ext cx="2867660" cy="228473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6" dur="25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 bldLvl="0" animBg="1"/>
      <p:bldP spid="21516" grpId="0" bldLvl="0" animBg="1"/>
      <p:bldP spid="21517" grpId="0" bldLvl="0"/>
      <p:bldP spid="21518" grpId="0" bldLvl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5"/>
          <p:cNvSpPr>
            <a:spLocks noGrp="1" noChangeArrowheads="1"/>
          </p:cNvSpPr>
          <p:nvPr/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6" tIns="51076" rIns="102156" bIns="51076" anchor="ctr"/>
          <a:lstStyle/>
          <a:p>
            <a:pPr algn="r"/>
            <a:fld id="{86BC7261-AD30-428A-A488-0EB0E6F8259C}" type="slidenum">
              <a:rPr lang="zh-CN" altLang="en-US" sz="1300">
                <a:solidFill>
                  <a:srgbClr val="898989"/>
                </a:solidFill>
              </a:rPr>
              <a:t>32</a:t>
            </a:fld>
            <a:endParaRPr lang="zh-CN" altLang="en-US" sz="1300">
              <a:solidFill>
                <a:srgbClr val="898989"/>
              </a:solidFill>
            </a:endParaRPr>
          </a:p>
        </p:txBody>
      </p:sp>
      <p:sp>
        <p:nvSpPr>
          <p:cNvPr id="33795" name="直接连接符 11"/>
          <p:cNvSpPr>
            <a:spLocks noChangeShapeType="1"/>
          </p:cNvSpPr>
          <p:nvPr/>
        </p:nvSpPr>
        <p:spPr bwMode="auto">
          <a:xfrm flipV="1">
            <a:off x="952500" y="654050"/>
            <a:ext cx="7859713" cy="0"/>
          </a:xfrm>
          <a:prstGeom prst="line">
            <a:avLst/>
          </a:prstGeom>
          <a:noFill/>
          <a:ln w="15875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796" name="组合 13"/>
          <p:cNvGrpSpPr/>
          <p:nvPr/>
        </p:nvGrpSpPr>
        <p:grpSpPr bwMode="auto"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3804" name="矩形 14"/>
            <p:cNvSpPr>
              <a:spLocks noChangeArrowheads="1"/>
            </p:cNvSpPr>
            <p:nvPr/>
          </p:nvSpPr>
          <p:spPr bwMode="auto">
            <a:xfrm>
              <a:off x="0" y="0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805" name="矩形 15"/>
            <p:cNvSpPr>
              <a:spLocks noChangeArrowheads="1"/>
            </p:cNvSpPr>
            <p:nvPr/>
          </p:nvSpPr>
          <p:spPr bwMode="auto"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组合 9"/>
          <p:cNvGrpSpPr/>
          <p:nvPr/>
        </p:nvGrpSpPr>
        <p:grpSpPr bwMode="auto"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3801" name="TextBox 10"/>
            <p:cNvSpPr>
              <a:spLocks noChangeArrowheads="1"/>
            </p:cNvSpPr>
            <p:nvPr/>
          </p:nvSpPr>
          <p:spPr bwMode="auto">
            <a:xfrm>
              <a:off x="833313" y="107071"/>
              <a:ext cx="1325774" cy="42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1200" b="1">
                <a:solidFill>
                  <a:srgbClr val="7F7F7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2" name="TextBox 12"/>
            <p:cNvSpPr>
              <a:spLocks noChangeArrowheads="1"/>
            </p:cNvSpPr>
            <p:nvPr/>
          </p:nvSpPr>
          <p:spPr bwMode="auto">
            <a:xfrm>
              <a:off x="839574" y="382345"/>
              <a:ext cx="1325776" cy="29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700" b="1">
                  <a:solidFill>
                    <a:srgbClr val="7F7F7F"/>
                  </a:solidFill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33803" name="TextBox 16"/>
            <p:cNvSpPr>
              <a:spLocks noChangeArrowheads="1"/>
            </p:cNvSpPr>
            <p:nvPr/>
          </p:nvSpPr>
          <p:spPr bwMode="auto">
            <a:xfrm>
              <a:off x="0" y="0"/>
              <a:ext cx="966585" cy="77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800">
                  <a:solidFill>
                    <a:schemeClr val="accent1"/>
                  </a:solidFill>
                  <a:latin typeface="Impact" panose="020B0806030902050204" pitchFamily="34" charset="0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33798" name="标题 5"/>
          <p:cNvSpPr>
            <a:spLocks noGrp="1" noChangeArrowheads="1"/>
          </p:cNvSpPr>
          <p:nvPr>
            <p:ph type="title" idx="4294967295"/>
          </p:nvPr>
        </p:nvSpPr>
        <p:spPr>
          <a:xfrm>
            <a:off x="906463" y="266700"/>
            <a:ext cx="5897562" cy="330200"/>
          </a:xfrm>
        </p:spPr>
        <p:txBody>
          <a:bodyPr lIns="68580" tIns="34290" rIns="68580" bIns="34290"/>
          <a:lstStyle/>
          <a:p>
            <a:pPr marL="0" indent="0" algn="l" eaLnBrk="1" hangingPunct="1"/>
            <a:r>
              <a:rPr 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离线调试软件</a:t>
            </a:r>
          </a:p>
        </p:txBody>
      </p:sp>
      <p:pic>
        <p:nvPicPr>
          <p:cNvPr id="337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0001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654050"/>
            <a:ext cx="6443663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pull dir="l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33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44034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bevel/>
            <a:headEnd type="none" w="med" len="med"/>
            <a:tailEnd type="none" w="med" len="med"/>
          </a:ln>
        </p:spPr>
      </p:sp>
      <p:grpSp>
        <p:nvGrpSpPr>
          <p:cNvPr id="44035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44036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037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038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44039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40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44041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44042" name="MH_Other_3"/>
          <p:cNvSpPr/>
          <p:nvPr/>
        </p:nvSpPr>
        <p:spPr>
          <a:xfrm>
            <a:off x="215900" y="1622425"/>
            <a:ext cx="1701800" cy="1290638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43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电动机保护器</a:t>
            </a:r>
          </a:p>
        </p:txBody>
      </p:sp>
      <p:grpSp>
        <p:nvGrpSpPr>
          <p:cNvPr id="44044" name="组合 28"/>
          <p:cNvGrpSpPr/>
          <p:nvPr/>
        </p:nvGrpSpPr>
        <p:grpSpPr>
          <a:xfrm>
            <a:off x="366713" y="3325813"/>
            <a:ext cx="1295400" cy="400050"/>
            <a:chOff x="0" y="0"/>
            <a:chExt cx="1440000" cy="400050"/>
          </a:xfrm>
        </p:grpSpPr>
        <p:sp>
          <p:nvSpPr>
            <p:cNvPr id="44045" name="圆角矩形 29"/>
            <p:cNvSpPr/>
            <p:nvPr/>
          </p:nvSpPr>
          <p:spPr>
            <a:xfrm>
              <a:off x="0" y="20025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44046" name="MH_SubTitle_1"/>
            <p:cNvSpPr/>
            <p:nvPr/>
          </p:nvSpPr>
          <p:spPr>
            <a:xfrm>
              <a:off x="82495" y="0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ARD</a:t>
              </a: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2</a:t>
              </a: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M</a:t>
              </a:r>
            </a:p>
          </p:txBody>
        </p:sp>
      </p:grpSp>
      <p:pic>
        <p:nvPicPr>
          <p:cNvPr id="4404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48" name="椭圆 54"/>
          <p:cNvSpPr/>
          <p:nvPr/>
        </p:nvSpPr>
        <p:spPr>
          <a:xfrm>
            <a:off x="4067175" y="1830388"/>
            <a:ext cx="3476625" cy="1801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435599" y="0"/>
              </a:cxn>
              <a:cxn ang="0">
                <a:pos x="1717799" y="1718453"/>
              </a:cxn>
              <a:cxn ang="0">
                <a:pos x="0" y="0"/>
              </a:cxn>
            </a:cxnLst>
            <a:rect l="0" t="0" r="0" b="0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6" name="TextBox 1"/>
          <p:cNvSpPr/>
          <p:nvPr/>
        </p:nvSpPr>
        <p:spPr>
          <a:xfrm>
            <a:off x="2184400" y="1738313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  保护功能</a:t>
            </a:r>
          </a:p>
        </p:txBody>
      </p:sp>
      <p:sp>
        <p:nvSpPr>
          <p:cNvPr id="22547" name="椭圆 62"/>
          <p:cNvSpPr/>
          <p:nvPr/>
        </p:nvSpPr>
        <p:spPr>
          <a:xfrm>
            <a:off x="4084638" y="2482850"/>
            <a:ext cx="660400" cy="660400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548" name="椭圆 63"/>
          <p:cNvSpPr/>
          <p:nvPr/>
        </p:nvSpPr>
        <p:spPr>
          <a:xfrm>
            <a:off x="4867275" y="3213100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549" name="椭圆 64"/>
          <p:cNvSpPr/>
          <p:nvPr/>
        </p:nvSpPr>
        <p:spPr>
          <a:xfrm>
            <a:off x="6118225" y="3179763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550" name="椭圆 65"/>
          <p:cNvSpPr/>
          <p:nvPr/>
        </p:nvSpPr>
        <p:spPr>
          <a:xfrm>
            <a:off x="6872288" y="2386013"/>
            <a:ext cx="660400" cy="660400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551" name="椭圆 66"/>
          <p:cNvSpPr/>
          <p:nvPr/>
        </p:nvSpPr>
        <p:spPr>
          <a:xfrm>
            <a:off x="7170738" y="1517650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06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552" name="椭圆 67"/>
          <p:cNvSpPr/>
          <p:nvPr/>
        </p:nvSpPr>
        <p:spPr>
          <a:xfrm>
            <a:off x="3803650" y="1506538"/>
            <a:ext cx="660400" cy="6604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553" name="TextBox 34"/>
          <p:cNvSpPr/>
          <p:nvPr/>
        </p:nvSpPr>
        <p:spPr>
          <a:xfrm>
            <a:off x="1914525" y="2017713"/>
            <a:ext cx="2087563" cy="6915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多种保护功能，保护动作阶段、启动屏蔽时间设定功能，动作出口设定。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54" name="TextBox 35"/>
          <p:cNvSpPr/>
          <p:nvPr/>
        </p:nvSpPr>
        <p:spPr>
          <a:xfrm>
            <a:off x="2382838" y="2787650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控制功能</a:t>
            </a:r>
          </a:p>
        </p:txBody>
      </p:sp>
      <p:sp>
        <p:nvSpPr>
          <p:cNvPr id="22555" name="TextBox 36"/>
          <p:cNvSpPr/>
          <p:nvPr/>
        </p:nvSpPr>
        <p:spPr>
          <a:xfrm>
            <a:off x="2022475" y="3067050"/>
            <a:ext cx="2413000" cy="2921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多种控制方式，开入开出可编程</a:t>
            </a:r>
          </a:p>
        </p:txBody>
      </p:sp>
      <p:sp>
        <p:nvSpPr>
          <p:cNvPr id="22556" name="TextBox 37"/>
          <p:cNvSpPr/>
          <p:nvPr/>
        </p:nvSpPr>
        <p:spPr>
          <a:xfrm>
            <a:off x="3125788" y="3667125"/>
            <a:ext cx="1619250" cy="287338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测量、监测</a:t>
            </a:r>
          </a:p>
        </p:txBody>
      </p:sp>
      <p:sp>
        <p:nvSpPr>
          <p:cNvPr id="22557" name="TextBox 38"/>
          <p:cNvSpPr/>
          <p:nvPr/>
        </p:nvSpPr>
        <p:spPr>
          <a:xfrm>
            <a:off x="3184525" y="3946525"/>
            <a:ext cx="231775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三项电压、电流、功率、电能、漏电流、功率因数、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PTC/NTC/</a:t>
            </a:r>
            <a:r>
              <a:rPr lang="en-US" altLang="zh-CN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PT100</a:t>
            </a:r>
          </a:p>
        </p:txBody>
      </p:sp>
      <p:sp>
        <p:nvSpPr>
          <p:cNvPr id="22558" name="TextBox 39"/>
          <p:cNvSpPr/>
          <p:nvPr/>
        </p:nvSpPr>
        <p:spPr>
          <a:xfrm>
            <a:off x="6638925" y="3667125"/>
            <a:ext cx="1620838" cy="287338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运维记录</a:t>
            </a:r>
          </a:p>
        </p:txBody>
      </p:sp>
      <p:sp>
        <p:nvSpPr>
          <p:cNvPr id="22559" name="TextBox 40"/>
          <p:cNvSpPr/>
          <p:nvPr/>
        </p:nvSpPr>
        <p:spPr>
          <a:xfrm>
            <a:off x="6297613" y="3946525"/>
            <a:ext cx="2557462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起停记录、故障记录、运行时间、故障次数</a:t>
            </a:r>
          </a:p>
        </p:txBody>
      </p:sp>
      <p:sp>
        <p:nvSpPr>
          <p:cNvPr id="22560" name="TextBox 41"/>
          <p:cNvSpPr/>
          <p:nvPr/>
        </p:nvSpPr>
        <p:spPr>
          <a:xfrm>
            <a:off x="7396163" y="2757488"/>
            <a:ext cx="1619250" cy="288925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通讯组网</a:t>
            </a:r>
          </a:p>
        </p:txBody>
      </p:sp>
      <p:sp>
        <p:nvSpPr>
          <p:cNvPr id="22561" name="TextBox 42"/>
          <p:cNvSpPr/>
          <p:nvPr/>
        </p:nvSpPr>
        <p:spPr>
          <a:xfrm>
            <a:off x="7146925" y="3032125"/>
            <a:ext cx="2555875" cy="3000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MODBUS </a:t>
            </a:r>
            <a:r>
              <a:rPr lang="zh-CN" altLang="en-US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1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PROFIBUS</a:t>
            </a:r>
            <a:endParaRPr lang="zh-CN" altLang="en-US" sz="10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62" name="TextBox 43"/>
          <p:cNvSpPr/>
          <p:nvPr/>
        </p:nvSpPr>
        <p:spPr>
          <a:xfrm>
            <a:off x="7831138" y="1789113"/>
            <a:ext cx="1620837" cy="287337"/>
          </a:xfrm>
          <a:prstGeom prst="rect">
            <a:avLst/>
          </a:prstGeom>
          <a:noFill/>
          <a:ln w="9525">
            <a:noFill/>
          </a:ln>
        </p:spPr>
        <p:txBody>
          <a:bodyPr lIns="119989" tIns="0" rIns="119989" bIns="0" anchor="t"/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595959"/>
                </a:solidFill>
                <a:latin typeface="Arial" panose="020B0604020202020204" pitchFamily="34" charset="0"/>
                <a:ea typeface="宋体" panose="02010600030101010101" pitchFamily="2" charset="-122"/>
                <a:sym typeface="微软雅黑" panose="020B0503020204020204" pitchFamily="34" charset="-122"/>
              </a:rPr>
              <a:t>安装结构</a:t>
            </a:r>
          </a:p>
        </p:txBody>
      </p:sp>
      <p:grpSp>
        <p:nvGrpSpPr>
          <p:cNvPr id="44066" name="组合 31"/>
          <p:cNvGrpSpPr/>
          <p:nvPr/>
        </p:nvGrpSpPr>
        <p:grpSpPr>
          <a:xfrm>
            <a:off x="5064125" y="1087438"/>
            <a:ext cx="1439863" cy="1439862"/>
            <a:chOff x="0" y="0"/>
            <a:chExt cx="1440000" cy="1440000"/>
          </a:xfrm>
        </p:grpSpPr>
        <p:sp>
          <p:nvSpPr>
            <p:cNvPr id="44067" name="椭圆 79"/>
            <p:cNvSpPr/>
            <p:nvPr/>
          </p:nvSpPr>
          <p:spPr>
            <a:xfrm>
              <a:off x="0" y="0"/>
              <a:ext cx="1440000" cy="14400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endParaRPr lang="zh-CN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44068" name="TextBox 21"/>
            <p:cNvSpPr/>
            <p:nvPr/>
          </p:nvSpPr>
          <p:spPr>
            <a:xfrm>
              <a:off x="371187" y="366057"/>
              <a:ext cx="697627" cy="707886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产品</a:t>
              </a:r>
              <a:endParaRPr lang="en-US" altLang="zh-CN" sz="2000" b="1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特色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TextBox 42"/>
          <p:cNvSpPr/>
          <p:nvPr/>
        </p:nvSpPr>
        <p:spPr>
          <a:xfrm>
            <a:off x="7880350" y="2094865"/>
            <a:ext cx="1338580" cy="2914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嵌入式、导轨式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" y="1622425"/>
            <a:ext cx="1867535" cy="1245870"/>
          </a:xfrm>
          <a:prstGeom prst="rect">
            <a:avLst/>
          </a:prstGeom>
        </p:spPr>
      </p:pic>
    </p:spTree>
  </p:cSld>
  <p:clrMapOvr>
    <a:masterClrMapping/>
  </p:clrMapOvr>
  <p:transition spd="slow" advTm="9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6" grpId="0" bldLvl="0"/>
      <p:bldP spid="22547" grpId="0" bldLvl="0" animBg="1"/>
      <p:bldP spid="22548" grpId="0" bldLvl="0" animBg="1"/>
      <p:bldP spid="22549" grpId="0" bldLvl="0" animBg="1"/>
      <p:bldP spid="22550" grpId="0" bldLvl="0" animBg="1"/>
      <p:bldP spid="22551" grpId="0" bldLvl="0" animBg="1"/>
      <p:bldP spid="22552" grpId="0" bldLvl="0" animBg="1"/>
      <p:bldP spid="22553" grpId="0" bldLvl="0"/>
      <p:bldP spid="22554" grpId="0" bldLvl="0"/>
      <p:bldP spid="22555" grpId="0" bldLvl="0"/>
      <p:bldP spid="22556" grpId="0" bldLvl="0"/>
      <p:bldP spid="22557" grpId="0" bldLvl="0"/>
      <p:bldP spid="22558" grpId="0" bldLvl="0"/>
      <p:bldP spid="22559" grpId="0" bldLvl="0"/>
      <p:bldP spid="22560" grpId="0" bldLvl="0"/>
      <p:bldP spid="22561" grpId="0" bldLvl="0"/>
      <p:bldP spid="22562" grpId="0" bldLvl="0"/>
      <p:bldP spid="3" grpId="0" bldLvl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灯片编号占位符 4"/>
          <p:cNvSpPr>
            <a:spLocks noGrp="1"/>
          </p:cNvSpPr>
          <p:nvPr/>
        </p:nvSpPr>
        <p:spPr>
          <a:xfrm>
            <a:off x="6553200" y="4767263"/>
            <a:ext cx="2133600" cy="274637"/>
          </a:xfrm>
          <a:prstGeom prst="rect">
            <a:avLst/>
          </a:prstGeom>
          <a:noFill/>
          <a:ln w="9525">
            <a:noFill/>
          </a:ln>
        </p:spPr>
        <p:txBody>
          <a:bodyPr lIns="102156" tIns="51076" rIns="102156" bIns="51076" anchor="t"/>
          <a:lstStyle/>
          <a:p>
            <a:fld id="{9A0DB2DC-4C9A-4742-B13C-FB6460FD3503}" type="slidenum">
              <a:rPr lang="zh-CN" altLang="en-US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34</a:t>
            </a:fld>
            <a:endParaRPr lang="zh-CN" altLang="en-US" dirty="0">
              <a:solidFill>
                <a:srgbClr val="89898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66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6867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36868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869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870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36871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72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873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2800" dirty="0">
                <a:solidFill>
                  <a:schemeClr val="accent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36874" name="标题 4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600" b="1" i="1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微软雅黑" panose="020B0503020204020204" pitchFamily="34" charset="-122"/>
              </a:rPr>
              <a:t>电动机保护器</a:t>
            </a:r>
            <a:endParaRPr lang="zh-CN" altLang="en-US" sz="5000" kern="1200" dirty="0">
              <a:latin typeface="+mj-lt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3687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圆角矩形 6"/>
          <p:cNvSpPr/>
          <p:nvPr/>
        </p:nvSpPr>
        <p:spPr>
          <a:xfrm>
            <a:off x="4608513" y="1117600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4651375" y="1128713"/>
            <a:ext cx="38020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功能特点：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抗晃电功能，实现立即重起动、分批延时重起动，保证生产连续性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1200" b="1" dirty="0">
                <a:ea typeface="宋体" panose="02010600030101010101" pitchFamily="2" charset="-122"/>
              </a:rPr>
              <a:t>支持导轨式安装或嵌入式安装，</a:t>
            </a:r>
            <a:r>
              <a:rPr lang="en-US" altLang="zh-CN" sz="1200" b="1" dirty="0">
                <a:ea typeface="宋体" panose="02010600030101010101" pitchFamily="2" charset="-122"/>
              </a:rPr>
              <a:t>100A</a:t>
            </a:r>
            <a:r>
              <a:rPr lang="zh-CN" altLang="en-US" sz="1200" b="1" dirty="0">
                <a:ea typeface="宋体" panose="02010600030101010101" pitchFamily="2" charset="-122"/>
              </a:rPr>
              <a:t>及以下互感器可以组合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。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多种起动控制功能，适应各类起动方式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DI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、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DO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功能可编程，多种逻辑可编程功能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PTC/NTC/PT100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测量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Arial" panose="020B0604020202020204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全方位的运维记录功能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中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/</a:t>
            </a: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Arial" panose="020B0604020202020204" pitchFamily="34" charset="0"/>
              </a:rPr>
              <a:t>英文液晶显示，人机交互良好。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1200" b="1" dirty="0">
                <a:solidFill>
                  <a:srgbClr val="FF0000"/>
                </a:solidFill>
              </a:rPr>
              <a:t>定位及对手：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1200" b="1" dirty="0">
                <a:solidFill>
                  <a:srgbClr val="FF0000"/>
                </a:solidFill>
              </a:rPr>
              <a:t>苏州万龙</a:t>
            </a:r>
            <a:r>
              <a:rPr lang="en-US" altLang="zh-CN" sz="1200" b="1" dirty="0">
                <a:solidFill>
                  <a:srgbClr val="FF0000"/>
                </a:solidFill>
              </a:rPr>
              <a:t>ST570L</a:t>
            </a:r>
            <a:r>
              <a:rPr lang="zh-CN" altLang="en-US" sz="1200" b="1" dirty="0">
                <a:solidFill>
                  <a:srgbClr val="FF0000"/>
                </a:solidFill>
              </a:rPr>
              <a:t>、中电</a:t>
            </a:r>
            <a:r>
              <a:rPr lang="en-US" altLang="zh-CN" sz="1200" b="1" dirty="0">
                <a:solidFill>
                  <a:srgbClr val="FF0000"/>
                </a:solidFill>
              </a:rPr>
              <a:t>PMC-550J</a:t>
            </a:r>
            <a:r>
              <a:rPr lang="zh-CN" altLang="en-US" sz="1200" b="1" dirty="0">
                <a:solidFill>
                  <a:srgbClr val="FF0000"/>
                </a:solidFill>
              </a:rPr>
              <a:t>、上海华建等厂家的一体式中高端型号。</a:t>
            </a:r>
            <a:endParaRPr lang="en-US" altLang="zh-CN" sz="1200" b="1" dirty="0">
              <a:solidFill>
                <a:srgbClr val="FF0000"/>
              </a:solidFill>
            </a:endParaRP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zh-CN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9090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  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17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" name="MH_SubTitle_1"/>
          <p:cNvSpPr/>
          <p:nvPr/>
        </p:nvSpPr>
        <p:spPr>
          <a:xfrm>
            <a:off x="1216025" y="3940175"/>
            <a:ext cx="2813050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功能特点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867" y="1707690"/>
            <a:ext cx="2164078" cy="18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3640"/>
      </p:ext>
    </p:extLst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/>
      <p:bldP spid="17" grpId="0" bldLvl="0" animBg="1"/>
      <p:bldP spid="18" grpId="0" bldLvl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57200" y="-13620"/>
            <a:ext cx="8229600" cy="857250"/>
          </a:xfrm>
        </p:spPr>
        <p:txBody>
          <a:bodyPr/>
          <a:lstStyle/>
          <a:p>
            <a:pPr algn="l"/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上图</a:t>
            </a: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- </a:t>
            </a:r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一次图上图范例</a:t>
            </a:r>
            <a:endParaRPr lang="zh-CN" altLang="en-US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45" y="10043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99542"/>
            <a:ext cx="5975284" cy="422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chengzhe\AppData\Roaming\feiq\RichOle\2824920588.bmp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35646"/>
            <a:ext cx="11239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 advTm="9000">
    <p:pull dir="l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57200" y="-20430"/>
            <a:ext cx="8229600" cy="857250"/>
          </a:xfrm>
        </p:spPr>
        <p:txBody>
          <a:bodyPr/>
          <a:lstStyle/>
          <a:p>
            <a:pPr algn="l"/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上图</a:t>
            </a: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- </a:t>
            </a:r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二次图集</a:t>
            </a:r>
            <a:endParaRPr lang="zh-CN" altLang="en-US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45" y="10043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77" y="743387"/>
            <a:ext cx="4539707" cy="276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75606"/>
            <a:ext cx="5187702" cy="3464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31590"/>
            <a:ext cx="101917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02" y="2779191"/>
            <a:ext cx="10001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 advTm="9000">
    <p:pull dir="l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57200" y="-20430"/>
            <a:ext cx="8229600" cy="857250"/>
          </a:xfrm>
        </p:spPr>
        <p:txBody>
          <a:bodyPr/>
          <a:lstStyle/>
          <a:p>
            <a:pPr algn="l"/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技术指标及其他</a:t>
            </a:r>
            <a:endParaRPr lang="zh-CN" altLang="en-US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45" y="100433"/>
            <a:ext cx="4114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9622"/>
            <a:ext cx="9715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C:\Users\chengzhe\AppData\Roaming\feiq\RichOle\3824111522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754599"/>
            <a:ext cx="4685881" cy="257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018" y="2038364"/>
            <a:ext cx="4572000" cy="304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13"/>
          <p:cNvSpPr/>
          <p:nvPr/>
        </p:nvSpPr>
        <p:spPr>
          <a:xfrm>
            <a:off x="2124477" y="165925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系统上图</a:t>
            </a:r>
          </a:p>
        </p:txBody>
      </p:sp>
    </p:spTree>
    <p:custDataLst>
      <p:tags r:id="rId1"/>
    </p:custDataLst>
  </p:cSld>
  <p:clrMapOvr>
    <a:masterClrMapping/>
  </p:clrMapOvr>
  <p:transition spd="slow" advTm="9000">
    <p:pull dir="l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38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45058" name="矩形 3"/>
          <p:cNvSpPr/>
          <p:nvPr/>
        </p:nvSpPr>
        <p:spPr>
          <a:xfrm>
            <a:off x="2557463" y="1023938"/>
            <a:ext cx="6586537" cy="1403350"/>
          </a:xfrm>
          <a:custGeom>
            <a:avLst/>
            <a:gdLst/>
            <a:ahLst/>
            <a:cxnLst>
              <a:cxn ang="0">
                <a:pos x="810498" y="0"/>
              </a:cxn>
              <a:cxn ang="0">
                <a:pos x="6585981" y="0"/>
              </a:cxn>
              <a:cxn ang="0">
                <a:pos x="6585981" y="1402051"/>
              </a:cxn>
              <a:cxn ang="0">
                <a:pos x="0" y="1402051"/>
              </a:cxn>
              <a:cxn ang="0">
                <a:pos x="810498" y="0"/>
              </a:cxn>
            </a:cxnLst>
            <a:rect l="0" t="0" r="0" b="0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lnTo>
                  <a:pt x="81060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59" name="矩形 6"/>
          <p:cNvSpPr/>
          <p:nvPr/>
        </p:nvSpPr>
        <p:spPr>
          <a:xfrm>
            <a:off x="0" y="2932113"/>
            <a:ext cx="4284663" cy="1403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85453" y="0"/>
              </a:cxn>
              <a:cxn ang="0">
                <a:pos x="3474628" y="1402051"/>
              </a:cxn>
              <a:cxn ang="0">
                <a:pos x="0" y="1402051"/>
              </a:cxn>
              <a:cxn ang="0">
                <a:pos x="0" y="0"/>
              </a:cxn>
            </a:cxnLst>
            <a:rect l="0" t="0" r="0" b="0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60" name="矩形 7"/>
          <p:cNvSpPr/>
          <p:nvPr/>
        </p:nvSpPr>
        <p:spPr>
          <a:xfrm>
            <a:off x="0" y="1492250"/>
            <a:ext cx="7959725" cy="2266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959319" y="0"/>
              </a:cxn>
              <a:cxn ang="0">
                <a:pos x="6649988" y="2264851"/>
              </a:cxn>
              <a:cxn ang="0">
                <a:pos x="0" y="2264851"/>
              </a:cxn>
              <a:cxn ang="0">
                <a:pos x="0" y="0"/>
              </a:cxn>
            </a:cxnLst>
            <a:rect l="0" t="0" r="0" b="0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61" name="TextBox 9"/>
          <p:cNvSpPr/>
          <p:nvPr/>
        </p:nvSpPr>
        <p:spPr>
          <a:xfrm>
            <a:off x="593725" y="2860675"/>
            <a:ext cx="104457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2" name="TextBox 10"/>
          <p:cNvSpPr/>
          <p:nvPr/>
        </p:nvSpPr>
        <p:spPr>
          <a:xfrm>
            <a:off x="1374775" y="1684338"/>
            <a:ext cx="1673225" cy="1862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4</a:t>
            </a:r>
            <a:endParaRPr lang="zh-CN" altLang="en-US" sz="115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45063" name="TextBox 11"/>
          <p:cNvSpPr/>
          <p:nvPr/>
        </p:nvSpPr>
        <p:spPr>
          <a:xfrm>
            <a:off x="3060700" y="2212975"/>
            <a:ext cx="2030413" cy="6477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lvl="1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资质简介</a:t>
            </a:r>
          </a:p>
        </p:txBody>
      </p:sp>
      <p:sp>
        <p:nvSpPr>
          <p:cNvPr id="45064" name="矩形 20"/>
          <p:cNvSpPr/>
          <p:nvPr/>
        </p:nvSpPr>
        <p:spPr>
          <a:xfrm>
            <a:off x="8251825" y="1355725"/>
            <a:ext cx="446088" cy="739775"/>
          </a:xfrm>
          <a:custGeom>
            <a:avLst/>
            <a:gdLst/>
            <a:ahLst/>
            <a:cxnLst>
              <a:cxn ang="0">
                <a:pos x="77455" y="0"/>
              </a:cxn>
              <a:cxn ang="0">
                <a:pos x="444156" y="371476"/>
              </a:cxn>
              <a:cxn ang="0">
                <a:pos x="77455" y="742951"/>
              </a:cxn>
              <a:cxn ang="0">
                <a:pos x="0" y="664488"/>
              </a:cxn>
              <a:cxn ang="0">
                <a:pos x="292003" y="368684"/>
              </a:cxn>
              <a:cxn ang="0">
                <a:pos x="2757" y="75672"/>
              </a:cxn>
              <a:cxn ang="0">
                <a:pos x="77455" y="0"/>
              </a:cxn>
            </a:cxnLst>
            <a:rect l="0" t="0" r="0" b="0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lnTo>
                  <a:pt x="77961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0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" dur="75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right)">
                                      <p:cBhvr>
                                        <p:cTn id="38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bldLvl="0"/>
      <p:bldP spid="45062" grpId="0" bldLvl="0"/>
      <p:bldP spid="45063" grpId="0" bldLvl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39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68610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8611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68612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8613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614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68615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616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68617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46090" name="MH_Other_1"/>
          <p:cNvSpPr/>
          <p:nvPr/>
        </p:nvSpPr>
        <p:spPr>
          <a:xfrm>
            <a:off x="1181100" y="1127125"/>
            <a:ext cx="2882900" cy="3533775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E0E0E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8619" name="标题 5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产品相关标准</a:t>
            </a:r>
          </a:p>
        </p:txBody>
      </p:sp>
      <p:sp>
        <p:nvSpPr>
          <p:cNvPr id="46092" name="圆角矩形 6"/>
          <p:cNvSpPr/>
          <p:nvPr/>
        </p:nvSpPr>
        <p:spPr>
          <a:xfrm>
            <a:off x="4356100" y="1127125"/>
            <a:ext cx="3889375" cy="3533775"/>
          </a:xfrm>
          <a:prstGeom prst="roundRect">
            <a:avLst>
              <a:gd name="adj" fmla="val 4287"/>
            </a:avLst>
          </a:prstGeom>
          <a:noFill/>
          <a:ln w="12700" cap="flat" cmpd="sng">
            <a:solidFill>
              <a:srgbClr val="D8D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093" name="TextBox 7"/>
          <p:cNvSpPr/>
          <p:nvPr/>
        </p:nvSpPr>
        <p:spPr>
          <a:xfrm>
            <a:off x="4464050" y="1266825"/>
            <a:ext cx="3671888" cy="17541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产品遵循标准：</a:t>
            </a:r>
            <a:r>
              <a:rPr lang="en-US" altLang="zh-CN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GB 14048.4 </a:t>
            </a:r>
            <a:r>
              <a:rPr lang="zh-CN" altLang="en-US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JB/T 10736</a:t>
            </a:r>
            <a:endParaRPr lang="zh-CN" altLang="en-US" sz="1200" b="1" dirty="0">
              <a:solidFill>
                <a:srgbClr val="7F7F7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>
              <a:solidFill>
                <a:srgbClr val="7F7F7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       </a:t>
            </a:r>
            <a:r>
              <a:rPr lang="zh-CN" altLang="en-US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这两份标准对产品的功能、性能做了规定，作为产品标准使用，</a:t>
            </a:r>
            <a:r>
              <a:rPr lang="en-US" altLang="zh-CN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rPr>
              <a:t>3C</a:t>
            </a:r>
            <a:r>
              <a:rPr lang="zh-CN" altLang="en-US" sz="12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测试标准。</a:t>
            </a:r>
            <a:endParaRPr lang="en-US" altLang="zh-CN" sz="1200" b="1" dirty="0">
              <a:solidFill>
                <a:srgbClr val="7F7F7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>
              <a:solidFill>
                <a:srgbClr val="7F7F7F"/>
              </a:solidFill>
              <a:latin typeface="微软雅黑" panose="020B0503020204020204" pitchFamily="34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6094" name="图片 7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1127125"/>
            <a:ext cx="1992313" cy="2786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95" name="图片 7173" descr="41gfTTeTXuL__SX355_BO1,204,203,200_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2133600"/>
            <a:ext cx="1806575" cy="252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24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5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32" dur="25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 bldLvl="0" animBg="1"/>
      <p:bldP spid="46092" grpId="0" bldLvl="0" animBg="1"/>
      <p:bldP spid="46093" grpId="0" bldLvl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40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69634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9635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69636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9637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638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69639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640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69641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69642" name="标题 1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资质简介</a:t>
            </a:r>
          </a:p>
        </p:txBody>
      </p:sp>
      <p:pic>
        <p:nvPicPr>
          <p:cNvPr id="4711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2643188"/>
            <a:ext cx="1811338" cy="2497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13100"/>
            <a:ext cx="3495675" cy="1925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17" name="MH_Other_7"/>
          <p:cNvSpPr/>
          <p:nvPr/>
        </p:nvSpPr>
        <p:spPr>
          <a:xfrm>
            <a:off x="3581400" y="3795713"/>
            <a:ext cx="4279900" cy="1587"/>
          </a:xfrm>
          <a:prstGeom prst="line">
            <a:avLst/>
          </a:prstGeom>
          <a:ln w="6350" cap="rnd" cmpd="sng">
            <a:solidFill>
              <a:srgbClr val="A8ABB8"/>
            </a:solidFill>
            <a:prstDash val="sysDash"/>
            <a:round/>
            <a:headEnd type="none" w="med" len="med"/>
            <a:tailEnd type="none" w="med" len="med"/>
          </a:ln>
        </p:spPr>
      </p:sp>
      <p:sp>
        <p:nvSpPr>
          <p:cNvPr id="47118" name="MH_Desc_1"/>
          <p:cNvSpPr/>
          <p:nvPr/>
        </p:nvSpPr>
        <p:spPr>
          <a:xfrm>
            <a:off x="3336925" y="3867150"/>
            <a:ext cx="4619625" cy="10461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3C</a:t>
            </a:r>
            <a:r>
              <a: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证书、增安电机配合使用</a:t>
            </a:r>
            <a:endParaRPr lang="zh-CN" altLang="en-US" sz="1600" dirty="0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9647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48" name="图片 8193" descr="tequxia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675" y="1119188"/>
            <a:ext cx="1446213" cy="207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9649" name="矩形 8197"/>
          <p:cNvSpPr/>
          <p:nvPr/>
        </p:nvSpPr>
        <p:spPr>
          <a:xfrm>
            <a:off x="3557588" y="987425"/>
            <a:ext cx="4703762" cy="233045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69650" name="图片 8198" descr="ard2ard2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2588" y="1046163"/>
            <a:ext cx="1598612" cy="2249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51" name="图片 8199" descr="ard2fard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163" y="1019175"/>
            <a:ext cx="1630362" cy="2276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52" name="图片 8200" descr="ard3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4313" y="1016000"/>
            <a:ext cx="1609725" cy="2270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2" dur="1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5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8" grpId="0" bldLvl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</p:spPr>
        <p:txBody>
          <a:bodyPr wrap="square" lIns="102156" tIns="51076" rIns="102156" bIns="51076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300" dirty="0">
                <a:solidFill>
                  <a:srgbClr val="898989"/>
                </a:solidFill>
              </a:rPr>
              <a:t>41</a:t>
            </a:fld>
            <a:endParaRPr lang="zh-CN" altLang="en-US" sz="1300" dirty="0">
              <a:solidFill>
                <a:srgbClr val="898989"/>
              </a:solidFill>
            </a:endParaRPr>
          </a:p>
        </p:txBody>
      </p:sp>
      <p:sp>
        <p:nvSpPr>
          <p:cNvPr id="70658" name="直接连接符 11"/>
          <p:cNvSpPr/>
          <p:nvPr/>
        </p:nvSpPr>
        <p:spPr>
          <a:xfrm flipV="1">
            <a:off x="952500" y="654050"/>
            <a:ext cx="7859713" cy="0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70659" name="组合 13"/>
          <p:cNvGrpSpPr/>
          <p:nvPr/>
        </p:nvGrpSpPr>
        <p:grpSpPr>
          <a:xfrm>
            <a:off x="395288" y="247650"/>
            <a:ext cx="396875" cy="396875"/>
            <a:chOff x="0" y="0"/>
            <a:chExt cx="612048" cy="593261"/>
          </a:xfrm>
        </p:grpSpPr>
        <p:sp>
          <p:nvSpPr>
            <p:cNvPr id="70660" name="矩形 14"/>
            <p:cNvSpPr/>
            <p:nvPr/>
          </p:nvSpPr>
          <p:spPr>
            <a:xfrm>
              <a:off x="0" y="0"/>
              <a:ext cx="504000" cy="5040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0661" name="矩形 15"/>
            <p:cNvSpPr/>
            <p:nvPr/>
          </p:nvSpPr>
          <p:spPr>
            <a:xfrm>
              <a:off x="288032" y="275507"/>
              <a:ext cx="324016" cy="31775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662" name="组合 9"/>
          <p:cNvGrpSpPr/>
          <p:nvPr/>
        </p:nvGrpSpPr>
        <p:grpSpPr>
          <a:xfrm>
            <a:off x="6927850" y="176213"/>
            <a:ext cx="1965325" cy="523875"/>
            <a:chOff x="0" y="0"/>
            <a:chExt cx="2165350" cy="772641"/>
          </a:xfrm>
        </p:grpSpPr>
        <p:sp>
          <p:nvSpPr>
            <p:cNvPr id="70663" name="TextBox 10"/>
            <p:cNvSpPr/>
            <p:nvPr/>
          </p:nvSpPr>
          <p:spPr>
            <a:xfrm>
              <a:off x="833313" y="107071"/>
              <a:ext cx="1325774" cy="4238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endParaRPr lang="zh-CN" altLang="zh-CN" sz="1200" b="1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64" name="TextBox 12"/>
            <p:cNvSpPr/>
            <p:nvPr/>
          </p:nvSpPr>
          <p:spPr>
            <a:xfrm>
              <a:off x="839574" y="382345"/>
              <a:ext cx="1325776" cy="2954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700" b="1" dirty="0">
                  <a:solidFill>
                    <a:srgbClr val="7F7F7F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YOUR CONPANY NAME</a:t>
              </a:r>
            </a:p>
          </p:txBody>
        </p:sp>
        <p:sp>
          <p:nvSpPr>
            <p:cNvPr id="70665" name="TextBox 16"/>
            <p:cNvSpPr/>
            <p:nvPr/>
          </p:nvSpPr>
          <p:spPr>
            <a:xfrm>
              <a:off x="0" y="0"/>
              <a:ext cx="966585" cy="77264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2800" dirty="0">
                  <a:solidFill>
                    <a:schemeClr val="accent1"/>
                  </a:solidFill>
                  <a:latin typeface="Impact" panose="020B080603090205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LOG</a:t>
              </a:r>
            </a:p>
          </p:txBody>
        </p:sp>
      </p:grpSp>
      <p:sp>
        <p:nvSpPr>
          <p:cNvPr id="70666" name="标题 1"/>
          <p:cNvSpPr>
            <a:spLocks noGrp="1"/>
          </p:cNvSpPr>
          <p:nvPr>
            <p:ph type="ctrTitle"/>
          </p:nvPr>
        </p:nvSpPr>
        <p:spPr>
          <a:xfrm>
            <a:off x="906463" y="266700"/>
            <a:ext cx="5897562" cy="330200"/>
          </a:xfrm>
        </p:spPr>
        <p:txBody>
          <a:bodyPr vert="horz" wrap="square" lIns="68580" tIns="34290" rIns="68580" bIns="34290" anchor="ctr"/>
          <a:lstStyle/>
          <a:p>
            <a:pPr marL="0" indent="0" algn="l" eaLnBrk="1" hangingPunct="1"/>
            <a:r>
              <a:rPr lang="zh-CN" altLang="en-US" sz="1800" kern="1200" dirty="0">
                <a:solidFill>
                  <a:srgbClr val="595959"/>
                </a:solidFill>
                <a:latin typeface="微软雅黑" panose="020B0503020204020204" pitchFamily="34" charset="-122"/>
                <a:ea typeface="+mj-ea"/>
                <a:cs typeface="+mj-cs"/>
                <a:sym typeface="Arial" panose="020B0604020202020204" pitchFamily="34" charset="0"/>
              </a:rPr>
              <a:t>资质简介</a:t>
            </a:r>
          </a:p>
        </p:txBody>
      </p:sp>
      <p:pic>
        <p:nvPicPr>
          <p:cNvPr id="4813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2643188"/>
            <a:ext cx="1811338" cy="2497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40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13100"/>
            <a:ext cx="3495675" cy="1925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41" name="MH_Other_7"/>
          <p:cNvSpPr/>
          <p:nvPr/>
        </p:nvSpPr>
        <p:spPr>
          <a:xfrm>
            <a:off x="3581400" y="3795713"/>
            <a:ext cx="4279900" cy="1587"/>
          </a:xfrm>
          <a:prstGeom prst="line">
            <a:avLst/>
          </a:prstGeom>
          <a:ln w="6350" cap="rnd" cmpd="sng">
            <a:solidFill>
              <a:srgbClr val="A8ABB8"/>
            </a:solidFill>
            <a:prstDash val="sysDash"/>
            <a:round/>
            <a:headEnd type="none" w="med" len="med"/>
            <a:tailEnd type="none" w="med" len="med"/>
          </a:ln>
        </p:spPr>
      </p:sp>
      <p:sp>
        <p:nvSpPr>
          <p:cNvPr id="48142" name="MH_Desc_1"/>
          <p:cNvSpPr/>
          <p:nvPr/>
        </p:nvSpPr>
        <p:spPr>
          <a:xfrm>
            <a:off x="3336925" y="3867150"/>
            <a:ext cx="4619625" cy="10461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CE</a:t>
            </a:r>
            <a:r>
              <a: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证书、应用环境测试报告</a:t>
            </a:r>
            <a:endParaRPr lang="zh-CN" altLang="en-US" sz="1600" dirty="0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0671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0672" name="矩形 8197"/>
          <p:cNvSpPr/>
          <p:nvPr/>
        </p:nvSpPr>
        <p:spPr>
          <a:xfrm>
            <a:off x="3557588" y="987425"/>
            <a:ext cx="4703762" cy="233045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zh-CN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70673" name="Picture 6" descr="D:\WinEIM\users\337\temp\6be9c3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13" y="1025525"/>
            <a:ext cx="1638300" cy="2252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74" name="Picture 2" descr="D:\WinEIM\users\337\temp\c66b949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000" y="1003300"/>
            <a:ext cx="1574800" cy="2251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75" name="Picture 3" descr="D:\WinEIM\users\337\temp\d2ef9ef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100" y="1016000"/>
            <a:ext cx="1606550" cy="2270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76" name="Picture 4" descr="D:\WinEIM\users\337\temp\6d2c11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1188" y="1028700"/>
            <a:ext cx="1558925" cy="225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77" name="Picture 5" descr="D:\WinEIM\users\337\temp\6b50744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4475" y="1022350"/>
            <a:ext cx="1560513" cy="2254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2" dur="1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5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2" grpId="0" bldLvl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0"/>
          <p:cNvSpPr/>
          <p:nvPr/>
        </p:nvSpPr>
        <p:spPr>
          <a:xfrm>
            <a:off x="0" y="4227513"/>
            <a:ext cx="9144000" cy="9159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179" name="矩形 3"/>
          <p:cNvSpPr/>
          <p:nvPr/>
        </p:nvSpPr>
        <p:spPr>
          <a:xfrm>
            <a:off x="0" y="0"/>
            <a:ext cx="4106863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98304" y="0"/>
              </a:cxn>
              <a:cxn ang="0">
                <a:pos x="4106661" y="2520433"/>
              </a:cxn>
              <a:cxn ang="0">
                <a:pos x="2724609" y="7359546"/>
              </a:cxn>
              <a:cxn ang="0">
                <a:pos x="0" y="7359546"/>
              </a:cxn>
              <a:cxn ang="0">
                <a:pos x="0" y="0"/>
              </a:cxn>
            </a:cxnLst>
            <a:rect l="0" t="0" r="0" b="0"/>
            <a:pathLst>
              <a:path w="4106964" h="4299942">
                <a:moveTo>
                  <a:pt x="0" y="0"/>
                </a:moveTo>
                <a:lnTo>
                  <a:pt x="3398556" y="0"/>
                </a:lnTo>
                <a:lnTo>
                  <a:pt x="4106964" y="1472607"/>
                </a:lnTo>
                <a:lnTo>
                  <a:pt x="2724810" y="4299942"/>
                </a:lnTo>
                <a:lnTo>
                  <a:pt x="0" y="4299942"/>
                </a:lnTo>
                <a:lnTo>
                  <a:pt x="0" y="0"/>
                </a:lnTo>
                <a:close/>
              </a:path>
            </a:pathLst>
          </a:custGeom>
          <a:solidFill>
            <a:srgbClr val="D8D8D8">
              <a:alpha val="79999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180" name="矩形 3"/>
          <p:cNvSpPr/>
          <p:nvPr/>
        </p:nvSpPr>
        <p:spPr>
          <a:xfrm>
            <a:off x="0" y="0"/>
            <a:ext cx="3544888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36140" y="0"/>
              </a:cxn>
              <a:cxn ang="0">
                <a:pos x="3544404" y="2520433"/>
              </a:cxn>
              <a:cxn ang="0">
                <a:pos x="2162532" y="7359546"/>
              </a:cxn>
              <a:cxn ang="0">
                <a:pos x="0" y="7359546"/>
              </a:cxn>
              <a:cxn ang="0">
                <a:pos x="0" y="0"/>
              </a:cxn>
            </a:cxnLst>
            <a:rect l="0" t="0" r="0" b="0"/>
            <a:pathLst>
              <a:path w="3545130" h="4299942">
                <a:moveTo>
                  <a:pt x="0" y="0"/>
                </a:moveTo>
                <a:lnTo>
                  <a:pt x="2836722" y="0"/>
                </a:lnTo>
                <a:lnTo>
                  <a:pt x="3545130" y="1472607"/>
                </a:lnTo>
                <a:lnTo>
                  <a:pt x="2162976" y="4299942"/>
                </a:lnTo>
                <a:lnTo>
                  <a:pt x="0" y="429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181" name="矩形 9"/>
          <p:cNvSpPr/>
          <p:nvPr/>
        </p:nvSpPr>
        <p:spPr>
          <a:xfrm>
            <a:off x="0" y="4606925"/>
            <a:ext cx="9144000" cy="714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182" name="TextBox 54"/>
          <p:cNvSpPr/>
          <p:nvPr/>
        </p:nvSpPr>
        <p:spPr>
          <a:xfrm>
            <a:off x="4375150" y="876300"/>
            <a:ext cx="3652838" cy="1392238"/>
          </a:xfrm>
          <a:prstGeom prst="rect">
            <a:avLst/>
          </a:prstGeom>
          <a:noFill/>
          <a:ln w="9525">
            <a:noFill/>
          </a:ln>
        </p:spPr>
        <p:txBody>
          <a:bodyPr lIns="68571" tIns="34285" rIns="68571" bIns="34285" anchor="t">
            <a:spAutoFit/>
          </a:bodyPr>
          <a:lstStyle/>
          <a:p>
            <a:r>
              <a:rPr lang="en-US" altLang="zh-CN" sz="8600" dirty="0">
                <a:solidFill>
                  <a:schemeClr val="accent1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THANKS</a:t>
            </a:r>
            <a:endParaRPr lang="zh-CN" altLang="en-US" sz="8600" dirty="0">
              <a:solidFill>
                <a:schemeClr val="accent1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50183" name="TextBox 55"/>
          <p:cNvSpPr/>
          <p:nvPr/>
        </p:nvSpPr>
        <p:spPr>
          <a:xfrm>
            <a:off x="4375150" y="2027238"/>
            <a:ext cx="4803775" cy="623887"/>
          </a:xfrm>
          <a:prstGeom prst="rect">
            <a:avLst/>
          </a:prstGeom>
          <a:noFill/>
          <a:ln w="9525">
            <a:noFill/>
          </a:ln>
        </p:spPr>
        <p:txBody>
          <a:bodyPr lIns="68571" tIns="34285" rIns="68571" bIns="34285" anchor="t">
            <a:spAutoFit/>
          </a:bodyPr>
          <a:lstStyle/>
          <a:p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电机保护器产品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184" name="直接连接符 56"/>
          <p:cNvSpPr/>
          <p:nvPr/>
        </p:nvSpPr>
        <p:spPr>
          <a:xfrm>
            <a:off x="4403725" y="2705100"/>
            <a:ext cx="4238625" cy="0"/>
          </a:xfrm>
          <a:prstGeom prst="line">
            <a:avLst/>
          </a:prstGeom>
          <a:ln w="9525" cap="flat" cmpd="sng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7271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100013"/>
            <a:ext cx="4114800" cy="48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9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7" dur="1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0" dur="1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24" dur="1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750" tmFilter="0,0; .5, 1; 1, 1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199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6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ldLvl="0" animBg="1"/>
      <p:bldP spid="50181" grpId="0" bldLvl="0" animBg="1"/>
      <p:bldP spid="50182" grpId="0" bldLvl="0"/>
      <p:bldP spid="50183" grpId="0" bldLvl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heme/theme1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0070C0"/>
      </a:accent1>
      <a:accent2>
        <a:srgbClr val="A5A5A5"/>
      </a:accent2>
      <a:accent3>
        <a:srgbClr val="FFFFFF"/>
      </a:accent3>
      <a:accent4>
        <a:srgbClr val="000000"/>
      </a:accent4>
      <a:accent5>
        <a:srgbClr val="AABBDC"/>
      </a:accent5>
      <a:accent6>
        <a:srgbClr val="959595"/>
      </a:accent6>
      <a:hlink>
        <a:srgbClr val="0070C0"/>
      </a:hlink>
      <a:folHlink>
        <a:srgbClr val="7030A0"/>
      </a:folHlink>
    </a:clrScheme>
    <a:fontScheme name="3_Office 主题​​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0070C0"/>
      </a:accent1>
      <a:accent2>
        <a:srgbClr val="A5A5A5"/>
      </a:accent2>
      <a:accent3>
        <a:srgbClr val="FFFFFF"/>
      </a:accent3>
      <a:accent4>
        <a:srgbClr val="000000"/>
      </a:accent4>
      <a:accent5>
        <a:srgbClr val="AABBDC"/>
      </a:accent5>
      <a:accent6>
        <a:srgbClr val="959595"/>
      </a:accent6>
      <a:hlink>
        <a:srgbClr val="0070C0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1898</Words>
  <Application>Microsoft Office PowerPoint</Application>
  <PresentationFormat>全屏显示(16:9)</PresentationFormat>
  <Paragraphs>406</Paragraphs>
  <Slides>42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8" baseType="lpstr">
      <vt:lpstr>Wingdings</vt:lpstr>
      <vt:lpstr>微软雅黑</vt:lpstr>
      <vt:lpstr>Arial</vt:lpstr>
      <vt:lpstr>Times New Roman</vt:lpstr>
      <vt:lpstr>Impact</vt:lpstr>
      <vt:lpstr>3_Office 主题​​</vt:lpstr>
      <vt:lpstr>PowerPoint 演示文稿</vt:lpstr>
      <vt:lpstr>PowerPoint 演示文稿</vt:lpstr>
      <vt:lpstr>PowerPoint 演示文稿</vt:lpstr>
      <vt:lpstr>部门产品大全</vt:lpstr>
      <vt:lpstr>电动机保护器</vt:lpstr>
      <vt:lpstr>低压线路保护器</vt:lpstr>
      <vt:lpstr>抗晃电类产品</vt:lpstr>
      <vt:lpstr>自复式过欠压继电器</vt:lpstr>
      <vt:lpstr>直流电压继电器</vt:lpstr>
      <vt:lpstr>PowerPoint 演示文稿</vt:lpstr>
      <vt:lpstr>概况</vt:lpstr>
      <vt:lpstr>本地监控系统</vt:lpstr>
      <vt:lpstr>本地监控系统</vt:lpstr>
      <vt:lpstr>本地监控系统</vt:lpstr>
      <vt:lpstr>本地监控系统</vt:lpstr>
      <vt:lpstr>本地监控系统</vt:lpstr>
      <vt:lpstr>本地监控系统</vt:lpstr>
      <vt:lpstr>云平台运维系统</vt:lpstr>
      <vt:lpstr>云平台运维系统</vt:lpstr>
      <vt:lpstr>云平台运维系统</vt:lpstr>
      <vt:lpstr>云平台运维系统</vt:lpstr>
      <vt:lpstr>云平台运维系统</vt:lpstr>
      <vt:lpstr>PowerPoint 演示文稿</vt:lpstr>
      <vt:lpstr>电动机保护器</vt:lpstr>
      <vt:lpstr>电动机保护器</vt:lpstr>
      <vt:lpstr>产品功能</vt:lpstr>
      <vt:lpstr>产品功能</vt:lpstr>
      <vt:lpstr>产品功能</vt:lpstr>
      <vt:lpstr>支持的通讯协议</vt:lpstr>
      <vt:lpstr>其它功能特点</vt:lpstr>
      <vt:lpstr>其它功能特点</vt:lpstr>
      <vt:lpstr>离线调试软件</vt:lpstr>
      <vt:lpstr>电动机保护器</vt:lpstr>
      <vt:lpstr>电动机保护器</vt:lpstr>
      <vt:lpstr>上图- 一次图上图范例</vt:lpstr>
      <vt:lpstr>上图- 二次图集</vt:lpstr>
      <vt:lpstr>技术指标及其他</vt:lpstr>
      <vt:lpstr>PowerPoint 演示文稿</vt:lpstr>
      <vt:lpstr>产品相关标准</vt:lpstr>
      <vt:lpstr>资质简介</vt:lpstr>
      <vt:lpstr>资质简介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huluobocheng@gmail.com</cp:lastModifiedBy>
  <cp:revision>76</cp:revision>
  <dcterms:created xsi:type="dcterms:W3CDTF">2021-03-23T05:29:00Z</dcterms:created>
  <dcterms:modified xsi:type="dcterms:W3CDTF">2021-07-28T02:08:38Z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2052-11.1.0.9998</vt:lpwstr>
  </property>
</Properties>
</file>