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13"/>
  </p:handoutMasterIdLst>
  <p:sldIdLst>
    <p:sldId id="3151" r:id="rId3"/>
    <p:sldId id="3153" r:id="rId5"/>
    <p:sldId id="3152" r:id="rId6"/>
    <p:sldId id="3133" r:id="rId7"/>
    <p:sldId id="3126" r:id="rId8"/>
    <p:sldId id="3138" r:id="rId9"/>
    <p:sldId id="3127" r:id="rId10"/>
    <p:sldId id="3134" r:id="rId11"/>
    <p:sldId id="3157" r:id="rId12"/>
  </p:sldIdLst>
  <p:sldSz cx="12858750" cy="7232650"/>
  <p:notesSz cx="6858000" cy="9144000"/>
  <p:custDataLst>
    <p:tags r:id="rId1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3C5BE"/>
    <a:srgbClr val="60AEA9"/>
    <a:srgbClr val="00B369"/>
    <a:srgbClr val="1A8CE1"/>
    <a:srgbClr val="A78357"/>
    <a:srgbClr val="28C7D4"/>
    <a:srgbClr val="F94D4D"/>
    <a:srgbClr val="FEFEFE"/>
    <a:srgbClr val="8F1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1" autoAdjust="0"/>
    <p:restoredTop sz="92986" autoAdjust="0"/>
  </p:normalViewPr>
  <p:slideViewPr>
    <p:cSldViewPr showGuides="1">
      <p:cViewPr varScale="1">
        <p:scale>
          <a:sx n="57" d="100"/>
          <a:sy n="57" d="100"/>
        </p:scale>
        <p:origin x="-102" y="-1536"/>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gs" Target="tags/tag32.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0D4BE56-0D4C-487B-A77A-5602763B13E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1574" y="688"/>
            <a:ext cx="12876225" cy="7238312"/>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stretch>
            <a:fillRect/>
          </a:stretch>
        </p:blipFill>
        <p:spPr>
          <a:xfrm>
            <a:off x="1574" y="688"/>
            <a:ext cx="12876225" cy="7238312"/>
          </a:xfrm>
          <a:prstGeom prst="rect">
            <a:avLst/>
          </a:prstGeom>
        </p:spPr>
      </p:pic>
      <p:sp>
        <p:nvSpPr>
          <p:cNvPr id="4" name="矩形 3"/>
          <p:cNvSpPr/>
          <p:nvPr userDrawn="1"/>
        </p:nvSpPr>
        <p:spPr>
          <a:xfrm>
            <a:off x="354" y="361635"/>
            <a:ext cx="225016" cy="5866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565"/>
            <a:endParaRPr lang="zh-CN" altLang="en-US" sz="1970">
              <a:solidFill>
                <a:srgbClr val="E7E6E6">
                  <a:lumMod val="50000"/>
                </a:srgbClr>
              </a:solidFill>
              <a:cs typeface="+mn-ea"/>
              <a:sym typeface="+mn-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1.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3" Type="http://schemas.openxmlformats.org/officeDocument/2006/relationships/notesSlide" Target="../notesSlides/notesSlide4.xml"/><Relationship Id="rId22" Type="http://schemas.openxmlformats.org/officeDocument/2006/relationships/slideLayout" Target="../slideLayouts/slideLayout2.xml"/><Relationship Id="rId21" Type="http://schemas.openxmlformats.org/officeDocument/2006/relationships/image" Target="../media/image3.jpeg"/><Relationship Id="rId20" Type="http://schemas.openxmlformats.org/officeDocument/2006/relationships/image" Target="../media/image2.jpeg"/><Relationship Id="rId2" Type="http://schemas.openxmlformats.org/officeDocument/2006/relationships/tags" Target="../tags/tag13.xml"/><Relationship Id="rId19" Type="http://schemas.openxmlformats.org/officeDocument/2006/relationships/tags" Target="../tags/tag30.xml"/><Relationship Id="rId18" Type="http://schemas.openxmlformats.org/officeDocument/2006/relationships/tags" Target="../tags/tag29.xml"/><Relationship Id="rId17" Type="http://schemas.openxmlformats.org/officeDocument/2006/relationships/tags" Target="../tags/tag28.xml"/><Relationship Id="rId16" Type="http://schemas.openxmlformats.org/officeDocument/2006/relationships/tags" Target="../tags/tag27.xml"/><Relationship Id="rId15" Type="http://schemas.openxmlformats.org/officeDocument/2006/relationships/tags" Target="../tags/tag26.xml"/><Relationship Id="rId14" Type="http://schemas.openxmlformats.org/officeDocument/2006/relationships/tags" Target="../tags/tag25.xml"/><Relationship Id="rId13" Type="http://schemas.openxmlformats.org/officeDocument/2006/relationships/tags" Target="../tags/tag24.xml"/><Relationship Id="rId12" Type="http://schemas.openxmlformats.org/officeDocument/2006/relationships/tags" Target="../tags/tag23.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tags" Target="../tags/tag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6382" y="4344876"/>
            <a:ext cx="5865986" cy="405130"/>
          </a:xfrm>
          <a:prstGeom prst="rect">
            <a:avLst/>
          </a:prstGeom>
          <a:noFill/>
        </p:spPr>
        <p:txBody>
          <a:bodyPr wrap="square" lIns="128526" tIns="64263" rIns="128526" bIns="64263" rtlCol="0">
            <a:spAutoFit/>
          </a:bodyPr>
          <a:lstStyle/>
          <a:p>
            <a:pPr algn="dist"/>
            <a:endParaRPr lang="zh-CN" altLang="en-US" dirty="0" smtClean="0">
              <a:solidFill>
                <a:schemeClr val="accent2"/>
              </a:solidFill>
              <a:latin typeface="方正正准黑简体" panose="02000000000000000000" pitchFamily="2" charset="-122"/>
              <a:ea typeface="方正正准黑简体" panose="02000000000000000000" pitchFamily="2" charset="-122"/>
              <a:cs typeface="+mn-ea"/>
              <a:sym typeface="+mn-lt"/>
            </a:endParaRPr>
          </a:p>
        </p:txBody>
      </p:sp>
      <p:sp>
        <p:nvSpPr>
          <p:cNvPr id="6" name="TextBox 5"/>
          <p:cNvSpPr txBox="1"/>
          <p:nvPr/>
        </p:nvSpPr>
        <p:spPr>
          <a:xfrm>
            <a:off x="5349240" y="4336415"/>
            <a:ext cx="2379345" cy="312420"/>
          </a:xfrm>
          <a:prstGeom prst="rect">
            <a:avLst/>
          </a:prstGeom>
          <a:noFill/>
        </p:spPr>
        <p:txBody>
          <a:bodyPr wrap="square" rtlCol="0">
            <a:spAutoFit/>
          </a:bodyPr>
          <a:lstStyle/>
          <a:p>
            <a:pPr algn="ctr">
              <a:lnSpc>
                <a:spcPct val="120000"/>
              </a:lnSpc>
              <a:defRPr/>
            </a:pPr>
            <a:r>
              <a:rPr lang="zh-CN" altLang="en-US" sz="1200" cap="all" spc="300" dirty="0" smtClean="0">
                <a:solidFill>
                  <a:schemeClr val="accent2"/>
                </a:solidFill>
                <a:latin typeface="方正正准黑简体" panose="02000000000000000000" pitchFamily="2" charset="-122"/>
                <a:ea typeface="方正正准黑简体" panose="02000000000000000000" pitchFamily="2" charset="-122"/>
                <a:cs typeface="+mn-ea"/>
                <a:sym typeface="+mn-lt"/>
              </a:rPr>
              <a:t> 汇</a:t>
            </a:r>
            <a:r>
              <a:rPr lang="zh-CN" altLang="en-US" sz="1200" cap="all" spc="300" dirty="0">
                <a:solidFill>
                  <a:schemeClr val="accent2"/>
                </a:solidFill>
                <a:latin typeface="方正正准黑简体" panose="02000000000000000000" pitchFamily="2" charset="-122"/>
                <a:ea typeface="方正正准黑简体" panose="02000000000000000000" pitchFamily="2" charset="-122"/>
                <a:cs typeface="+mn-ea"/>
                <a:sym typeface="+mn-lt"/>
              </a:rPr>
              <a:t>报人</a:t>
            </a:r>
            <a:r>
              <a:rPr lang="zh-CN" altLang="en-US" sz="1200" cap="all" spc="300" dirty="0" smtClean="0">
                <a:solidFill>
                  <a:schemeClr val="accent2"/>
                </a:solidFill>
                <a:latin typeface="方正正准黑简体" panose="02000000000000000000" pitchFamily="2" charset="-122"/>
                <a:ea typeface="方正正准黑简体" panose="02000000000000000000" pitchFamily="2" charset="-122"/>
                <a:cs typeface="+mn-ea"/>
                <a:sym typeface="+mn-lt"/>
              </a:rPr>
              <a:t>：</a:t>
            </a:r>
            <a:r>
              <a:rPr lang="en-US" altLang="zh-CN" sz="1200" cap="all" spc="300" dirty="0" smtClean="0">
                <a:solidFill>
                  <a:schemeClr val="accent2"/>
                </a:solidFill>
                <a:latin typeface="方正正准黑简体" panose="02000000000000000000" pitchFamily="2" charset="-122"/>
                <a:ea typeface="方正正准黑简体" panose="02000000000000000000" pitchFamily="2" charset="-122"/>
                <a:cs typeface="+mn-ea"/>
                <a:sym typeface="+mn-lt"/>
              </a:rPr>
              <a:t>Kuangan001</a:t>
            </a:r>
            <a:endParaRPr lang="en-US" altLang="zh-CN" sz="1200" cap="all" spc="300" dirty="0" smtClean="0">
              <a:solidFill>
                <a:schemeClr val="accent2"/>
              </a:solidFill>
              <a:latin typeface="方正正准黑简体" panose="02000000000000000000" pitchFamily="2" charset="-122"/>
              <a:ea typeface="方正正准黑简体" panose="02000000000000000000" pitchFamily="2" charset="-122"/>
              <a:cs typeface="+mn-ea"/>
              <a:sym typeface="+mn-lt"/>
            </a:endParaRPr>
          </a:p>
        </p:txBody>
      </p:sp>
      <p:grpSp>
        <p:nvGrpSpPr>
          <p:cNvPr id="62" name="组合 61"/>
          <p:cNvGrpSpPr/>
          <p:nvPr/>
        </p:nvGrpSpPr>
        <p:grpSpPr>
          <a:xfrm>
            <a:off x="3042756" y="1900104"/>
            <a:ext cx="2028555" cy="1711563"/>
            <a:chOff x="-948133" y="1853669"/>
            <a:chExt cx="3342234" cy="2819964"/>
          </a:xfrm>
          <a:solidFill>
            <a:schemeClr val="accent2"/>
          </a:solidFill>
          <a:effectLst>
            <a:outerShdw blurRad="254000" dist="127000" dir="2700000" algn="tl" rotWithShape="0">
              <a:prstClr val="black">
                <a:alpha val="40000"/>
              </a:prstClr>
            </a:outerShdw>
          </a:effectLst>
        </p:grpSpPr>
        <p:sp>
          <p:nvSpPr>
            <p:cNvPr id="63"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0" name="组合 49"/>
          <p:cNvGrpSpPr/>
          <p:nvPr/>
        </p:nvGrpSpPr>
        <p:grpSpPr>
          <a:xfrm>
            <a:off x="4774652" y="1900104"/>
            <a:ext cx="2028555" cy="1711563"/>
            <a:chOff x="-948133" y="1853669"/>
            <a:chExt cx="3342234" cy="2819964"/>
          </a:xfrm>
          <a:solidFill>
            <a:schemeClr val="accent1"/>
          </a:solidFill>
          <a:effectLst>
            <a:outerShdw blurRad="254000" dist="127000" dir="2700000" algn="tl" rotWithShape="0">
              <a:prstClr val="black">
                <a:alpha val="40000"/>
              </a:prstClr>
            </a:outerShdw>
          </a:effectLst>
        </p:grpSpPr>
        <p:sp>
          <p:nvSpPr>
            <p:cNvPr id="51"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6357367" y="1900104"/>
            <a:ext cx="2028555" cy="1711563"/>
            <a:chOff x="-948133" y="1853669"/>
            <a:chExt cx="3342234" cy="2819964"/>
          </a:xfrm>
          <a:solidFill>
            <a:schemeClr val="accent2"/>
          </a:solidFill>
          <a:effectLst>
            <a:outerShdw blurRad="254000" dist="127000" dir="2700000" algn="tl" rotWithShape="0">
              <a:prstClr val="black">
                <a:alpha val="40000"/>
              </a:prstClr>
            </a:outerShdw>
          </a:effectLst>
        </p:grpSpPr>
        <p:sp>
          <p:nvSpPr>
            <p:cNvPr id="44"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8" name="组合 67"/>
          <p:cNvGrpSpPr/>
          <p:nvPr/>
        </p:nvGrpSpPr>
        <p:grpSpPr>
          <a:xfrm>
            <a:off x="8026431" y="1900104"/>
            <a:ext cx="2028555" cy="1711563"/>
            <a:chOff x="-948133" y="1853669"/>
            <a:chExt cx="3342234" cy="2819964"/>
          </a:xfrm>
          <a:solidFill>
            <a:schemeClr val="accent1"/>
          </a:solidFill>
          <a:effectLst>
            <a:outerShdw blurRad="254000" dist="127000" dir="2700000" algn="tl" rotWithShape="0">
              <a:prstClr val="black">
                <a:alpha val="40000"/>
              </a:prstClr>
            </a:outerShdw>
          </a:effectLst>
        </p:grpSpPr>
        <p:sp>
          <p:nvSpPr>
            <p:cNvPr id="69"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1" name="TextBox 1"/>
          <p:cNvSpPr txBox="1"/>
          <p:nvPr/>
        </p:nvSpPr>
        <p:spPr>
          <a:xfrm>
            <a:off x="3241040" y="2248535"/>
            <a:ext cx="1534160" cy="1051560"/>
          </a:xfrm>
          <a:prstGeom prst="rect">
            <a:avLst/>
          </a:prstGeom>
          <a:noFill/>
        </p:spPr>
        <p:txBody>
          <a:bodyPr wrap="square" lIns="128526" tIns="64263" rIns="128526" bIns="64263" rtlCol="0">
            <a:spAutoFit/>
          </a:bodyPr>
          <a:lstStyle/>
          <a:p>
            <a:pPr algn="ctr"/>
            <a:r>
              <a:rPr lang="zh-CN" altLang="en-US" sz="6000" dirty="0" smtClean="0">
                <a:solidFill>
                  <a:schemeClr val="bg1"/>
                </a:solidFill>
                <a:latin typeface="方正正准黑简体" panose="02000000000000000000" pitchFamily="2" charset="-122"/>
                <a:ea typeface="方正正准黑简体" panose="02000000000000000000" pitchFamily="2" charset="-122"/>
                <a:cs typeface="+mn-ea"/>
                <a:sym typeface="+mn-lt"/>
              </a:rPr>
              <a:t>DJB</a:t>
            </a:r>
            <a:endParaRPr lang="zh-CN" altLang="en-US" sz="6000" dirty="0" smtClean="0">
              <a:solidFill>
                <a:schemeClr val="bg1"/>
              </a:solidFill>
              <a:latin typeface="方正正准黑简体" panose="02000000000000000000" pitchFamily="2" charset="-122"/>
              <a:ea typeface="方正正准黑简体" panose="02000000000000000000" pitchFamily="2" charset="-122"/>
              <a:cs typeface="+mn-ea"/>
              <a:sym typeface="+mn-lt"/>
            </a:endParaRPr>
          </a:p>
        </p:txBody>
      </p:sp>
      <p:sp>
        <p:nvSpPr>
          <p:cNvPr id="72" name="TextBox 1"/>
          <p:cNvSpPr txBox="1"/>
          <p:nvPr/>
        </p:nvSpPr>
        <p:spPr>
          <a:xfrm>
            <a:off x="4989195" y="2392045"/>
            <a:ext cx="1485265" cy="866775"/>
          </a:xfrm>
          <a:prstGeom prst="rect">
            <a:avLst/>
          </a:prstGeom>
          <a:noFill/>
        </p:spPr>
        <p:txBody>
          <a:bodyPr wrap="square" lIns="128526" tIns="64263" rIns="128526" bIns="64263" rtlCol="0">
            <a:spAutoFit/>
          </a:bodyPr>
          <a:lstStyle/>
          <a:p>
            <a:pPr algn="ctr"/>
            <a:r>
              <a:rPr lang="zh-CN" altLang="en-US" sz="4800" dirty="0" smtClean="0">
                <a:solidFill>
                  <a:schemeClr val="accent2"/>
                </a:solidFill>
                <a:latin typeface="方正正准黑简体" panose="02000000000000000000" pitchFamily="2" charset="-122"/>
                <a:ea typeface="方正正准黑简体" panose="02000000000000000000" pitchFamily="2" charset="-122"/>
                <a:cs typeface="+mn-ea"/>
                <a:sym typeface="+mn-lt"/>
              </a:rPr>
              <a:t>金属</a:t>
            </a:r>
            <a:endParaRPr lang="zh-CN" altLang="en-US" sz="4800" dirty="0">
              <a:solidFill>
                <a:schemeClr val="bg1"/>
              </a:solidFill>
              <a:latin typeface="微软雅黑" panose="020B0503020204020204" pitchFamily="34" charset="-122"/>
              <a:ea typeface="微软雅黑" panose="020B0503020204020204" pitchFamily="34" charset="-122"/>
              <a:cs typeface="+mn-ea"/>
              <a:sym typeface="+mn-ea"/>
            </a:endParaRPr>
          </a:p>
        </p:txBody>
      </p:sp>
      <p:sp>
        <p:nvSpPr>
          <p:cNvPr id="73" name="TextBox 1"/>
          <p:cNvSpPr txBox="1"/>
          <p:nvPr/>
        </p:nvSpPr>
        <p:spPr>
          <a:xfrm>
            <a:off x="6803207" y="2136903"/>
            <a:ext cx="1007988" cy="1235710"/>
          </a:xfrm>
          <a:prstGeom prst="rect">
            <a:avLst/>
          </a:prstGeom>
          <a:noFill/>
        </p:spPr>
        <p:txBody>
          <a:bodyPr wrap="square" lIns="128526" tIns="64263" rIns="128526" bIns="64263" rtlCol="0">
            <a:spAutoFit/>
          </a:bodyPr>
          <a:lstStyle/>
          <a:p>
            <a:pPr algn="ctr"/>
            <a:r>
              <a:rPr lang="zh-CN" altLang="en-US" sz="7200" dirty="0" smtClean="0">
                <a:solidFill>
                  <a:schemeClr val="bg1"/>
                </a:solidFill>
                <a:latin typeface="方正正准黑简体" panose="02000000000000000000" pitchFamily="2" charset="-122"/>
                <a:ea typeface="方正正准黑简体" panose="02000000000000000000" pitchFamily="2" charset="-122"/>
                <a:cs typeface="+mn-ea"/>
                <a:sym typeface="+mn-lt"/>
              </a:rPr>
              <a:t>顶</a:t>
            </a:r>
            <a:endParaRPr lang="zh-CN" altLang="en-US" sz="7200" dirty="0" smtClean="0">
              <a:solidFill>
                <a:schemeClr val="bg1"/>
              </a:solidFill>
              <a:latin typeface="方正正准黑简体" panose="02000000000000000000" pitchFamily="2" charset="-122"/>
              <a:ea typeface="方正正准黑简体" panose="02000000000000000000" pitchFamily="2" charset="-122"/>
              <a:cs typeface="+mn-ea"/>
              <a:sym typeface="+mn-lt"/>
            </a:endParaRPr>
          </a:p>
        </p:txBody>
      </p:sp>
      <p:sp>
        <p:nvSpPr>
          <p:cNvPr id="74" name="TextBox 1"/>
          <p:cNvSpPr txBox="1"/>
          <p:nvPr/>
        </p:nvSpPr>
        <p:spPr>
          <a:xfrm>
            <a:off x="8506079" y="2136903"/>
            <a:ext cx="1007988" cy="1235710"/>
          </a:xfrm>
          <a:prstGeom prst="rect">
            <a:avLst/>
          </a:prstGeom>
          <a:noFill/>
        </p:spPr>
        <p:txBody>
          <a:bodyPr wrap="square" lIns="128526" tIns="64263" rIns="128526" bIns="64263" rtlCol="0">
            <a:spAutoFit/>
          </a:bodyPr>
          <a:lstStyle/>
          <a:p>
            <a:pPr algn="dist"/>
            <a:r>
              <a:rPr lang="zh-CN" altLang="en-US" sz="7200" dirty="0" smtClean="0">
                <a:solidFill>
                  <a:schemeClr val="accent2"/>
                </a:solidFill>
                <a:latin typeface="方正正准黑简体" panose="02000000000000000000" pitchFamily="2" charset="-122"/>
                <a:ea typeface="方正正准黑简体" panose="02000000000000000000" pitchFamily="2" charset="-122"/>
                <a:cs typeface="+mn-ea"/>
                <a:sym typeface="+mn-lt"/>
              </a:rPr>
              <a:t>梁</a:t>
            </a:r>
            <a:endParaRPr lang="zh-CN" altLang="en-US" sz="7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childTnLst>
                                </p:cTn>
                              </p:par>
                              <p:par>
                                <p:cTn id="9" presetID="2" presetClass="entr" presetSubtype="1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68"/>
                                        </p:tgtEl>
                                        <p:attrNameLst>
                                          <p:attrName>style.visibility</p:attrName>
                                        </p:attrNameLst>
                                      </p:cBhvr>
                                      <p:to>
                                        <p:strVal val="visible"/>
                                      </p:to>
                                    </p:set>
                                    <p:anim calcmode="lin" valueType="num">
                                      <p:cBhvr>
                                        <p:cTn id="16" dur="500" fill="hold"/>
                                        <p:tgtEl>
                                          <p:spTgt spid="68"/>
                                        </p:tgtEl>
                                        <p:attrNameLst>
                                          <p:attrName>ppt_w</p:attrName>
                                        </p:attrNameLst>
                                      </p:cBhvr>
                                      <p:tavLst>
                                        <p:tav tm="0">
                                          <p:val>
                                            <p:fltVal val="0"/>
                                          </p:val>
                                        </p:tav>
                                        <p:tav tm="100000">
                                          <p:val>
                                            <p:strVal val="#ppt_w"/>
                                          </p:val>
                                        </p:tav>
                                      </p:tavLst>
                                    </p:anim>
                                    <p:anim calcmode="lin" valueType="num">
                                      <p:cBhvr>
                                        <p:cTn id="17" dur="500" fill="hold"/>
                                        <p:tgtEl>
                                          <p:spTgt spid="68"/>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0-#ppt_w/2"/>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2" fill="hold" grpId="0" nodeType="withEffect">
                                  <p:stCondLst>
                                    <p:cond delay="0"/>
                                  </p:stCondLst>
                                  <p:iterate type="lt">
                                    <p:tmPct val="23333"/>
                                  </p:iterate>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1+#ppt_w/2"/>
                                          </p:val>
                                        </p:tav>
                                        <p:tav tm="100000">
                                          <p:val>
                                            <p:strVal val="#ppt_x"/>
                                          </p:val>
                                        </p:tav>
                                      </p:tavLst>
                                    </p:anim>
                                    <p:anim calcmode="lin" valueType="num">
                                      <p:cBhvr additive="base">
                                        <p:cTn id="25" dur="500" fill="hold"/>
                                        <p:tgtEl>
                                          <p:spTgt spid="7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iterate type="lt">
                                    <p:tmPct val="23333"/>
                                  </p:iterate>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1+#ppt_w/2"/>
                                          </p:val>
                                        </p:tav>
                                        <p:tav tm="100000">
                                          <p:val>
                                            <p:strVal val="#ppt_x"/>
                                          </p:val>
                                        </p:tav>
                                      </p:tavLst>
                                    </p:anim>
                                    <p:anim calcmode="lin" valueType="num">
                                      <p:cBhvr additive="base">
                                        <p:cTn id="29" dur="500" fill="hold"/>
                                        <p:tgtEl>
                                          <p:spTgt spid="7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iterate type="lt">
                                    <p:tmPct val="23333"/>
                                  </p:iterate>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1+#ppt_w/2"/>
                                          </p:val>
                                        </p:tav>
                                        <p:tav tm="100000">
                                          <p:val>
                                            <p:strVal val="#ppt_x"/>
                                          </p:val>
                                        </p:tav>
                                      </p:tavLst>
                                    </p:anim>
                                    <p:anim calcmode="lin" valueType="num">
                                      <p:cBhvr additive="base">
                                        <p:cTn id="33" dur="500" fill="hold"/>
                                        <p:tgtEl>
                                          <p:spTgt spid="7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iterate type="lt">
                                    <p:tmPct val="23333"/>
                                  </p:iterate>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1+#ppt_w/2"/>
                                          </p:val>
                                        </p:tav>
                                        <p:tav tm="100000">
                                          <p:val>
                                            <p:strVal val="#ppt_x"/>
                                          </p:val>
                                        </p:tav>
                                      </p:tavLst>
                                    </p:anim>
                                    <p:anim calcmode="lin" valueType="num">
                                      <p:cBhvr additive="base">
                                        <p:cTn id="37" dur="500" fill="hold"/>
                                        <p:tgtEl>
                                          <p:spTgt spid="7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700"/>
                                  </p:stCondLst>
                                  <p:iterate type="lt">
                                    <p:tmPct val="23333"/>
                                  </p:iterate>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1+#ppt_w/2"/>
                                          </p:val>
                                        </p:tav>
                                        <p:tav tm="100000">
                                          <p:val>
                                            <p:strVal val="#ppt_x"/>
                                          </p:val>
                                        </p:tav>
                                      </p:tavLst>
                                    </p:anim>
                                    <p:anim calcmode="lin" valueType="num">
                                      <p:cBhvr additive="base">
                                        <p:cTn id="41" dur="500" fill="hold"/>
                                        <p:tgtEl>
                                          <p:spTgt spid="2"/>
                                        </p:tgtEl>
                                        <p:attrNameLst>
                                          <p:attrName>ppt_y</p:attrName>
                                        </p:attrNameLst>
                                      </p:cBhvr>
                                      <p:tavLst>
                                        <p:tav tm="0">
                                          <p:val>
                                            <p:strVal val="#ppt_y"/>
                                          </p:val>
                                        </p:tav>
                                        <p:tav tm="100000">
                                          <p:val>
                                            <p:strVal val="#ppt_y"/>
                                          </p:val>
                                        </p:tav>
                                      </p:tavLst>
                                    </p:anim>
                                  </p:childTnLst>
                                </p:cTn>
                              </p:par>
                            </p:childTnLst>
                          </p:cTn>
                        </p:par>
                        <p:par>
                          <p:cTn id="42" fill="hold">
                            <p:stCondLst>
                              <p:cond delay="2700"/>
                            </p:stCondLst>
                            <p:childTnLst>
                              <p:par>
                                <p:cTn id="43" presetID="22" presetClass="entr" presetSubtype="2"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right)">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1" grpId="0"/>
      <p:bldP spid="72" grpId="0"/>
      <p:bldP spid="73" grpId="0"/>
      <p:bldP spid="7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Number_1"/>
          <p:cNvSpPr/>
          <p:nvPr>
            <p:custDataLst>
              <p:tags r:id="rId1"/>
            </p:custDataLst>
          </p:nvPr>
        </p:nvSpPr>
        <p:spPr>
          <a:xfrm>
            <a:off x="3191202" y="1522738"/>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3"/>
          </a:solidFill>
          <a:ln w="12700" cap="flat" cmpd="sng" algn="ctr">
            <a:noFill/>
            <a:prstDash val="solid"/>
            <a:miter lim="800000"/>
          </a:ln>
          <a:effectLst/>
        </p:spPr>
        <p:txBody>
          <a:bodyPr bIns="113886" anchor="ctr"/>
          <a:lstStyle/>
          <a:p>
            <a:pPr algn="ctr">
              <a:defRPr/>
            </a:pPr>
            <a:r>
              <a:rPr lang="en-US" altLang="zh-CN" sz="2530" b="1"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530"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MH_Entry_1"/>
          <p:cNvSpPr/>
          <p:nvPr>
            <p:custDataLst>
              <p:tags r:id="rId2"/>
            </p:custDataLst>
          </p:nvPr>
        </p:nvSpPr>
        <p:spPr>
          <a:xfrm>
            <a:off x="3454088" y="1539923"/>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norm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DJB金属顶梁介绍</a:t>
            </a:r>
            <a:endPar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Number_2"/>
          <p:cNvSpPr/>
          <p:nvPr>
            <p:custDataLst>
              <p:tags r:id="rId3"/>
            </p:custDataLst>
          </p:nvPr>
        </p:nvSpPr>
        <p:spPr>
          <a:xfrm>
            <a:off x="3191202" y="2731308"/>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3"/>
          </a:solidFill>
          <a:ln w="12700" cap="flat" cmpd="sng" algn="ctr">
            <a:noFill/>
            <a:prstDash val="solid"/>
            <a:miter lim="800000"/>
          </a:ln>
          <a:effectLst/>
        </p:spPr>
        <p:txBody>
          <a:bodyPr bIns="113886" anchor="ctr"/>
          <a:lstStyle/>
          <a:p>
            <a:pPr algn="ctr">
              <a:defRPr/>
            </a:pPr>
            <a:r>
              <a:rPr lang="en-US" altLang="zh-CN" sz="2530" b="1"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530"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MH_Entry_2"/>
          <p:cNvSpPr/>
          <p:nvPr>
            <p:custDataLst>
              <p:tags r:id="rId4"/>
            </p:custDataLst>
          </p:nvPr>
        </p:nvSpPr>
        <p:spPr>
          <a:xfrm>
            <a:off x="3454088" y="2748496"/>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norm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DJB金属顶梁优点</a:t>
            </a:r>
            <a:endPar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MH_Number_3"/>
          <p:cNvSpPr/>
          <p:nvPr>
            <p:custDataLst>
              <p:tags r:id="rId5"/>
            </p:custDataLst>
          </p:nvPr>
        </p:nvSpPr>
        <p:spPr>
          <a:xfrm>
            <a:off x="3191202" y="3939878"/>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3"/>
          </a:solidFill>
          <a:ln w="12700" cap="flat" cmpd="sng" algn="ctr">
            <a:noFill/>
            <a:prstDash val="solid"/>
            <a:miter lim="800000"/>
          </a:ln>
          <a:effectLst/>
        </p:spPr>
        <p:txBody>
          <a:bodyPr bIns="113886" anchor="ctr"/>
          <a:lstStyle/>
          <a:p>
            <a:pPr algn="ctr">
              <a:defRPr/>
            </a:pPr>
            <a:r>
              <a:rPr lang="en-US" altLang="zh-CN" sz="2530" b="1"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530"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1" name="MH_Entry_3"/>
          <p:cNvSpPr/>
          <p:nvPr>
            <p:custDataLst>
              <p:tags r:id="rId6"/>
            </p:custDataLst>
          </p:nvPr>
        </p:nvSpPr>
        <p:spPr>
          <a:xfrm>
            <a:off x="3454088" y="3957066"/>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norm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DJB金属顶梁参数</a:t>
            </a:r>
            <a:endPar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MH_Number_4"/>
          <p:cNvSpPr/>
          <p:nvPr>
            <p:custDataLst>
              <p:tags r:id="rId7"/>
            </p:custDataLst>
          </p:nvPr>
        </p:nvSpPr>
        <p:spPr>
          <a:xfrm>
            <a:off x="3191202" y="5148448"/>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3"/>
          </a:solidFill>
          <a:ln w="12700" cap="flat" cmpd="sng" algn="ctr">
            <a:noFill/>
            <a:prstDash val="solid"/>
            <a:miter lim="800000"/>
          </a:ln>
          <a:effectLst/>
        </p:spPr>
        <p:txBody>
          <a:bodyPr bIns="113886" anchor="ctr"/>
          <a:lstStyle/>
          <a:p>
            <a:pPr algn="ctr">
              <a:defRPr/>
            </a:pPr>
            <a:r>
              <a:rPr lang="en-US" altLang="zh-CN" sz="2530" b="1"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530"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4" name="MH_Entry_4"/>
          <p:cNvSpPr/>
          <p:nvPr>
            <p:custDataLst>
              <p:tags r:id="rId8"/>
            </p:custDataLst>
          </p:nvPr>
        </p:nvSpPr>
        <p:spPr>
          <a:xfrm>
            <a:off x="3454088" y="5165637"/>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norm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DJB金属顶梁使用场所</a:t>
            </a:r>
            <a:endPar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MH_Others_1"/>
          <p:cNvSpPr/>
          <p:nvPr>
            <p:custDataLst>
              <p:tags r:id="rId9"/>
            </p:custDataLst>
          </p:nvPr>
        </p:nvSpPr>
        <p:spPr>
          <a:xfrm>
            <a:off x="10354634" y="448"/>
            <a:ext cx="2502971" cy="7231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590">
                <a:solidFill>
                  <a:srgbClr val="FFFFFF"/>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759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7590">
                <a:solidFill>
                  <a:srgbClr val="FFFFFF"/>
                </a:solidFill>
                <a:latin typeface="Arial" panose="020B0604020202020204" pitchFamily="34" charset="0"/>
                <a:ea typeface="微软雅黑" panose="020B0503020204020204" pitchFamily="34" charset="-122"/>
                <a:sym typeface="Arial" panose="020B0604020202020204" pitchFamily="34" charset="0"/>
              </a:rPr>
              <a:t>录</a:t>
            </a:r>
            <a:endParaRPr lang="zh-CN" altLang="en-US" sz="759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p:nvPr>
            <p:custDataLst>
              <p:tags r:id="rId10"/>
            </p:custDataLst>
          </p:nvPr>
        </p:nvSpPr>
        <p:spPr>
          <a:xfrm>
            <a:off x="10192568" y="-14857"/>
            <a:ext cx="88629" cy="72507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1588" y="3616325"/>
            <a:ext cx="12855576" cy="3615185"/>
          </a:xfrm>
          <a:custGeom>
            <a:avLst/>
            <a:gdLst>
              <a:gd name="connsiteX0" fmla="*/ 0 w 6907593"/>
              <a:gd name="connsiteY0" fmla="*/ 0 h 1776503"/>
              <a:gd name="connsiteX1" fmla="*/ 6907593 w 6907593"/>
              <a:gd name="connsiteY1" fmla="*/ 1776503 h 1776503"/>
              <a:gd name="connsiteX2" fmla="*/ 0 w 6907593"/>
              <a:gd name="connsiteY2" fmla="*/ 1776503 h 1776503"/>
            </a:gdLst>
            <a:ahLst/>
            <a:cxnLst>
              <a:cxn ang="0">
                <a:pos x="connsiteX0" y="connsiteY0"/>
              </a:cxn>
              <a:cxn ang="0">
                <a:pos x="connsiteX1" y="connsiteY1"/>
              </a:cxn>
              <a:cxn ang="0">
                <a:pos x="connsiteX2" y="connsiteY2"/>
              </a:cxn>
            </a:cxnLst>
            <a:rect l="l" t="t" r="r" b="b"/>
            <a:pathLst>
              <a:path w="6907593" h="1776503">
                <a:moveTo>
                  <a:pt x="0" y="0"/>
                </a:moveTo>
                <a:lnTo>
                  <a:pt x="6907593" y="1776503"/>
                </a:lnTo>
                <a:lnTo>
                  <a:pt x="0" y="1776503"/>
                </a:lnTo>
                <a:close/>
              </a:path>
            </a:pathLst>
          </a:custGeom>
          <a:solidFill>
            <a:schemeClr val="accent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4917581" y="5841531"/>
            <a:ext cx="7939583" cy="1390226"/>
          </a:xfrm>
          <a:custGeom>
            <a:avLst/>
            <a:gdLst>
              <a:gd name="connsiteX0" fmla="*/ 0 w 6907593"/>
              <a:gd name="connsiteY0" fmla="*/ 0 h 1776503"/>
              <a:gd name="connsiteX1" fmla="*/ 6907593 w 6907593"/>
              <a:gd name="connsiteY1" fmla="*/ 1776503 h 1776503"/>
              <a:gd name="connsiteX2" fmla="*/ 0 w 6907593"/>
              <a:gd name="connsiteY2" fmla="*/ 1776503 h 1776503"/>
            </a:gdLst>
            <a:ahLst/>
            <a:cxnLst>
              <a:cxn ang="0">
                <a:pos x="connsiteX0" y="connsiteY0"/>
              </a:cxn>
              <a:cxn ang="0">
                <a:pos x="connsiteX1" y="connsiteY1"/>
              </a:cxn>
              <a:cxn ang="0">
                <a:pos x="connsiteX2" y="connsiteY2"/>
              </a:cxn>
            </a:cxnLst>
            <a:rect l="l" t="t" r="r" b="b"/>
            <a:pathLst>
              <a:path w="6907593" h="1776503">
                <a:moveTo>
                  <a:pt x="0" y="0"/>
                </a:moveTo>
                <a:lnTo>
                  <a:pt x="6907593" y="1776503"/>
                </a:lnTo>
                <a:lnTo>
                  <a:pt x="0" y="1776503"/>
                </a:ln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11"/>
          <p:cNvSpPr txBox="1"/>
          <p:nvPr/>
        </p:nvSpPr>
        <p:spPr>
          <a:xfrm>
            <a:off x="812800" y="2677795"/>
            <a:ext cx="3226435" cy="534035"/>
          </a:xfrm>
          <a:prstGeom prst="rect">
            <a:avLst/>
          </a:prstGeom>
          <a:noFill/>
        </p:spPr>
        <p:txBody>
          <a:bodyPr wrap="square" rtlCol="0">
            <a:sp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DJB金属顶梁介绍</a:t>
            </a:r>
            <a:endParaRPr lang="en-US" altLang="zh-CN" sz="2400" dirty="0">
              <a:solidFill>
                <a:srgbClr val="535353"/>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flipV="1">
            <a:off x="4125138" y="2029408"/>
            <a:ext cx="0" cy="199735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9" name="TextBox 24"/>
          <p:cNvSpPr txBox="1"/>
          <p:nvPr/>
        </p:nvSpPr>
        <p:spPr>
          <a:xfrm>
            <a:off x="4701540" y="2536190"/>
            <a:ext cx="6046470" cy="1330325"/>
          </a:xfrm>
          <a:prstGeom prst="rect">
            <a:avLst/>
          </a:prstGeom>
          <a:noFill/>
        </p:spPr>
        <p:txBody>
          <a:bodyPr wrap="square" lIns="85010" tIns="42506" rIns="85010" bIns="42506" rtlCol="0">
            <a:spAutoFit/>
          </a:bodyPr>
          <a:lstStyle/>
          <a:p>
            <a:pPr>
              <a:lnSpc>
                <a:spcPct val="150000"/>
              </a:lnSpc>
            </a:pPr>
            <a:r>
              <a:rPr sz="1800" dirty="0">
                <a:solidFill>
                  <a:schemeClr val="tx1"/>
                </a:solidFill>
                <a:latin typeface="微软雅黑" panose="020B0503020204020204" pitchFamily="34" charset="-122"/>
                <a:ea typeface="微软雅黑" panose="020B0503020204020204" pitchFamily="34" charset="-122"/>
                <a:cs typeface="+mn-ea"/>
                <a:sym typeface="+mn-lt"/>
              </a:rPr>
              <a:t>DJB金属顶梁用于巷道支护用的金属制品,产品性能优越,结构简单,操作简便,可配合单体液压支柱使用,是理想的支护产品</a:t>
            </a:r>
            <a:r>
              <a:rPr lang="zh-CN" sz="1800" dirty="0">
                <a:solidFill>
                  <a:schemeClr val="tx1"/>
                </a:solidFill>
                <a:latin typeface="微软雅黑" panose="020B0503020204020204" pitchFamily="34" charset="-122"/>
                <a:ea typeface="微软雅黑" panose="020B0503020204020204" pitchFamily="34" charset="-122"/>
                <a:cs typeface="+mn-ea"/>
                <a:sym typeface="+mn-lt"/>
              </a:rPr>
              <a:t>。</a:t>
            </a:r>
            <a:endParaRPr lang="zh-CN" sz="1800" dirty="0">
              <a:solidFill>
                <a:schemeClr val="tx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p:tgtEl>
                                          <p:spTgt spid="23"/>
                                        </p:tgtEl>
                                        <p:attrNameLst>
                                          <p:attrName>ppt_x</p:attrName>
                                        </p:attrNameLst>
                                      </p:cBhvr>
                                      <p:tavLst>
                                        <p:tav tm="0">
                                          <p:val>
                                            <p:strVal val="#ppt_x-#ppt_w*1.125000"/>
                                          </p:val>
                                        </p:tav>
                                        <p:tav tm="100000">
                                          <p:val>
                                            <p:strVal val="#ppt_x"/>
                                          </p:val>
                                        </p:tav>
                                      </p:tavLst>
                                    </p:anim>
                                    <p:animEffect transition="in" filter="wipe(right)">
                                      <p:cBhvr>
                                        <p:cTn id="23" dur="500"/>
                                        <p:tgtEl>
                                          <p:spTgt spid="23"/>
                                        </p:tgtEl>
                                      </p:cBhvr>
                                    </p:animEffect>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Turn Arrow 4"/>
          <p:cNvSpPr/>
          <p:nvPr>
            <p:custDataLst>
              <p:tags r:id="rId1"/>
            </p:custDataLst>
          </p:nvPr>
        </p:nvSpPr>
        <p:spPr bwMode="auto">
          <a:xfrm rot="10800000">
            <a:off x="1695829" y="2644834"/>
            <a:ext cx="8568947" cy="3629063"/>
          </a:xfrm>
          <a:prstGeom prst="uturnArrow">
            <a:avLst>
              <a:gd name="adj1" fmla="val 3223"/>
              <a:gd name="adj2" fmla="val 25000"/>
              <a:gd name="adj3" fmla="val 0"/>
              <a:gd name="adj4" fmla="val 12505"/>
              <a:gd name="adj5" fmla="val 100000"/>
            </a:avLst>
          </a:prstGeom>
          <a:solidFill>
            <a:schemeClr val="tx1">
              <a:lumMod val="50000"/>
              <a:lumOff val="50000"/>
            </a:schemeClr>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68"/>
          <p:cNvGrpSpPr/>
          <p:nvPr>
            <p:custDataLst>
              <p:tags r:id="rId2"/>
            </p:custDataLst>
          </p:nvPr>
        </p:nvGrpSpPr>
        <p:grpSpPr>
          <a:xfrm>
            <a:off x="2101897" y="2363614"/>
            <a:ext cx="1025646" cy="1025646"/>
            <a:chOff x="1028276" y="1427062"/>
            <a:chExt cx="839890" cy="839890"/>
          </a:xfrm>
        </p:grpSpPr>
        <p:sp>
          <p:nvSpPr>
            <p:cNvPr id="16" name="Oval 15"/>
            <p:cNvSpPr/>
            <p:nvPr>
              <p:custDataLst>
                <p:tags r:id="rId3"/>
              </p:custDataLst>
            </p:nvPr>
          </p:nvSpPr>
          <p:spPr>
            <a:xfrm>
              <a:off x="1028276" y="1427062"/>
              <a:ext cx="839890" cy="839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42"/>
            <p:cNvSpPr>
              <a:spLocks noEditPoints="1"/>
            </p:cNvSpPr>
            <p:nvPr>
              <p:custDataLst>
                <p:tags r:id="rId4"/>
              </p:custDataLst>
            </p:nvPr>
          </p:nvSpPr>
          <p:spPr bwMode="auto">
            <a:xfrm>
              <a:off x="1296250" y="1716194"/>
              <a:ext cx="303948" cy="261626"/>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65"/>
          <p:cNvGrpSpPr/>
          <p:nvPr>
            <p:custDataLst>
              <p:tags r:id="rId5"/>
            </p:custDataLst>
          </p:nvPr>
        </p:nvGrpSpPr>
        <p:grpSpPr>
          <a:xfrm>
            <a:off x="9684166" y="2363614"/>
            <a:ext cx="1025646" cy="1025646"/>
            <a:chOff x="7237312" y="1427062"/>
            <a:chExt cx="839890" cy="839890"/>
          </a:xfrm>
        </p:grpSpPr>
        <p:sp>
          <p:nvSpPr>
            <p:cNvPr id="21" name="Oval 20"/>
            <p:cNvSpPr/>
            <p:nvPr>
              <p:custDataLst>
                <p:tags r:id="rId6"/>
              </p:custDataLst>
            </p:nvPr>
          </p:nvSpPr>
          <p:spPr>
            <a:xfrm>
              <a:off x="7237312" y="1427062"/>
              <a:ext cx="839890" cy="8398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noEditPoints="1"/>
            </p:cNvSpPr>
            <p:nvPr>
              <p:custDataLst>
                <p:tags r:id="rId7"/>
              </p:custDataLst>
            </p:nvPr>
          </p:nvSpPr>
          <p:spPr bwMode="auto">
            <a:xfrm>
              <a:off x="7553190" y="1671898"/>
              <a:ext cx="208150" cy="350218"/>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69"/>
          <p:cNvGrpSpPr/>
          <p:nvPr>
            <p:custDataLst>
              <p:tags r:id="rId8"/>
            </p:custDataLst>
          </p:nvPr>
        </p:nvGrpSpPr>
        <p:grpSpPr>
          <a:xfrm>
            <a:off x="2101897" y="3518724"/>
            <a:ext cx="1025646" cy="1025646"/>
            <a:chOff x="1028276" y="2372969"/>
            <a:chExt cx="839890" cy="839890"/>
          </a:xfrm>
        </p:grpSpPr>
        <p:sp>
          <p:nvSpPr>
            <p:cNvPr id="26" name="Oval 25"/>
            <p:cNvSpPr/>
            <p:nvPr>
              <p:custDataLst>
                <p:tags r:id="rId9"/>
              </p:custDataLst>
            </p:nvPr>
          </p:nvSpPr>
          <p:spPr>
            <a:xfrm>
              <a:off x="1028276" y="2372969"/>
              <a:ext cx="839890" cy="839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78"/>
            <p:cNvSpPr>
              <a:spLocks noEditPoints="1"/>
            </p:cNvSpPr>
            <p:nvPr>
              <p:custDataLst>
                <p:tags r:id="rId10"/>
              </p:custDataLst>
            </p:nvPr>
          </p:nvSpPr>
          <p:spPr bwMode="auto">
            <a:xfrm>
              <a:off x="1296248" y="2678452"/>
              <a:ext cx="303952" cy="228924"/>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66"/>
          <p:cNvGrpSpPr/>
          <p:nvPr>
            <p:custDataLst>
              <p:tags r:id="rId11"/>
            </p:custDataLst>
          </p:nvPr>
        </p:nvGrpSpPr>
        <p:grpSpPr>
          <a:xfrm>
            <a:off x="9684165" y="3518724"/>
            <a:ext cx="1025646" cy="1025646"/>
            <a:chOff x="7237311" y="2372969"/>
            <a:chExt cx="839890" cy="839890"/>
          </a:xfrm>
        </p:grpSpPr>
        <p:sp>
          <p:nvSpPr>
            <p:cNvPr id="32" name="Oval 31"/>
            <p:cNvSpPr/>
            <p:nvPr>
              <p:custDataLst>
                <p:tags r:id="rId12"/>
              </p:custDataLst>
            </p:nvPr>
          </p:nvSpPr>
          <p:spPr>
            <a:xfrm>
              <a:off x="7237311" y="2372969"/>
              <a:ext cx="839890" cy="83989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83"/>
            <p:cNvSpPr>
              <a:spLocks noEditPoints="1"/>
            </p:cNvSpPr>
            <p:nvPr>
              <p:custDataLst>
                <p:tags r:id="rId13"/>
              </p:custDataLst>
            </p:nvPr>
          </p:nvSpPr>
          <p:spPr bwMode="auto">
            <a:xfrm>
              <a:off x="7551520" y="2634300"/>
              <a:ext cx="211486" cy="31722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67"/>
          <p:cNvGrpSpPr/>
          <p:nvPr>
            <p:custDataLst>
              <p:tags r:id="rId14"/>
            </p:custDataLst>
          </p:nvPr>
        </p:nvGrpSpPr>
        <p:grpSpPr>
          <a:xfrm>
            <a:off x="9684165" y="4729811"/>
            <a:ext cx="1025646" cy="1025646"/>
            <a:chOff x="7237311" y="3364715"/>
            <a:chExt cx="839890" cy="839890"/>
          </a:xfrm>
        </p:grpSpPr>
        <p:sp>
          <p:nvSpPr>
            <p:cNvPr id="35" name="Oval 34"/>
            <p:cNvSpPr/>
            <p:nvPr>
              <p:custDataLst>
                <p:tags r:id="rId15"/>
              </p:custDataLst>
            </p:nvPr>
          </p:nvSpPr>
          <p:spPr>
            <a:xfrm>
              <a:off x="7237311" y="3364715"/>
              <a:ext cx="839890" cy="839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6"/>
            <p:cNvSpPr>
              <a:spLocks noEditPoints="1"/>
            </p:cNvSpPr>
            <p:nvPr>
              <p:custDataLst>
                <p:tags r:id="rId16"/>
              </p:custDataLst>
            </p:nvPr>
          </p:nvSpPr>
          <p:spPr bwMode="auto">
            <a:xfrm>
              <a:off x="7490901" y="3618304"/>
              <a:ext cx="332712" cy="33271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70"/>
          <p:cNvGrpSpPr/>
          <p:nvPr>
            <p:custDataLst>
              <p:tags r:id="rId17"/>
            </p:custDataLst>
          </p:nvPr>
        </p:nvGrpSpPr>
        <p:grpSpPr>
          <a:xfrm>
            <a:off x="2101898" y="4729811"/>
            <a:ext cx="1025646" cy="1025646"/>
            <a:chOff x="1028277" y="3364715"/>
            <a:chExt cx="839890" cy="839890"/>
          </a:xfrm>
        </p:grpSpPr>
        <p:sp>
          <p:nvSpPr>
            <p:cNvPr id="11" name="Oval 10"/>
            <p:cNvSpPr/>
            <p:nvPr>
              <p:custDataLst>
                <p:tags r:id="rId18"/>
              </p:custDataLst>
            </p:nvPr>
          </p:nvSpPr>
          <p:spPr>
            <a:xfrm>
              <a:off x="1028277" y="3364715"/>
              <a:ext cx="839890" cy="8398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noEditPoints="1"/>
            </p:cNvSpPr>
            <p:nvPr>
              <p:custDataLst>
                <p:tags r:id="rId19"/>
              </p:custDataLst>
            </p:nvPr>
          </p:nvSpPr>
          <p:spPr bwMode="auto">
            <a:xfrm>
              <a:off x="1308756" y="3634610"/>
              <a:ext cx="278940" cy="30010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8" name="文本框 47"/>
          <p:cNvSpPr txBox="1"/>
          <p:nvPr/>
        </p:nvSpPr>
        <p:spPr>
          <a:xfrm>
            <a:off x="380365" y="376555"/>
            <a:ext cx="2586355" cy="464185"/>
          </a:xfrm>
          <a:prstGeom prst="rect">
            <a:avLst/>
          </a:prstGeom>
          <a:noFill/>
        </p:spPr>
        <p:txBody>
          <a:bodyPr wrap="square" lIns="96434" tIns="48217" rIns="96434" bIns="48217" rtlCol="0">
            <a:spAutoFit/>
          </a:bodyPr>
          <a:lstStyle/>
          <a:p>
            <a:pPr algn="dist" defTabSz="964565"/>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7" name="图片 6" descr="DJB金属顶梁1"/>
          <p:cNvPicPr>
            <a:picLocks noChangeAspect="1"/>
          </p:cNvPicPr>
          <p:nvPr/>
        </p:nvPicPr>
        <p:blipFill>
          <a:blip r:embed="rId20"/>
          <a:stretch>
            <a:fillRect/>
          </a:stretch>
        </p:blipFill>
        <p:spPr>
          <a:xfrm>
            <a:off x="6501765" y="2536190"/>
            <a:ext cx="3036570" cy="3036570"/>
          </a:xfrm>
          <a:prstGeom prst="rect">
            <a:avLst/>
          </a:prstGeom>
        </p:spPr>
      </p:pic>
      <p:pic>
        <p:nvPicPr>
          <p:cNvPr id="8" name="图片 7" descr="DJB金属顶梁"/>
          <p:cNvPicPr>
            <a:picLocks noChangeAspect="1"/>
          </p:cNvPicPr>
          <p:nvPr/>
        </p:nvPicPr>
        <p:blipFill>
          <a:blip r:embed="rId21"/>
          <a:stretch>
            <a:fillRect/>
          </a:stretch>
        </p:blipFill>
        <p:spPr>
          <a:xfrm>
            <a:off x="3307080" y="2536190"/>
            <a:ext cx="3036570" cy="3036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5"/>
          <p:cNvSpPr/>
          <p:nvPr/>
        </p:nvSpPr>
        <p:spPr>
          <a:xfrm>
            <a:off x="1364283" y="898895"/>
            <a:ext cx="5854490" cy="3659055"/>
          </a:xfrm>
          <a:prstGeom prst="swooshArrow">
            <a:avLst>
              <a:gd name="adj1" fmla="val 25000"/>
              <a:gd name="adj2" fmla="val 25000"/>
            </a:avLst>
          </a:prstGeom>
          <a:solidFill>
            <a:schemeClr val="accent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pPr algn="just">
              <a:lnSpc>
                <a:spcPct val="120000"/>
              </a:lnSpc>
            </a:pPr>
            <a:endPar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p:nvPr/>
        </p:nvSpPr>
        <p:spPr>
          <a:xfrm>
            <a:off x="2107803" y="3424373"/>
            <a:ext cx="152217" cy="152217"/>
          </a:xfrm>
          <a:prstGeom prst="ellips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lstStyle/>
          <a:p>
            <a:pPr algn="just">
              <a:lnSpc>
                <a:spcPct val="120000"/>
              </a:lnSpc>
            </a:pPr>
            <a:endPar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p:nvPr/>
        </p:nvSpPr>
        <p:spPr>
          <a:xfrm>
            <a:off x="3451408" y="2429843"/>
            <a:ext cx="275161" cy="275161"/>
          </a:xfrm>
          <a:prstGeom prst="ellips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lstStyle/>
          <a:p>
            <a:pPr algn="just">
              <a:lnSpc>
                <a:spcPct val="120000"/>
              </a:lnSpc>
            </a:pPr>
            <a:endPar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067248" y="1824634"/>
            <a:ext cx="380542" cy="380542"/>
          </a:xfrm>
          <a:prstGeom prst="ellipse">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lstStyle/>
          <a:p>
            <a:pPr algn="just">
              <a:lnSpc>
                <a:spcPct val="120000"/>
              </a:lnSpc>
            </a:pPr>
            <a:endPar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4024630" y="3186430"/>
            <a:ext cx="6913880" cy="3323590"/>
          </a:xfrm>
          <a:prstGeom prst="rect">
            <a:avLst/>
          </a:prstGeom>
          <a:noFill/>
        </p:spPr>
        <p:txBody>
          <a:bodyPr wrap="square" lIns="0" tIns="0" rIns="0" bIns="0" rtlCol="0">
            <a:spAutoFit/>
          </a:bodyPr>
          <a:lstStyle/>
          <a:p>
            <a:pPr algn="l">
              <a:lnSpc>
                <a:spcPct val="150000"/>
              </a:lnSpc>
            </a:pPr>
            <a:r>
              <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1、DJB金属顶梁可与带铰接式活顶盖的各类型摩擦支柱或单体支柱配合组成金属支架。</a:t>
            </a:r>
            <a:endPar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l">
              <a:lnSpc>
                <a:spcPct val="150000"/>
              </a:lnSpc>
            </a:pPr>
            <a:r>
              <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2、DJB金属顶梁自身可以连接或同B型顶梁相互连接呈方框形网状结构，胜于倾斜角大于25℃的回采工作面上、下巷道和工作面端头的支护，以防止支架倾倒，可消除顶板压力不均匀等所造成的不an全因素。质量好，价格合理，该型顶梁是一种铰接式的顶梁，它可与各种类型单体金属支柱配合组成金属支架，供煤矿在水平及缓倾斜回采工作面支护的一种高强度顶梁。</a:t>
            </a:r>
            <a:endParaRPr lang="zh-CN" altLang="en-US"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3376488" y="5685624"/>
            <a:ext cx="585664" cy="585664"/>
            <a:chOff x="5966424" y="5581429"/>
            <a:chExt cx="555357" cy="555356"/>
          </a:xfrm>
        </p:grpSpPr>
        <p:sp>
          <p:nvSpPr>
            <p:cNvPr id="39" name="Freeform 52"/>
            <p:cNvSpPr>
              <a:spLocks noEditPoints="1"/>
            </p:cNvSpPr>
            <p:nvPr/>
          </p:nvSpPr>
          <p:spPr bwMode="auto">
            <a:xfrm>
              <a:off x="5966424" y="5581429"/>
              <a:ext cx="555357" cy="55535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vert="horz" wrap="square" lIns="0" tIns="0" rIns="0" bIns="0" numCol="1" anchor="t" anchorCtr="0" compatLnSpc="1"/>
            <a:lstStyle/>
            <a:p>
              <a:pPr algn="just">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40"/>
            <p:cNvGrpSpPr/>
            <p:nvPr/>
          </p:nvGrpSpPr>
          <p:grpSpPr>
            <a:xfrm>
              <a:off x="6095312" y="5748110"/>
              <a:ext cx="282246" cy="246604"/>
              <a:chOff x="6357938" y="3535360"/>
              <a:chExt cx="465138" cy="406400"/>
            </a:xfrm>
            <a:solidFill>
              <a:schemeClr val="accent3"/>
            </a:solidFill>
          </p:grpSpPr>
          <p:sp>
            <p:nvSpPr>
              <p:cNvPr id="42" name="AutoShape 43"/>
              <p:cNvSpPr/>
              <p:nvPr/>
            </p:nvSpPr>
            <p:spPr bwMode="auto">
              <a:xfrm>
                <a:off x="6357938" y="3535360"/>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44"/>
              <p:cNvSpPr/>
              <p:nvPr/>
            </p:nvSpPr>
            <p:spPr bwMode="auto">
              <a:xfrm>
                <a:off x="6779419" y="3680618"/>
                <a:ext cx="28576"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45"/>
              <p:cNvSpPr/>
              <p:nvPr/>
            </p:nvSpPr>
            <p:spPr bwMode="auto">
              <a:xfrm>
                <a:off x="6764339" y="3854447"/>
                <a:ext cx="58737"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7"/>
          <p:cNvGrpSpPr/>
          <p:nvPr/>
        </p:nvGrpSpPr>
        <p:grpSpPr>
          <a:xfrm>
            <a:off x="3346716" y="4505333"/>
            <a:ext cx="585664" cy="585664"/>
            <a:chOff x="8647910" y="4436936"/>
            <a:chExt cx="555357" cy="555357"/>
          </a:xfrm>
        </p:grpSpPr>
        <p:sp>
          <p:nvSpPr>
            <p:cNvPr id="38" name="Freeform 52"/>
            <p:cNvSpPr>
              <a:spLocks noEditPoints="1"/>
            </p:cNvSpPr>
            <p:nvPr/>
          </p:nvSpPr>
          <p:spPr bwMode="auto">
            <a:xfrm>
              <a:off x="8647910" y="4436936"/>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vert="horz" wrap="square" lIns="0" tIns="0" rIns="0" bIns="0" numCol="1" anchor="t" anchorCtr="0" compatLnSpc="1"/>
            <a:lstStyle/>
            <a:p>
              <a:pPr algn="just">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49"/>
            <p:cNvGrpSpPr/>
            <p:nvPr/>
          </p:nvGrpSpPr>
          <p:grpSpPr>
            <a:xfrm>
              <a:off x="8831951" y="4577833"/>
              <a:ext cx="193623" cy="282246"/>
              <a:chOff x="3582988" y="3510758"/>
              <a:chExt cx="319088" cy="465137"/>
            </a:xfrm>
            <a:solidFill>
              <a:schemeClr val="accent2"/>
            </a:solidFill>
          </p:grpSpPr>
          <p:sp>
            <p:nvSpPr>
              <p:cNvPr id="51" name="AutoShape 113"/>
              <p:cNvSpPr/>
              <p:nvPr/>
            </p:nvSpPr>
            <p:spPr bwMode="auto">
              <a:xfrm>
                <a:off x="3582988" y="3510758"/>
                <a:ext cx="319088"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AutoShape 114"/>
              <p:cNvSpPr/>
              <p:nvPr/>
            </p:nvSpPr>
            <p:spPr bwMode="auto">
              <a:xfrm>
                <a:off x="3655220" y="3583783"/>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3"/>
          <p:cNvGrpSpPr/>
          <p:nvPr/>
        </p:nvGrpSpPr>
        <p:grpSpPr>
          <a:xfrm>
            <a:off x="3376488" y="3258831"/>
            <a:ext cx="585664" cy="585664"/>
            <a:chOff x="5966424" y="4436930"/>
            <a:chExt cx="555357" cy="555356"/>
          </a:xfrm>
        </p:grpSpPr>
        <p:sp>
          <p:nvSpPr>
            <p:cNvPr id="37" name="Freeform 52"/>
            <p:cNvSpPr>
              <a:spLocks noEditPoints="1"/>
            </p:cNvSpPr>
            <p:nvPr/>
          </p:nvSpPr>
          <p:spPr bwMode="auto">
            <a:xfrm>
              <a:off x="5966424" y="4436930"/>
              <a:ext cx="555357" cy="55535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vert="horz" wrap="square" lIns="0" tIns="0" rIns="0" bIns="0" numCol="1" anchor="t" anchorCtr="0" compatLnSpc="1"/>
            <a:lstStyle/>
            <a:p>
              <a:pPr algn="just">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AutoShape 149"/>
            <p:cNvSpPr/>
            <p:nvPr/>
          </p:nvSpPr>
          <p:spPr bwMode="auto">
            <a:xfrm>
              <a:off x="6104525" y="4610370"/>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just" defTabSz="241300" hangingPunct="0">
                <a:lnSpc>
                  <a:spcPct val="120000"/>
                </a:lnSpc>
              </a:pPr>
              <a:endParaRPr lang="en-US" sz="8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文本框 53"/>
          <p:cNvSpPr txBox="1"/>
          <p:nvPr/>
        </p:nvSpPr>
        <p:spPr>
          <a:xfrm>
            <a:off x="7442835" y="1286510"/>
            <a:ext cx="3228340" cy="537845"/>
          </a:xfrm>
          <a:prstGeom prst="rect">
            <a:avLst/>
          </a:prstGeom>
          <a:noFill/>
        </p:spPr>
        <p:txBody>
          <a:bodyPr wrap="square" lIns="96434" tIns="48217" rIns="96434" bIns="48217" rtlCol="0">
            <a:sp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DJB金属顶梁优点</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1500"/>
                            </p:stCondLst>
                            <p:childTnLst>
                              <p:par>
                                <p:cTn id="42" presetID="53" presetClass="entr" presetSubtype="16"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9" grpId="0" bldLvl="0" animBg="1"/>
      <p:bldP spid="1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372745" y="376555"/>
            <a:ext cx="2214245" cy="464185"/>
          </a:xfrm>
          <a:prstGeom prst="rect">
            <a:avLst/>
          </a:prstGeom>
          <a:noFill/>
        </p:spPr>
        <p:txBody>
          <a:bodyPr wrap="square" lIns="96434" tIns="48217" rIns="96434" bIns="48217" rtlCol="0">
            <a:spAutoFit/>
          </a:bodyPr>
          <a:lstStyle/>
          <a:p>
            <a:pPr algn="dist" defTabSz="964565"/>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5" name="图片 4" descr="DJB金属顶梁4"/>
          <p:cNvPicPr>
            <a:picLocks noChangeAspect="1"/>
          </p:cNvPicPr>
          <p:nvPr/>
        </p:nvPicPr>
        <p:blipFill>
          <a:blip r:embed="rId1"/>
          <a:stretch>
            <a:fillRect/>
          </a:stretch>
        </p:blipFill>
        <p:spPr>
          <a:xfrm>
            <a:off x="1532890" y="2247900"/>
            <a:ext cx="2626360" cy="2626360"/>
          </a:xfrm>
          <a:prstGeom prst="ellipse">
            <a:avLst/>
          </a:prstGeom>
        </p:spPr>
      </p:pic>
      <p:pic>
        <p:nvPicPr>
          <p:cNvPr id="6" name="图片 5" descr="DJB金属顶梁2"/>
          <p:cNvPicPr>
            <a:picLocks noChangeAspect="1"/>
          </p:cNvPicPr>
          <p:nvPr/>
        </p:nvPicPr>
        <p:blipFill>
          <a:blip r:embed="rId2"/>
          <a:stretch>
            <a:fillRect/>
          </a:stretch>
        </p:blipFill>
        <p:spPr>
          <a:xfrm>
            <a:off x="8445500" y="2392045"/>
            <a:ext cx="2626360" cy="2626360"/>
          </a:xfrm>
          <a:prstGeom prst="ellipse">
            <a:avLst/>
          </a:prstGeom>
        </p:spPr>
      </p:pic>
      <p:pic>
        <p:nvPicPr>
          <p:cNvPr id="7" name="图片 6" descr="DJB金属顶梁3"/>
          <p:cNvPicPr>
            <a:picLocks noChangeAspect="1"/>
          </p:cNvPicPr>
          <p:nvPr/>
        </p:nvPicPr>
        <p:blipFill>
          <a:blip r:embed="rId3"/>
          <a:stretch>
            <a:fillRect/>
          </a:stretch>
        </p:blipFill>
        <p:spPr>
          <a:xfrm>
            <a:off x="5110480" y="2297430"/>
            <a:ext cx="2626360" cy="262636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Oval 152"/>
          <p:cNvSpPr/>
          <p:nvPr/>
        </p:nvSpPr>
        <p:spPr>
          <a:xfrm>
            <a:off x="1207135" y="1997075"/>
            <a:ext cx="3644900" cy="3543935"/>
          </a:xfrm>
          <a:prstGeom prst="ellipse">
            <a:avLst/>
          </a:prstGeom>
          <a:solidFill>
            <a:schemeClr val="accent1"/>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tr-TR"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Metin kutusu 164"/>
          <p:cNvSpPr txBox="1"/>
          <p:nvPr/>
        </p:nvSpPr>
        <p:spPr>
          <a:xfrm>
            <a:off x="1791018" y="3495040"/>
            <a:ext cx="2587625" cy="534035"/>
          </a:xfrm>
          <a:prstGeom prst="rect">
            <a:avLst/>
          </a:prstGeom>
          <a:noFill/>
        </p:spPr>
        <p:txBody>
          <a:bodyPr wrap="none" rtlCol="0">
            <a:sp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DJB金属顶梁参数</a:t>
            </a:r>
            <a:endParaRPr lang="tr-TR" altLang="zh-CN"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7" name="Dikdörtgen 176"/>
          <p:cNvSpPr/>
          <p:nvPr/>
        </p:nvSpPr>
        <p:spPr>
          <a:xfrm>
            <a:off x="5205730" y="2176145"/>
            <a:ext cx="5328920" cy="3323590"/>
          </a:xfrm>
          <a:prstGeom prst="rect">
            <a:avLst/>
          </a:prstGeom>
        </p:spPr>
        <p:txBody>
          <a:bodyPr wrap="square" lIns="0" tIns="0" rIns="0" bIns="0">
            <a:spAutoFit/>
          </a:bodyPr>
          <a:lstStyle/>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梁体：3.5吨*米</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铰接部：1.8吨*米</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承载能力：许用20吨，zui大25吨</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梁体硬度：HB290-340：</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调整角度：上下≥9°，左右≥3°</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长度：销孔中心距离1000毫米，全长1103毫米</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高度：梁体70毫米</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50000"/>
              </a:lnSpc>
              <a:spcBef>
                <a:spcPts val="0"/>
              </a:spcBef>
              <a:spcAft>
                <a:spcPts val="0"/>
              </a:spcAft>
            </a:pPr>
            <a:r>
              <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重量：20.55公斤</a:t>
            </a:r>
            <a:endParaRPr sz="1800" dirty="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anim calcmode="lin" valueType="num">
                                      <p:cBhvr>
                                        <p:cTn id="7" dur="1000" fill="hold"/>
                                        <p:tgtEl>
                                          <p:spTgt spid="177"/>
                                        </p:tgtEl>
                                        <p:attrNameLst>
                                          <p:attrName>ppt_w</p:attrName>
                                        </p:attrNameLst>
                                      </p:cBhvr>
                                      <p:tavLst>
                                        <p:tav tm="0">
                                          <p:val>
                                            <p:fltVal val="0"/>
                                          </p:val>
                                        </p:tav>
                                        <p:tav tm="100000">
                                          <p:val>
                                            <p:strVal val="#ppt_w"/>
                                          </p:val>
                                        </p:tav>
                                      </p:tavLst>
                                    </p:anim>
                                    <p:anim calcmode="lin" valueType="num">
                                      <p:cBhvr>
                                        <p:cTn id="8" dur="1000" fill="hold"/>
                                        <p:tgtEl>
                                          <p:spTgt spid="177"/>
                                        </p:tgtEl>
                                        <p:attrNameLst>
                                          <p:attrName>ppt_h</p:attrName>
                                        </p:attrNameLst>
                                      </p:cBhvr>
                                      <p:tavLst>
                                        <p:tav tm="0">
                                          <p:val>
                                            <p:fltVal val="0"/>
                                          </p:val>
                                        </p:tav>
                                        <p:tav tm="100000">
                                          <p:val>
                                            <p:strVal val="#ppt_h"/>
                                          </p:val>
                                        </p:tav>
                                      </p:tavLst>
                                    </p:anim>
                                    <p:anim calcmode="lin" valueType="num">
                                      <p:cBhvr>
                                        <p:cTn id="9" dur="1000" fill="hold"/>
                                        <p:tgtEl>
                                          <p:spTgt spid="177"/>
                                        </p:tgtEl>
                                        <p:attrNameLst>
                                          <p:attrName>style.rotation</p:attrName>
                                        </p:attrNameLst>
                                      </p:cBhvr>
                                      <p:tavLst>
                                        <p:tav tm="0">
                                          <p:val>
                                            <p:fltVal val="90"/>
                                          </p:val>
                                        </p:tav>
                                        <p:tav tm="100000">
                                          <p:val>
                                            <p:fltVal val="0"/>
                                          </p:val>
                                        </p:tav>
                                      </p:tavLst>
                                    </p:anim>
                                    <p:animEffect transition="in" filter="fade">
                                      <p:cBhvr>
                                        <p:cTn id="10"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618040" y="1927904"/>
            <a:ext cx="1568455" cy="1609045"/>
            <a:chOff x="23394" y="1490767"/>
            <a:chExt cx="1793584" cy="1839999"/>
          </a:xfrm>
        </p:grpSpPr>
        <p:sp>
          <p:nvSpPr>
            <p:cNvPr id="72" name="Round Same Side Corner Rectangle 71"/>
            <p:cNvSpPr/>
            <p:nvPr/>
          </p:nvSpPr>
          <p:spPr>
            <a:xfrm rot="5400000">
              <a:off x="-198896" y="2244015"/>
              <a:ext cx="790364" cy="345784"/>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p:grpSpPr>
          <p:sp>
            <p:nvSpPr>
              <p:cNvPr id="86" name="Oval 85"/>
              <p:cNvSpPr/>
              <p:nvPr/>
            </p:nvSpPr>
            <p:spPr>
              <a:xfrm>
                <a:off x="577953" y="1501702"/>
                <a:ext cx="395183" cy="395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120" name="Footer Text"/>
          <p:cNvSpPr txBox="1"/>
          <p:nvPr/>
        </p:nvSpPr>
        <p:spPr>
          <a:xfrm>
            <a:off x="5205730" y="2679700"/>
            <a:ext cx="6672580" cy="2077085"/>
          </a:xfrm>
          <a:prstGeom prst="rect">
            <a:avLst/>
          </a:prstGeom>
          <a:noFill/>
        </p:spPr>
        <p:txBody>
          <a:bodyPr wrap="square" lIns="0" tIns="0" rIns="0" bIns="0" rtlCol="0">
            <a:spAutoFit/>
          </a:bodyPr>
          <a:lstStyle/>
          <a:p>
            <a:pPr>
              <a:lnSpc>
                <a:spcPct val="150000"/>
              </a:lnSpc>
            </a:pPr>
            <a:r>
              <a:rPr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DJB金属顶梁它可以与各种类型单体支柱配合组成金属支架，金属顶梁供煤矿在水平及缓顷斜回采工作面及机头或其他较大控顶区使用。铰接金属顶梁它能长跨度悬臂式支护控顶区顶板，实现工作面有较大的无支柱支护的工作空间，为改善劳动条件和采用新型采煤机械及可弯曲运输机出纳改造了有利条件。</a:t>
            </a:r>
            <a:endParaRPr sz="1800" smtClean="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p:nvPr/>
        </p:nvSpPr>
        <p:spPr>
          <a:xfrm>
            <a:off x="452755" y="358775"/>
            <a:ext cx="3318510" cy="537845"/>
          </a:xfrm>
          <a:prstGeom prst="rect">
            <a:avLst/>
          </a:prstGeom>
          <a:noFill/>
        </p:spPr>
        <p:txBody>
          <a:bodyPr wrap="square" lIns="96434" tIns="48217" rIns="96434" bIns="48217" rtlCol="0">
            <a:spAutoFit/>
          </a:bodyPr>
          <a:lstStyle/>
          <a:p>
            <a:pPr algn="ctr">
              <a:lnSpc>
                <a:spcPct val="120000"/>
              </a:lnSpc>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DJB金属顶梁使用场所</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4" name="图片 3" descr="金属顶梁"/>
          <p:cNvPicPr>
            <a:picLocks noChangeAspect="1"/>
          </p:cNvPicPr>
          <p:nvPr/>
        </p:nvPicPr>
        <p:blipFill>
          <a:blip r:embed="rId1"/>
          <a:stretch>
            <a:fillRect/>
          </a:stretch>
        </p:blipFill>
        <p:spPr>
          <a:xfrm>
            <a:off x="1461135" y="3541395"/>
            <a:ext cx="2999105" cy="2999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3042756" y="1900104"/>
            <a:ext cx="2028555" cy="1711563"/>
            <a:chOff x="-948133" y="1853669"/>
            <a:chExt cx="3342234" cy="2819964"/>
          </a:xfrm>
          <a:solidFill>
            <a:schemeClr val="accent2"/>
          </a:solidFill>
          <a:effectLst>
            <a:outerShdw blurRad="254000" dist="127000" dir="2700000" algn="tl" rotWithShape="0">
              <a:prstClr val="black">
                <a:alpha val="40000"/>
              </a:prstClr>
            </a:outerShdw>
          </a:effectLst>
        </p:grpSpPr>
        <p:sp>
          <p:nvSpPr>
            <p:cNvPr id="63"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0" name="组合 49"/>
          <p:cNvGrpSpPr/>
          <p:nvPr/>
        </p:nvGrpSpPr>
        <p:grpSpPr>
          <a:xfrm>
            <a:off x="4774652" y="1900104"/>
            <a:ext cx="2028555" cy="1711563"/>
            <a:chOff x="-948133" y="1853669"/>
            <a:chExt cx="3342234" cy="2819964"/>
          </a:xfrm>
          <a:solidFill>
            <a:schemeClr val="accent1"/>
          </a:solidFill>
          <a:effectLst>
            <a:outerShdw blurRad="254000" dist="127000" dir="2700000" algn="tl" rotWithShape="0">
              <a:prstClr val="black">
                <a:alpha val="40000"/>
              </a:prstClr>
            </a:outerShdw>
          </a:effectLst>
        </p:grpSpPr>
        <p:sp>
          <p:nvSpPr>
            <p:cNvPr id="51"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6357367" y="1900104"/>
            <a:ext cx="2028555" cy="1711563"/>
            <a:chOff x="-948133" y="1853669"/>
            <a:chExt cx="3342234" cy="2819964"/>
          </a:xfrm>
          <a:solidFill>
            <a:schemeClr val="accent2"/>
          </a:solidFill>
          <a:effectLst>
            <a:outerShdw blurRad="254000" dist="127000" dir="2700000" algn="tl" rotWithShape="0">
              <a:prstClr val="black">
                <a:alpha val="40000"/>
              </a:prstClr>
            </a:outerShdw>
          </a:effectLst>
        </p:grpSpPr>
        <p:sp>
          <p:nvSpPr>
            <p:cNvPr id="44"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8" name="组合 67"/>
          <p:cNvGrpSpPr/>
          <p:nvPr/>
        </p:nvGrpSpPr>
        <p:grpSpPr>
          <a:xfrm>
            <a:off x="8026431" y="1900104"/>
            <a:ext cx="2028555" cy="1711563"/>
            <a:chOff x="-948133" y="1853669"/>
            <a:chExt cx="3342234" cy="2819964"/>
          </a:xfrm>
          <a:solidFill>
            <a:schemeClr val="accent1"/>
          </a:solidFill>
          <a:effectLst>
            <a:outerShdw blurRad="254000" dist="127000" dir="2700000" algn="tl" rotWithShape="0">
              <a:prstClr val="black">
                <a:alpha val="40000"/>
              </a:prstClr>
            </a:outerShdw>
          </a:effectLst>
        </p:grpSpPr>
        <p:sp>
          <p:nvSpPr>
            <p:cNvPr id="69" name="Freeform 7"/>
            <p:cNvSpPr/>
            <p:nvPr/>
          </p:nvSpPr>
          <p:spPr bwMode="auto">
            <a:xfrm>
              <a:off x="-948133" y="1853669"/>
              <a:ext cx="3342234" cy="281996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Freeform 7"/>
            <p:cNvSpPr/>
            <p:nvPr/>
          </p:nvSpPr>
          <p:spPr bwMode="auto">
            <a:xfrm>
              <a:off x="-844611" y="1941014"/>
              <a:ext cx="3135190" cy="2645274"/>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1" name="TextBox 1"/>
          <p:cNvSpPr txBox="1"/>
          <p:nvPr/>
        </p:nvSpPr>
        <p:spPr>
          <a:xfrm>
            <a:off x="3449276" y="2154359"/>
            <a:ext cx="1007988" cy="1237777"/>
          </a:xfrm>
          <a:prstGeom prst="rect">
            <a:avLst/>
          </a:prstGeom>
          <a:noFill/>
        </p:spPr>
        <p:txBody>
          <a:bodyPr wrap="square" lIns="128526" tIns="64263" rIns="128526" bIns="64263" rtlCol="0">
            <a:spAutoFit/>
          </a:bodyPr>
          <a:lstStyle/>
          <a:p>
            <a:pPr algn="ctr"/>
            <a:r>
              <a:rPr lang="zh-CN" altLang="en-US" sz="7200" dirty="0" smtClean="0">
                <a:solidFill>
                  <a:schemeClr val="bg1"/>
                </a:solidFill>
                <a:latin typeface="微软雅黑" panose="020B0503020204020204" pitchFamily="34" charset="-122"/>
                <a:ea typeface="微软雅黑" panose="020B0503020204020204" pitchFamily="34" charset="-122"/>
                <a:cs typeface="+mn-ea"/>
                <a:sym typeface="+mn-lt"/>
              </a:rPr>
              <a:t>谢</a:t>
            </a:r>
            <a:endParaRPr lang="zh-CN" altLang="en-US" sz="7200" dirty="0">
              <a:solidFill>
                <a:srgbClr val="224982"/>
              </a:solidFill>
              <a:latin typeface="微软雅黑" panose="020B0503020204020204" pitchFamily="34" charset="-122"/>
              <a:ea typeface="微软雅黑" panose="020B0503020204020204" pitchFamily="34" charset="-122"/>
              <a:cs typeface="+mn-ea"/>
              <a:sym typeface="+mn-lt"/>
            </a:endParaRPr>
          </a:p>
        </p:txBody>
      </p:sp>
      <p:sp>
        <p:nvSpPr>
          <p:cNvPr id="72" name="TextBox 1"/>
          <p:cNvSpPr txBox="1"/>
          <p:nvPr/>
        </p:nvSpPr>
        <p:spPr>
          <a:xfrm>
            <a:off x="5223566" y="2136903"/>
            <a:ext cx="1007988" cy="1237777"/>
          </a:xfrm>
          <a:prstGeom prst="rect">
            <a:avLst/>
          </a:prstGeom>
          <a:noFill/>
        </p:spPr>
        <p:txBody>
          <a:bodyPr wrap="square" lIns="128526" tIns="64263" rIns="128526" bIns="64263" rtlCol="0">
            <a:spAutoFit/>
          </a:bodyPr>
          <a:lstStyle/>
          <a:p>
            <a:pPr algn="ctr"/>
            <a:r>
              <a:rPr lang="zh-CN" altLang="en-US" sz="7200" dirty="0" smtClean="0">
                <a:solidFill>
                  <a:schemeClr val="bg1"/>
                </a:solidFill>
                <a:latin typeface="微软雅黑" panose="020B0503020204020204" pitchFamily="34" charset="-122"/>
                <a:ea typeface="微软雅黑" panose="020B0503020204020204" pitchFamily="34" charset="-122"/>
                <a:cs typeface="+mn-ea"/>
                <a:sym typeface="+mn-lt"/>
              </a:rPr>
              <a:t>谢</a:t>
            </a:r>
            <a:endParaRPr lang="zh-CN" altLang="en-US" sz="7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3" name="TextBox 1"/>
          <p:cNvSpPr txBox="1"/>
          <p:nvPr/>
        </p:nvSpPr>
        <p:spPr>
          <a:xfrm>
            <a:off x="6803207" y="2136903"/>
            <a:ext cx="1007988" cy="1235710"/>
          </a:xfrm>
          <a:prstGeom prst="rect">
            <a:avLst/>
          </a:prstGeom>
          <a:noFill/>
        </p:spPr>
        <p:txBody>
          <a:bodyPr wrap="square" lIns="128526" tIns="64263" rIns="128526" bIns="64263" rtlCol="0">
            <a:spAutoFit/>
          </a:bodyPr>
          <a:lstStyle/>
          <a:p>
            <a:pPr algn="ctr"/>
            <a:r>
              <a:rPr lang="zh-CN" altLang="en-US" sz="7200" dirty="0">
                <a:solidFill>
                  <a:schemeClr val="bg1"/>
                </a:solidFill>
                <a:latin typeface="微软雅黑" panose="020B0503020204020204" pitchFamily="34" charset="-122"/>
                <a:ea typeface="微软雅黑" panose="020B0503020204020204" pitchFamily="34" charset="-122"/>
                <a:cs typeface="+mn-ea"/>
                <a:sym typeface="+mn-lt"/>
              </a:rPr>
              <a:t>观</a:t>
            </a:r>
            <a:endParaRPr lang="zh-CN" altLang="en-US" sz="7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4" name="TextBox 1"/>
          <p:cNvSpPr txBox="1"/>
          <p:nvPr/>
        </p:nvSpPr>
        <p:spPr>
          <a:xfrm>
            <a:off x="8506079" y="2136903"/>
            <a:ext cx="1007988" cy="1235710"/>
          </a:xfrm>
          <a:prstGeom prst="rect">
            <a:avLst/>
          </a:prstGeom>
          <a:noFill/>
        </p:spPr>
        <p:txBody>
          <a:bodyPr wrap="square" lIns="128526" tIns="64263" rIns="128526" bIns="64263" rtlCol="0">
            <a:spAutoFit/>
          </a:bodyPr>
          <a:lstStyle/>
          <a:p>
            <a:pPr algn="ctr"/>
            <a:r>
              <a:rPr lang="zh-CN" altLang="en-US" sz="7200" dirty="0">
                <a:solidFill>
                  <a:schemeClr val="bg1"/>
                </a:solidFill>
                <a:latin typeface="微软雅黑" panose="020B0503020204020204" pitchFamily="34" charset="-122"/>
                <a:ea typeface="微软雅黑" panose="020B0503020204020204" pitchFamily="34" charset="-122"/>
                <a:cs typeface="+mn-ea"/>
                <a:sym typeface="+mn-lt"/>
              </a:rPr>
              <a:t>赏</a:t>
            </a:r>
            <a:endParaRPr lang="zh-CN" altLang="en-US" sz="7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childTnLst>
                                </p:cTn>
                              </p:par>
                              <p:par>
                                <p:cTn id="9" presetID="2" presetClass="entr" presetSubtype="1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68"/>
                                        </p:tgtEl>
                                        <p:attrNameLst>
                                          <p:attrName>style.visibility</p:attrName>
                                        </p:attrNameLst>
                                      </p:cBhvr>
                                      <p:to>
                                        <p:strVal val="visible"/>
                                      </p:to>
                                    </p:set>
                                    <p:anim calcmode="lin" valueType="num">
                                      <p:cBhvr>
                                        <p:cTn id="16" dur="500" fill="hold"/>
                                        <p:tgtEl>
                                          <p:spTgt spid="68"/>
                                        </p:tgtEl>
                                        <p:attrNameLst>
                                          <p:attrName>ppt_w</p:attrName>
                                        </p:attrNameLst>
                                      </p:cBhvr>
                                      <p:tavLst>
                                        <p:tav tm="0">
                                          <p:val>
                                            <p:fltVal val="0"/>
                                          </p:val>
                                        </p:tav>
                                        <p:tav tm="100000">
                                          <p:val>
                                            <p:strVal val="#ppt_w"/>
                                          </p:val>
                                        </p:tav>
                                      </p:tavLst>
                                    </p:anim>
                                    <p:anim calcmode="lin" valueType="num">
                                      <p:cBhvr>
                                        <p:cTn id="17" dur="500" fill="hold"/>
                                        <p:tgtEl>
                                          <p:spTgt spid="68"/>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0-#ppt_w/2"/>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2" fill="hold" grpId="0" nodeType="withEffect">
                                  <p:stCondLst>
                                    <p:cond delay="0"/>
                                  </p:stCondLst>
                                  <p:iterate type="lt">
                                    <p:tmPct val="23333"/>
                                  </p:iterate>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1+#ppt_w/2"/>
                                          </p:val>
                                        </p:tav>
                                        <p:tav tm="100000">
                                          <p:val>
                                            <p:strVal val="#ppt_x"/>
                                          </p:val>
                                        </p:tav>
                                      </p:tavLst>
                                    </p:anim>
                                    <p:anim calcmode="lin" valueType="num">
                                      <p:cBhvr additive="base">
                                        <p:cTn id="25" dur="500" fill="hold"/>
                                        <p:tgtEl>
                                          <p:spTgt spid="7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iterate type="lt">
                                    <p:tmPct val="23333"/>
                                  </p:iterate>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1+#ppt_w/2"/>
                                          </p:val>
                                        </p:tav>
                                        <p:tav tm="100000">
                                          <p:val>
                                            <p:strVal val="#ppt_x"/>
                                          </p:val>
                                        </p:tav>
                                      </p:tavLst>
                                    </p:anim>
                                    <p:anim calcmode="lin" valueType="num">
                                      <p:cBhvr additive="base">
                                        <p:cTn id="29" dur="500" fill="hold"/>
                                        <p:tgtEl>
                                          <p:spTgt spid="7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iterate type="lt">
                                    <p:tmPct val="23333"/>
                                  </p:iterate>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1+#ppt_w/2"/>
                                          </p:val>
                                        </p:tav>
                                        <p:tav tm="100000">
                                          <p:val>
                                            <p:strVal val="#ppt_x"/>
                                          </p:val>
                                        </p:tav>
                                      </p:tavLst>
                                    </p:anim>
                                    <p:anim calcmode="lin" valueType="num">
                                      <p:cBhvr additive="base">
                                        <p:cTn id="33" dur="500" fill="hold"/>
                                        <p:tgtEl>
                                          <p:spTgt spid="7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iterate type="lt">
                                    <p:tmPct val="23333"/>
                                  </p:iterate>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1+#ppt_w/2"/>
                                          </p:val>
                                        </p:tav>
                                        <p:tav tm="100000">
                                          <p:val>
                                            <p:strVal val="#ppt_x"/>
                                          </p:val>
                                        </p:tav>
                                      </p:tavLst>
                                    </p:anim>
                                    <p:anim calcmode="lin" valueType="num">
                                      <p:cBhvr additive="base">
                                        <p:cTn id="37"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tags/tag1.xml><?xml version="1.0" encoding="utf-8"?>
<p:tagLst xmlns:p="http://schemas.openxmlformats.org/presentationml/2006/main">
  <p:tag name="MH" val="20160830110410"/>
  <p:tag name="MH_LIBRARY" val="CONTENTS"/>
  <p:tag name="MH_TYPE" val="NUMBER"/>
  <p:tag name="ID" val="547132"/>
  <p:tag name="MH_ORDER" val="1"/>
  <p:tag name="KSO_WM_DIAGRAM_VIRTUALLY_FRAME" val="{&quot;height&quot;:331.3326771653543,&quot;left&quot;:251.27574803149605,&quot;top&quot;:119.90062992125983,&quot;width&quot;:373.60559055118114}"/>
</p:tagLst>
</file>

<file path=ppt/tags/tag2.xml><?xml version="1.0" encoding="utf-8"?>
<p:tagLst xmlns:p="http://schemas.openxmlformats.org/presentationml/2006/main">
  <p:tag name="MH" val="20160830110410"/>
  <p:tag name="MH_LIBRARY" val="CONTENTS"/>
  <p:tag name="MH_TYPE" val="ENTRY"/>
  <p:tag name="ID" val="547132"/>
  <p:tag name="MH_ORDER" val="1"/>
  <p:tag name="KSO_WM_DIAGRAM_VIRTUALLY_FRAME" val="{&quot;height&quot;:331.3326771653543,&quot;left&quot;:251.27574803149605,&quot;top&quot;:119.90062992125983,&quot;width&quot;:373.60559055118114}"/>
</p:tagLst>
</file>

<file path=ppt/tags/tag3.xml><?xml version="1.0" encoding="utf-8"?>
<p:tagLst xmlns:p="http://schemas.openxmlformats.org/presentationml/2006/main">
  <p:tag name="MH" val="20160830110410"/>
  <p:tag name="MH_LIBRARY" val="CONTENTS"/>
  <p:tag name="MH_TYPE" val="NUMBER"/>
  <p:tag name="ID" val="547132"/>
  <p:tag name="MH_ORDER" val="2"/>
  <p:tag name="KSO_WM_DIAGRAM_VIRTUALLY_FRAME" val="{&quot;height&quot;:331.3326771653543,&quot;left&quot;:251.27574803149605,&quot;top&quot;:119.90062992125983,&quot;width&quot;:373.60559055118114}"/>
</p:tagLst>
</file>

<file path=ppt/tags/tag4.xml><?xml version="1.0" encoding="utf-8"?>
<p:tagLst xmlns:p="http://schemas.openxmlformats.org/presentationml/2006/main">
  <p:tag name="MH" val="20160830110410"/>
  <p:tag name="MH_LIBRARY" val="CONTENTS"/>
  <p:tag name="MH_TYPE" val="ENTRY"/>
  <p:tag name="ID" val="547132"/>
  <p:tag name="MH_ORDER" val="2"/>
  <p:tag name="KSO_WM_DIAGRAM_VIRTUALLY_FRAME" val="{&quot;height&quot;:331.3326771653543,&quot;left&quot;:251.27574803149605,&quot;top&quot;:119.90062992125983,&quot;width&quot;:373.60559055118114}"/>
</p:tagLst>
</file>

<file path=ppt/tags/tag5.xml><?xml version="1.0" encoding="utf-8"?>
<p:tagLst xmlns:p="http://schemas.openxmlformats.org/presentationml/2006/main">
  <p:tag name="MH" val="20160830110410"/>
  <p:tag name="MH_LIBRARY" val="CONTENTS"/>
  <p:tag name="MH_TYPE" val="NUMBER"/>
  <p:tag name="ID" val="547132"/>
  <p:tag name="MH_ORDER" val="3"/>
  <p:tag name="KSO_WM_DIAGRAM_VIRTUALLY_FRAME" val="{&quot;height&quot;:331.3326771653543,&quot;left&quot;:251.27574803149605,&quot;top&quot;:119.90062992125983,&quot;width&quot;:373.60559055118114}"/>
</p:tagLst>
</file>

<file path=ppt/tags/tag6.xml><?xml version="1.0" encoding="utf-8"?>
<p:tagLst xmlns:p="http://schemas.openxmlformats.org/presentationml/2006/main">
  <p:tag name="MH" val="20160830110410"/>
  <p:tag name="MH_LIBRARY" val="CONTENTS"/>
  <p:tag name="MH_TYPE" val="ENTRY"/>
  <p:tag name="ID" val="547132"/>
  <p:tag name="MH_ORDER" val="3"/>
  <p:tag name="KSO_WM_DIAGRAM_VIRTUALLY_FRAME" val="{&quot;height&quot;:331.3326771653543,&quot;left&quot;:251.27574803149605,&quot;top&quot;:119.90062992125983,&quot;width&quot;:373.60559055118114}"/>
</p:tagLst>
</file>

<file path=ppt/tags/tag7.xml><?xml version="1.0" encoding="utf-8"?>
<p:tagLst xmlns:p="http://schemas.openxmlformats.org/presentationml/2006/main">
  <p:tag name="MH" val="20160830110410"/>
  <p:tag name="MH_LIBRARY" val="CONTENTS"/>
  <p:tag name="MH_TYPE" val="NUMBER"/>
  <p:tag name="ID" val="547132"/>
  <p:tag name="MH_ORDER" val="4"/>
  <p:tag name="KSO_WM_DIAGRAM_VIRTUALLY_FRAME" val="{&quot;height&quot;:331.3326771653543,&quot;left&quot;:251.27574803149605,&quot;top&quot;:119.90062992125983,&quot;width&quot;:373.60559055118114}"/>
</p:tagLst>
</file>

<file path=ppt/tags/tag8.xml><?xml version="1.0" encoding="utf-8"?>
<p:tagLst xmlns:p="http://schemas.openxmlformats.org/presentationml/2006/main">
  <p:tag name="MH" val="20160830110410"/>
  <p:tag name="MH_LIBRARY" val="CONTENTS"/>
  <p:tag name="MH_TYPE" val="ENTRY"/>
  <p:tag name="ID" val="547132"/>
  <p:tag name="MH_ORDER" val="4"/>
  <p:tag name="KSO_WM_DIAGRAM_VIRTUALLY_FRAME" val="{&quot;height&quot;:331.3326771653543,&quot;left&quot;:251.27574803149605,&quot;top&quot;:119.90062992125983,&quot;width&quot;:373.60559055118114}"/>
</p:tagLst>
</file>

<file path=ppt/tags/tag9.xml><?xml version="1.0" encoding="utf-8"?>
<p:tagLst xmlns:p="http://schemas.openxmlformats.org/presentationml/2006/main">
  <p:tag name="MH" val="20160830110410"/>
  <p:tag name="MH_LIBRARY" val="CONTENTS"/>
  <p:tag name="MH_TYPE" val="OTHERS"/>
  <p:tag name="ID" val="547132"/>
</p:tagLst>
</file>

<file path=ppt/tags/tag10.xml><?xml version="1.0" encoding="utf-8"?>
<p:tagLst xmlns:p="http://schemas.openxmlformats.org/presentationml/2006/main">
  <p:tag name="MH" val="20160830110410"/>
  <p:tag name="MH_LIBRARY" val="CONTENTS"/>
  <p:tag name="MH_TYPE" val="OTHERS"/>
  <p:tag name="ID" val="547132"/>
</p:tagLst>
</file>

<file path=ppt/tags/tag11.xml><?xml version="1.0" encoding="utf-8"?>
<p:tagLst xmlns:p="http://schemas.openxmlformats.org/presentationml/2006/main">
  <p:tag name="MH" val="20160830110410"/>
  <p:tag name="MH_LIBRARY" val="CONTENTS"/>
  <p:tag name="MH_AUTOCOLOR" val="TRUE"/>
  <p:tag name="MH_TYPE" val="CONTENTS"/>
  <p:tag name="ID" val="547132"/>
</p:tagLst>
</file>

<file path=ppt/tags/tag12.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3.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4.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5.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6.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7.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8.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19.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0.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1.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2.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3.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4.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5.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6.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7.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8.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29.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30.xml><?xml version="1.0" encoding="utf-8"?>
<p:tagLst xmlns:p="http://schemas.openxmlformats.org/presentationml/2006/main">
  <p:tag name="KSO_WM_DIAGRAM_VIRTUALLY_FRAME" val="{&quot;height&quot;:307.8962992125984,&quot;left&quot;:133.5298425196851,&quot;top&quot;:186.11133858267718,&quot;width&quot;:709.7624409448819}"/>
</p:tagLst>
</file>

<file path=ppt/tags/tag31.xml><?xml version="1.0" encoding="utf-8"?>
<p:tagLst xmlns:p="http://schemas.openxmlformats.org/presentationml/2006/main">
  <p:tag name="TİMİNG" val="|1.6|1.6|1.7|1.7|1.3|1.2"/>
</p:tagLst>
</file>

<file path=ppt/tags/tag32.xml><?xml version="1.0" encoding="utf-8"?>
<p:tagLst xmlns:p="http://schemas.openxmlformats.org/presentationml/2006/main">
  <p:tag name="ISPRING_ULTRA_SCORM_COURSE_ID" val="F21F3DF6-17C1-423B-9729-424B04BEFF3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320.pptx"/>
  <p:tag name="commondata" val="eyJoZGlkIjoiMTQwZjNlNzQwMGE1YWNjNTM4MzRhMTNjNzk5MDQyOGIifQ=="/>
</p:tagLst>
</file>

<file path=ppt/theme/theme1.xml><?xml version="1.0" encoding="utf-8"?>
<a:theme xmlns:a="http://schemas.openxmlformats.org/drawingml/2006/main" name="第一PPT，www.1ppt.com">
  <a:themeElements>
    <a:clrScheme name="自定义 421">
      <a:dk1>
        <a:sysClr val="windowText" lastClr="000000"/>
      </a:dk1>
      <a:lt1>
        <a:sysClr val="window" lastClr="FFFFFF"/>
      </a:lt1>
      <a:dk2>
        <a:srgbClr val="44546A"/>
      </a:dk2>
      <a:lt2>
        <a:srgbClr val="E7E6E6"/>
      </a:lt2>
      <a:accent1>
        <a:srgbClr val="B95921"/>
      </a:accent1>
      <a:accent2>
        <a:srgbClr val="01083F"/>
      </a:accent2>
      <a:accent3>
        <a:srgbClr val="B95921"/>
      </a:accent3>
      <a:accent4>
        <a:srgbClr val="01083F"/>
      </a:accent4>
      <a:accent5>
        <a:srgbClr val="B95921"/>
      </a:accent5>
      <a:accent6>
        <a:srgbClr val="01083F"/>
      </a:accent6>
      <a:hlink>
        <a:srgbClr val="B95921"/>
      </a:hlink>
      <a:folHlink>
        <a:srgbClr val="01083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633</Words>
  <Application>WPS 演示</Application>
  <PresentationFormat>自定义</PresentationFormat>
  <Paragraphs>65</Paragraphs>
  <Slides>9</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Arial</vt:lpstr>
      <vt:lpstr>宋体</vt:lpstr>
      <vt:lpstr>Wingdings</vt:lpstr>
      <vt:lpstr>Calibri</vt:lpstr>
      <vt:lpstr>方正正准黑简体</vt:lpstr>
      <vt:lpstr>黑体</vt:lpstr>
      <vt:lpstr>微软雅黑</vt:lpstr>
      <vt:lpstr>Arial Unicode MS</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dc:title>
  <dc:creator/>
  <cp:keywords>第一PPT模板网-WWW.1PPT.COM</cp:keywords>
  <cp:lastModifiedBy>Administrator</cp:lastModifiedBy>
  <cp:revision>6</cp:revision>
  <dcterms:created xsi:type="dcterms:W3CDTF">2016-10-17T14:00:00Z</dcterms:created>
  <dcterms:modified xsi:type="dcterms:W3CDTF">2024-11-21T05:44:00Z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90FAC231C1DC4D4384994E10E1AE4CD4_13</vt:lpwstr>
  </property>
  <property fmtid="{D5CDD505-2E9C-101B-9397-08002B2CF9AE}" pid="3" name="KSOProductBuildVer">
    <vt:lpwstr>2052-12.1.0.18912</vt:lpwstr>
  </property>
</Properties>
</file>