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021" r:id="rId1"/>
    <p:sldMasterId id="2147495058" r:id="rId2"/>
  </p:sldMasterIdLst>
  <p:notesMasterIdLst>
    <p:notesMasterId r:id="rId3"/>
  </p:notesMasterIdLst>
  <p:sldIdLst>
    <p:sldId id="5563" r:id="rId4"/>
    <p:sldId id="5566" r:id="rId5"/>
    <p:sldId id="5569" r:id="rId6"/>
    <p:sldId id="5572" r:id="rId7"/>
    <p:sldId id="5578" r:id="rId9"/>
    <p:sldId id="5581" r:id="rId10"/>
    <p:sldId id="5584" r:id="rId11"/>
    <p:sldId id="5587" r:id="rId12"/>
    <p:sldId id="5593" r:id="rId14"/>
    <p:sldId id="5596" r:id="rId15"/>
    <p:sldId id="5599" r:id="rId16"/>
    <p:sldId id="5602" r:id="rId17"/>
    <p:sldId id="5608" r:id="rId19"/>
    <p:sldId id="5611" r:id="rId20"/>
    <p:sldId id="5614" r:id="rId21"/>
    <p:sldId id="5617" r:id="rId22"/>
    <p:sldId id="5620" r:id="rId23"/>
    <p:sldId id="5626" r:id="rId25"/>
    <p:sldId id="5629" r:id="rId26"/>
    <p:sldId id="5632" r:id="rId27"/>
    <p:sldId id="5635" r:id="rId28"/>
    <p:sldId id="5638" r:id="rId29"/>
    <p:sldId id="5644" r:id="rId31"/>
    <p:sldId id="5647" r:id="rId32"/>
    <p:sldId id="5650" r:id="rId33"/>
    <p:sldId id="5653" r:id="rId34"/>
    <p:sldId id="5656" r:id="rId35"/>
    <p:sldId id="5662" r:id="rId37"/>
    <p:sldId id="5665" r:id="rId38"/>
    <p:sldId id="5668" r:id="rId39"/>
    <p:sldId id="5671" r:id="rId40"/>
    <p:sldId id="5674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22" r:id="rId1"/>
    <p:sldLayoutId id="2147495023" r:id="rId2"/>
    <p:sldLayoutId id="2147495024" r:id="rId3"/>
    <p:sldLayoutId id="2147495025" r:id="rId4"/>
    <p:sldLayoutId id="2147495026" r:id="rId5"/>
    <p:sldLayoutId id="2147495027" r:id="rId6"/>
    <p:sldLayoutId id="2147495028" r:id="rId7"/>
    <p:sldLayoutId id="2147495029" r:id="rId8"/>
    <p:sldLayoutId id="2147495030" r:id="rId9"/>
    <p:sldLayoutId id="2147495031" r:id="rId10"/>
    <p:sldLayoutId id="21474950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059" r:id="rId1"/>
    <p:sldLayoutId id="2147495060" r:id="rId2"/>
    <p:sldLayoutId id="2147495061" r:id="rId3"/>
    <p:sldLayoutId id="2147495062" r:id="rId4"/>
    <p:sldLayoutId id="2147495063" r:id="rId5"/>
    <p:sldLayoutId id="2147495064" r:id="rId6"/>
    <p:sldLayoutId id="2147495065" r:id="rId7"/>
    <p:sldLayoutId id="2147495066" r:id="rId8"/>
    <p:sldLayoutId id="2147495067" r:id="rId9"/>
    <p:sldLayoutId id="2147495068" r:id="rId10"/>
    <p:sldLayoutId id="21474950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tags" Target="../tags/tag322.xml"/><Relationship Id="rId18" Type="http://schemas.openxmlformats.org/officeDocument/2006/relationships/tags" Target="../tags/tag323.xml"/><Relationship Id="rId19" Type="http://schemas.openxmlformats.org/officeDocument/2006/relationships/tags" Target="../tags/tag324.xml"/><Relationship Id="rId20" Type="http://schemas.openxmlformats.org/officeDocument/2006/relationships/tags" Target="../tags/tag325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tags" Target="../tags/tag381.xml"/><Relationship Id="rId14" Type="http://schemas.openxmlformats.org/officeDocument/2006/relationships/tags" Target="../tags/tag382.xml"/><Relationship Id="rId15" Type="http://schemas.openxmlformats.org/officeDocument/2006/relationships/tags" Target="../tags/tag383.xml"/><Relationship Id="rId16" Type="http://schemas.openxmlformats.org/officeDocument/2006/relationships/tags" Target="../tags/tag384.xml"/><Relationship Id="rId17" Type="http://schemas.openxmlformats.org/officeDocument/2006/relationships/tags" Target="../tags/tag385.xml"/><Relationship Id="rId18" Type="http://schemas.openxmlformats.org/officeDocument/2006/relationships/tags" Target="../tags/tag386.xml"/><Relationship Id="rId19" Type="http://schemas.openxmlformats.org/officeDocument/2006/relationships/tags" Target="../tags/tag387.xml"/><Relationship Id="rId20" Type="http://schemas.openxmlformats.org/officeDocument/2006/relationships/tags" Target="../tags/tag388.xml"/><Relationship Id="rId21" Type="http://schemas.openxmlformats.org/officeDocument/2006/relationships/tags" Target="../tags/tag389.xml"/><Relationship Id="rId22" Type="http://schemas.openxmlformats.org/officeDocument/2006/relationships/tags" Target="../tags/tag390.xml"/><Relationship Id="rId23" Type="http://schemas.openxmlformats.org/officeDocument/2006/relationships/tags" Target="../tags/tag391.xml"/><Relationship Id="rId24" Type="http://schemas.openxmlformats.org/officeDocument/2006/relationships/tags" Target="../tags/tag392.xml"/><Relationship Id="rId25" Type="http://schemas.openxmlformats.org/officeDocument/2006/relationships/tags" Target="../tags/tag393.xml"/><Relationship Id="rId26" Type="http://schemas.openxmlformats.org/officeDocument/2006/relationships/tags" Target="../tags/tag394.xml"/><Relationship Id="rId27" Type="http://schemas.openxmlformats.org/officeDocument/2006/relationships/tags" Target="../tags/tag395.xml"/><Relationship Id="rId28" Type="http://schemas.openxmlformats.org/officeDocument/2006/relationships/tags" Target="../tags/tag396.xml"/><Relationship Id="rId29" Type="http://schemas.openxmlformats.org/officeDocument/2006/relationships/tags" Target="../tags/tag397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tags" Target="../tags/tag428.xml"/><Relationship Id="rId5" Type="http://schemas.openxmlformats.org/officeDocument/2006/relationships/tags" Target="../tags/tag429.xml"/><Relationship Id="rId6" Type="http://schemas.openxmlformats.org/officeDocument/2006/relationships/tags" Target="../tags/tag430.xml"/><Relationship Id="rId7" Type="http://schemas.openxmlformats.org/officeDocument/2006/relationships/tags" Target="../tags/tag431.xml"/><Relationship Id="rId8" Type="http://schemas.openxmlformats.org/officeDocument/2006/relationships/tags" Target="../tags/tag432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教育科技行业工作总结与展望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教育科技行业概述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教育科技行业现状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教育科技行业应用场景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教育科技行业技术创新与突破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教育科技行业未来展望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教育科技行业概述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7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8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教育科技行业的定义：教育科技行业是指利用科技手段，提高教育质量和效率的行业。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教育科技行业的发展历程：从最初的在线教育到现在的智能教育，教育科技行业经历了不断的发展和创新。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教育科技行业的现状：目前，教育科技行业已经成为一个庞大的产业，涵盖了在线教育、智能教育、虚拟现实教育等多个领域。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教育科技行业的发展趋势：未来，教育科技行业将继续发展，将更加注重个性化教育和素质教育，同时也会更加注重技术的应用和创新。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行业主要参与者</a:t>
            </a:r>
            <a:endParaRPr altLang="en-US" lang="zh-CN"/>
          </a:p>
        </p:txBody>
      </p:sp>
      <p:sp>
        <p:nvSpPr>
          <p:cNvPr id="10490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科技公司：研发教育科技产品，满足市场需求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政府机构：制定教育政策，推动教育科技发展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教育机构：提供教育资源，促进教育科技应用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教育科技初创公司：创新教育科技应用，推动行业变革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91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全球市场规模：教育科技行业在全球范围内呈现出快速增长的趋势，市场规模不断扩大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国内市场规模：中国教育科技行业市场规模逐年增长，成为全球最大的教育科技市场之一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行业增长趋势：随着技术的不断进步和应用，教育科技行业将继续保持快速增长的趋势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行业前景展望：未来几年，教育科技行业将继续保持快速增长，并有望成为推动全球经济增长的重要力量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教育科技行业现状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行业现状及特点</a:t>
            </a:r>
            <a:endParaRPr altLang="en-US" lang="zh-CN"/>
          </a:p>
        </p:txBody>
      </p:sp>
      <p:sp>
        <p:nvSpPr>
          <p:cNvPr id="10492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教育科技行业发展迅速，市场规模不断扩大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人工智能、大数据等新技术在教育领域广泛应用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市场竞争激烈，企业数量众多但质量参差不齐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政策支持力度加大，推动行业快速发展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行业面临的问题</a:t>
            </a:r>
            <a:endParaRPr altLang="en-US" lang="zh-CN"/>
          </a:p>
        </p:txBody>
      </p:sp>
      <p:sp>
        <p:nvSpPr>
          <p:cNvPr id="10493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资源分配不均：优质教育资源匮乏，导致教育不公平现象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教育质量参差不齐：部分学校和机构的教学质量有待提高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技术应用不足：教育科技在部分地区和学校的应用还处于初级阶段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政策法规不完善：教育科技行业的政策法规尚需完善，以保障行业的健康发展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3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人工智能与大数据在教育中的应用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在线教育与线下教育的融合发展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个性化教育与自适应学习的发展趋势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虚拟现实与增强现实在教育中的融合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2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教育科技行业应用场景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在线教育平台</a:t>
            </a:r>
            <a:endParaRPr altLang="en-US" lang="zh-CN"/>
          </a:p>
        </p:txBody>
      </p:sp>
      <p:sp>
        <p:nvSpPr>
          <p:cNvPr id="104949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在线教育平台定义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9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在线教育平台发展历程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0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在线教育平台应用场景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51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在线教育平台未来发展趋势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智能教育机器人</a:t>
            </a:r>
            <a:endParaRPr altLang="en-US" lang="zh-CN"/>
          </a:p>
        </p:txBody>
      </p:sp>
      <p:sp>
        <p:nvSpPr>
          <p:cNvPr id="104955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5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定义：智能教育机器人是一种结合人工智能技术，为教育领域提供个性化、智能化服务的机器人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应用场景：辅助教学、自主学习、智能评估等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优势：个性化教学、提高教学效果、激发学生兴趣等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未来发展：随着技术的不断进步，智能教育机器人将在教育领域发挥更大的作用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虚拟现实/增强现实教育应用</a:t>
            </a:r>
            <a:endParaRPr altLang="en-US" lang="zh-CN"/>
          </a:p>
        </p:txBody>
      </p:sp>
      <p:sp>
        <p:nvSpPr>
          <p:cNvPr id="104960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虚拟现实/增强现实技术介绍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在教育领域的应用场景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优势与局限性分析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未来发展趋势预测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人工智能辅助教学</a:t>
            </a:r>
            <a:endParaRPr altLang="en-US" lang="zh-CN"/>
          </a:p>
        </p:txBody>
      </p:sp>
      <p:sp>
        <p:nvSpPr>
          <p:cNvPr id="10496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智能辅导：利用人工智能技术，为学生提供在线辅导和答疑服务，解决学生在学习中遇到的问题。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智能教学：利用人工智能技术，为学生提供个性化、精准的教学内容，提高教学效果。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智能评估：通过人工智能技术，对学生的学习成果进行实时评估，为教师提供反馈，及时调整教学策略。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智能推荐：根据学生的学习情况和兴趣爱好，为学生推荐适合的学习资源和课程，提高学习效率。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3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教育科技行业技术创新与突破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人工智能技术驱动教育创新</a:t>
            </a:r>
            <a:endParaRPr altLang="en-US" lang="zh-CN"/>
          </a:p>
        </p:txBody>
      </p:sp>
      <p:sp>
        <p:nvSpPr>
          <p:cNvPr id="104980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未来教育科技行业的人工智能技术发展趋势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1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人工智能技术如何助力教育创新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人工智能技术对教育行业的改变与影响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人工智能技术在教育科技行业的应用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大数据在教育领域的应用与价值</a:t>
            </a:r>
            <a:endParaRPr altLang="en-US" lang="zh-CN"/>
          </a:p>
        </p:txBody>
      </p:sp>
      <p:sp>
        <p:nvSpPr>
          <p:cNvPr id="104986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大数据技术能够收集、分析和处理海量的教育数据，为教育决策提供科学依据。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大数据技术能够实现个性化教育，提高教学效果和学生的学习体验。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大数据技术能够优化教育资源分配，提高教育资源的利用效率。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大数据技术能够促进教育行业的创新与发展，推动教育信息化进程。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云计算为教育带来变革与机遇</a:t>
            </a:r>
            <a:endParaRPr altLang="en-US" lang="zh-CN"/>
          </a:p>
        </p:txBody>
      </p:sp>
      <p:sp>
        <p:nvSpPr>
          <p:cNvPr id="10499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云计算技术为教育行业提供高效、灵活和可靠的计算服务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云计算技术促进教育资源的共享与优化，提高教育质量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云计算技术为教育行业带来创新的教学方式和学习体验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云计算技术为教育行业的发展带来新的机遇和挑战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5G技术在教育领域的潜力与前景</a:t>
            </a:r>
            <a:endParaRPr altLang="en-US" lang="zh-CN"/>
          </a:p>
        </p:txBody>
      </p:sp>
      <p:sp>
        <p:nvSpPr>
          <p:cNvPr id="1049982" name="梯形 7"/>
          <p:cNvSpPr/>
          <p:nvPr>
            <p:custDataLst>
              <p:tags r:id="rId1"/>
            </p:custDataLst>
          </p:nvPr>
        </p:nvSpPr>
        <p:spPr>
          <a:xfrm flipV="1">
            <a:off x="608400" y="2449560"/>
            <a:ext cx="2052247" cy="194001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49984" name="任意多边形: 形状 9"/>
          <p:cNvSpPr/>
          <p:nvPr>
            <p:custDataLst>
              <p:tags r:id="rId2"/>
            </p:custDataLst>
          </p:nvPr>
        </p:nvSpPr>
        <p:spPr>
          <a:xfrm>
            <a:off x="675707" y="2194300"/>
            <a:ext cx="1915855" cy="261946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49986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1939040"/>
            <a:ext cx="2052247" cy="51021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988" name="正文"/>
          <p:cNvSpPr txBox="1"/>
          <p:nvPr>
            <p:custDataLst>
              <p:tags r:id="rId4"/>
            </p:custDataLst>
          </p:nvPr>
        </p:nvSpPr>
        <p:spPr>
          <a:xfrm>
            <a:off x="675707" y="2669261"/>
            <a:ext cx="1915855" cy="3131586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5G技术概述：5G技术是第五代移动通信技术，具有高速、低延迟、大容量等特点，为教育领域提供了新的可能性。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90" name="梯形 40"/>
          <p:cNvSpPr/>
          <p:nvPr>
            <p:custDataLst>
              <p:tags r:id="rId5"/>
            </p:custDataLst>
          </p:nvPr>
        </p:nvSpPr>
        <p:spPr>
          <a:xfrm flipV="1">
            <a:off x="2837799" y="2449560"/>
            <a:ext cx="2052247" cy="194001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49992" name="任意多边形: 形状 41"/>
          <p:cNvSpPr/>
          <p:nvPr>
            <p:custDataLst>
              <p:tags r:id="rId6"/>
            </p:custDataLst>
          </p:nvPr>
        </p:nvSpPr>
        <p:spPr>
          <a:xfrm>
            <a:off x="2904471" y="2194300"/>
            <a:ext cx="1915855" cy="261946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49994" name="矩形: 圆顶角 42"/>
          <p:cNvSpPr/>
          <p:nvPr>
            <p:custDataLst>
              <p:tags r:id="rId7"/>
            </p:custDataLst>
          </p:nvPr>
        </p:nvSpPr>
        <p:spPr>
          <a:xfrm flipH="1">
            <a:off x="2837799" y="1939040"/>
            <a:ext cx="2052247" cy="51021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996" name="正文"/>
          <p:cNvSpPr txBox="1"/>
          <p:nvPr>
            <p:custDataLst>
              <p:tags r:id="rId8"/>
            </p:custDataLst>
          </p:nvPr>
        </p:nvSpPr>
        <p:spPr>
          <a:xfrm>
            <a:off x="2904471" y="2669261"/>
            <a:ext cx="1915855" cy="3131586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5G技术在教育领域的应用：5G技术可以应用于在线教育、远程教育、智能教育等领域，提高教育质量和效率。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98" name="梯形 46"/>
          <p:cNvSpPr/>
          <p:nvPr>
            <p:custDataLst>
              <p:tags r:id="rId9"/>
            </p:custDataLst>
          </p:nvPr>
        </p:nvSpPr>
        <p:spPr>
          <a:xfrm flipV="1">
            <a:off x="5066562" y="2449560"/>
            <a:ext cx="2052247" cy="194001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000" name="任意多边形: 形状 47"/>
          <p:cNvSpPr/>
          <p:nvPr>
            <p:custDataLst>
              <p:tags r:id="rId10"/>
            </p:custDataLst>
          </p:nvPr>
        </p:nvSpPr>
        <p:spPr>
          <a:xfrm>
            <a:off x="5133870" y="2194300"/>
            <a:ext cx="1915855" cy="261946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002" name="矩形: 圆顶角 48"/>
          <p:cNvSpPr/>
          <p:nvPr>
            <p:custDataLst>
              <p:tags r:id="rId11"/>
            </p:custDataLst>
          </p:nvPr>
        </p:nvSpPr>
        <p:spPr>
          <a:xfrm flipH="1">
            <a:off x="5066562" y="1939040"/>
            <a:ext cx="2052247" cy="51021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04" name="正文"/>
          <p:cNvSpPr txBox="1"/>
          <p:nvPr>
            <p:custDataLst>
              <p:tags r:id="rId12"/>
            </p:custDataLst>
          </p:nvPr>
        </p:nvSpPr>
        <p:spPr>
          <a:xfrm>
            <a:off x="5133870" y="2669261"/>
            <a:ext cx="1915855" cy="3131586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5G技术的优势：5G技术的高速度、低延迟和大容量等特点，使得在线教育更加流畅、实时，提高了学生的学习体验。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06" name="梯形 52"/>
          <p:cNvSpPr/>
          <p:nvPr>
            <p:custDataLst>
              <p:tags r:id="rId13"/>
            </p:custDataLst>
          </p:nvPr>
        </p:nvSpPr>
        <p:spPr>
          <a:xfrm flipV="1">
            <a:off x="7295961" y="2449560"/>
            <a:ext cx="2052247" cy="194001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008" name="任意多边形: 形状 53"/>
          <p:cNvSpPr/>
          <p:nvPr>
            <p:custDataLst>
              <p:tags r:id="rId14"/>
            </p:custDataLst>
          </p:nvPr>
        </p:nvSpPr>
        <p:spPr>
          <a:xfrm>
            <a:off x="7362633" y="2194300"/>
            <a:ext cx="1915855" cy="261946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010" name="矩形: 圆顶角 54"/>
          <p:cNvSpPr/>
          <p:nvPr>
            <p:custDataLst>
              <p:tags r:id="rId15"/>
            </p:custDataLst>
          </p:nvPr>
        </p:nvSpPr>
        <p:spPr>
          <a:xfrm flipH="1">
            <a:off x="7295961" y="1939040"/>
            <a:ext cx="2052247" cy="51021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12" name="正文"/>
          <p:cNvSpPr txBox="1"/>
          <p:nvPr>
            <p:custDataLst>
              <p:tags r:id="rId16"/>
            </p:custDataLst>
          </p:nvPr>
        </p:nvSpPr>
        <p:spPr>
          <a:xfrm>
            <a:off x="7362633" y="2669261"/>
            <a:ext cx="1915855" cy="3131586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5G技术的挑战：虽然5G技术在教育领域具有巨大的潜力，但也面临着一些挑战，如网络安全、数据隐私等问题。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14" name="梯形 36"/>
          <p:cNvSpPr/>
          <p:nvPr>
            <p:custDataLst>
              <p:tags r:id="rId17"/>
            </p:custDataLst>
          </p:nvPr>
        </p:nvSpPr>
        <p:spPr>
          <a:xfrm flipV="1">
            <a:off x="9525360" y="2449560"/>
            <a:ext cx="2052247" cy="194001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016" name="任意多边形: 形状 37"/>
          <p:cNvSpPr/>
          <p:nvPr>
            <p:custDataLst>
              <p:tags r:id="rId18"/>
            </p:custDataLst>
          </p:nvPr>
        </p:nvSpPr>
        <p:spPr>
          <a:xfrm>
            <a:off x="9592032" y="2194300"/>
            <a:ext cx="1915855" cy="261946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018" name="矩形: 圆顶角 43"/>
          <p:cNvSpPr/>
          <p:nvPr>
            <p:custDataLst>
              <p:tags r:id="rId19"/>
            </p:custDataLst>
          </p:nvPr>
        </p:nvSpPr>
        <p:spPr>
          <a:xfrm flipH="1">
            <a:off x="9525360" y="1939040"/>
            <a:ext cx="2052247" cy="51021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020" name="正文"/>
          <p:cNvSpPr txBox="1"/>
          <p:nvPr>
            <p:custDataLst>
              <p:tags r:id="rId20"/>
            </p:custDataLst>
          </p:nvPr>
        </p:nvSpPr>
        <p:spPr>
          <a:xfrm>
            <a:off x="9593302" y="2669261"/>
            <a:ext cx="1915855" cy="3131586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未来展望：随着5G技术的不断发展和完善，相信其在教育领域的应用将会越来越广泛，为教育行业带来更多的创新和突破。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教育科技行业未来展望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501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人工智能与大数据在教育科技中的应用将更加广泛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虚拟现实与增强现实技术将为教育带来更多创新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个性化学习与自适应教育将逐渐成为主流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跨界合作与共享经济模式将推动教育科技行业的发展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技术创新对行业的影响与推动</a:t>
            </a:r>
            <a:endParaRPr altLang="en-US" lang="zh-CN"/>
          </a:p>
        </p:txBody>
      </p:sp>
      <p:sp>
        <p:nvSpPr>
          <p:cNvPr id="10501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技术创新将推动教育科技行业的发展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技术创新将改变教育方式，提高教育质量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技术创新将促进教育资源的均衡分配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技术创新将为教育科技行业带来新的商业模式和机会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政策法规对行业发展的影响与机遇</a:t>
            </a:r>
            <a:endParaRPr altLang="en-US" lang="zh-CN"/>
          </a:p>
        </p:txBody>
      </p:sp>
      <p:sp>
        <p:nvSpPr>
          <p:cNvPr id="10502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未来政策法规的发展趋势及其对行业的影响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政策法规对教育科技行业的推动作用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政策法规对行业发展的挑战与机遇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教育科技行业如何应对政策法规的变化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跨界合作与产业链协同发展前景</a:t>
            </a:r>
            <a:endParaRPr altLang="en-US" lang="zh-CN"/>
          </a:p>
        </p:txBody>
      </p:sp>
      <p:sp>
        <p:nvSpPr>
          <p:cNvPr id="105031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4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4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4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4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跨界合作：教育科技行业与其他领域的合作与创新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挑战与机遇：教育科技行业面临的挑战与机遇并存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前景展望：未来教育科技行业的趋势与发展方向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产业链协同：教育科技行业各环节的协同与整合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8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教育科技行业挑战与机遇并存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市场竞争激烈与挑战</a:t>
            </a:r>
            <a:endParaRPr altLang="en-US" lang="zh-CN"/>
          </a:p>
        </p:txBody>
      </p:sp>
      <p:sp>
        <p:nvSpPr>
          <p:cNvPr id="10504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法规挑战：教育科技行业需要遵守相关法规，确保合规经营，同时也需要关注政策变化，以便及时调整业务策略。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人才挑战：教育科技行业需要具备高素质的人才，包括技术人才、教育人才和市场人才等，以推动行业的发展。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市场竞争激烈：教育科技行业吸引了众多企业参与，竞争激烈，需要不断创新以保持竞争优势。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技术挑战：随着科技的发展，教育科技行业需要不断跟进新技术，以满足不断变化的市场需求。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政策法规风险与应对策略</a:t>
            </a:r>
            <a:endParaRPr altLang="en-US" lang="zh-CN"/>
          </a:p>
        </p:txBody>
      </p:sp>
      <p:sp>
        <p:nvSpPr>
          <p:cNvPr id="10505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政策法规变化对教育科技行业的影响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行业监管加强带来的挑战与机遇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企业合规经营的重要性与必要性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应对策略：加强政策研究，及时调整业务模式，加强与监管部门的沟通合作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跨界合作与产业链协同发展机遇</a:t>
            </a:r>
            <a:endParaRPr altLang="en-US" lang="zh-CN"/>
          </a:p>
        </p:txBody>
      </p:sp>
      <p:sp>
        <p:nvSpPr>
          <p:cNvPr id="10505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产业链协同：教育科技行业上下游企业之间的合作与共赢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跨界合作：教育科技行业与其他领域的合作与创新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发展机遇：教育科技行业面临的挑战与机遇并存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未来展望：教育科技行业跨界合作与产业链协同发展的前景与展望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人才培养与储备需求迫切</a:t>
            </a:r>
            <a:endParaRPr altLang="en-US" lang="zh-CN"/>
          </a:p>
        </p:txBody>
      </p:sp>
      <p:sp>
        <p:nvSpPr>
          <p:cNvPr id="105062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行业人才缺口大：教育科技行业需要具备创新思维、技术能力和教育理念的专业人才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3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人才培养体系不完善：目前教育科技行业的人才培养体系不够完善，缺乏系统性的培养计划和课程设置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3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人才流失严重：由于行业特点，教育科技行业的人才流失现象比较严重，需要加强留用措施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4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75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人才储备需求迫切：随着行业的快速发展，人才储备需求迫切，需要提前进行人才储备和培养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68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5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4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4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4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4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4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4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4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4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5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3_4*l_h_a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3_4*l_h_f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8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0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4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447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2023-12-17T13:07:01Z</dcterms:created>
  <dcterms:modified xsi:type="dcterms:W3CDTF">2023-12-17T13:07:01Z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623a41edbe8449c2b0cbf17ff40741f9_21</vt:lpwstr>
  </property>
</Properties>
</file>