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385" r:id="rId1"/>
    <p:sldMasterId id="2147488422" r:id="rId2"/>
  </p:sldMasterIdLst>
  <p:notesMasterIdLst>
    <p:notesMasterId r:id="rId3"/>
  </p:notesMasterIdLst>
  <p:sldIdLst>
    <p:sldId id="2545" r:id="rId4"/>
    <p:sldId id="2549" r:id="rId5"/>
    <p:sldId id="2552" r:id="rId6"/>
    <p:sldId id="2555" r:id="rId7"/>
    <p:sldId id="2561" r:id="rId9"/>
    <p:sldId id="2564" r:id="rId10"/>
    <p:sldId id="2567" r:id="rId11"/>
    <p:sldId id="2570" r:id="rId12"/>
    <p:sldId id="2576" r:id="rId14"/>
    <p:sldId id="2579" r:id="rId15"/>
    <p:sldId id="2582" r:id="rId16"/>
    <p:sldId id="2585" r:id="rId17"/>
    <p:sldId id="2588" r:id="rId18"/>
    <p:sldId id="2594" r:id="rId20"/>
    <p:sldId id="2597" r:id="rId21"/>
    <p:sldId id="2600" r:id="rId22"/>
    <p:sldId id="2603" r:id="rId23"/>
    <p:sldId id="2606" r:id="rId24"/>
    <p:sldId id="2612" r:id="rId26"/>
    <p:sldId id="2615" r:id="rId27"/>
    <p:sldId id="2618" r:id="rId28"/>
    <p:sldId id="2621" r:id="rId29"/>
    <p:sldId id="2627" r:id="rId31"/>
    <p:sldId id="2630" r:id="rId32"/>
    <p:sldId id="2633" r:id="rId33"/>
    <p:sldId id="263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386" r:id="rId1"/>
    <p:sldLayoutId id="2147488387" r:id="rId2"/>
    <p:sldLayoutId id="2147488388" r:id="rId3"/>
    <p:sldLayoutId id="2147488389" r:id="rId4"/>
    <p:sldLayoutId id="2147488390" r:id="rId5"/>
    <p:sldLayoutId id="2147488391" r:id="rId6"/>
    <p:sldLayoutId id="2147488392" r:id="rId7"/>
    <p:sldLayoutId id="2147488393" r:id="rId8"/>
    <p:sldLayoutId id="2147488394" r:id="rId9"/>
    <p:sldLayoutId id="2147488395" r:id="rId10"/>
    <p:sldLayoutId id="21474883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423" r:id="rId1"/>
    <p:sldLayoutId id="2147488424" r:id="rId2"/>
    <p:sldLayoutId id="2147488425" r:id="rId3"/>
    <p:sldLayoutId id="2147488426" r:id="rId4"/>
    <p:sldLayoutId id="2147488427" r:id="rId5"/>
    <p:sldLayoutId id="2147488428" r:id="rId6"/>
    <p:sldLayoutId id="2147488429" r:id="rId7"/>
    <p:sldLayoutId id="2147488430" r:id="rId8"/>
    <p:sldLayoutId id="2147488431" r:id="rId9"/>
    <p:sldLayoutId id="2147488432" r:id="rId10"/>
    <p:sldLayoutId id="21474884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tags" Target="../tags/tag339.xml"/><Relationship Id="rId22" Type="http://schemas.openxmlformats.org/officeDocument/2006/relationships/tags" Target="../tags/tag340.xml"/><Relationship Id="rId23" Type="http://schemas.openxmlformats.org/officeDocument/2006/relationships/tags" Target="../tags/tag341.xml"/><Relationship Id="rId24" Type="http://schemas.openxmlformats.org/officeDocument/2006/relationships/tags" Target="../tags/tag342.xml"/><Relationship Id="rId2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制定危机管理预案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危机管理预案的重要性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危机管理预案的制定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危机管理预案的实施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危机管理预案的培训和演练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总结与展望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危机管理预案的重要性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保障企业稳定发展</a:t>
            </a:r>
            <a:endParaRPr altLang="en-US" lang="zh-CN"/>
          </a:p>
        </p:txBody>
      </p:sp>
      <p:sp>
        <p:nvSpPr>
          <p:cNvPr id="10490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快速响应危机：在危机发生时，能够快速响应并采取有效措施，控制事态的发展，防止危机进一步扩大。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预防危机发生：通过制定危机管理预案，可以预防或减少危机事件的发生，从而避免或减少损失。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恢复企业声誉：通过有效的危机管理，可以尽快恢复企业的声誉和形象，减少对企业的负面影响。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提升企业竞争力：制定完善的危机管理预案，可以提升企业的竞争力和应对风险的能力，从而在激烈的市场竞争中立于不败之地。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减少危机带来的损失</a:t>
            </a:r>
            <a:endParaRPr altLang="en-US" lang="zh-CN"/>
          </a:p>
        </p:txBody>
      </p:sp>
      <p:sp>
        <p:nvSpPr>
          <p:cNvPr id="10491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预案可以预测和识别潜在的危机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预案可以规划和组织有效的应对措施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预案可以协调和整合各方面的资源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预案可以减少危机对组织和个人带来的损失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提高企业应对能力</a:t>
            </a:r>
            <a:endParaRPr altLang="en-US" lang="zh-CN"/>
          </a:p>
        </p:txBody>
      </p:sp>
      <p:sp>
        <p:nvSpPr>
          <p:cNvPr id="10492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增强企业危机意识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完善企业危机管理体系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提高企业危机应对能力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确保企业稳定发展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7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危机管理预案的制定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确定预案目标</a:t>
            </a:r>
            <a:endParaRPr altLang="en-US" lang="zh-CN"/>
          </a:p>
        </p:txBody>
      </p:sp>
      <p:sp>
        <p:nvSpPr>
          <p:cNvPr id="10493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明确预案的目的和意义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确定预案的适用范围和对象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确定预案的制定原则和依据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确定预案的目标和任务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分析可能出现的危机</a:t>
            </a:r>
            <a:endParaRPr altLang="en-US" lang="zh-CN"/>
          </a:p>
        </p:txBody>
      </p:sp>
      <p:sp>
        <p:nvSpPr>
          <p:cNvPr id="10494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公共卫生事件：传染病疫情、食品安全问题等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社会安全事件：恐怖袭击、群体性事件等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自然灾害：地震、洪水、台风等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事故灾难：交通事故、生产事故、火灾等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制定应对措施</a:t>
            </a:r>
            <a:endParaRPr altLang="en-US" lang="zh-CN"/>
          </a:p>
        </p:txBody>
      </p:sp>
      <p:sp>
        <p:nvSpPr>
          <p:cNvPr id="10494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针对不同类型的危机制定不同的应对措施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明确应对措施的优先级和先后顺序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制定应对措施时需要考虑的因素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应对措施的实施流程和责任人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明确责任分工和协作机制</a:t>
            </a:r>
            <a:endParaRPr altLang="en-US" lang="zh-CN"/>
          </a:p>
        </p:txBody>
      </p:sp>
      <p:sp>
        <p:nvSpPr>
          <p:cNvPr id="10495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责任分工：明确各部门、岗位的职责和任务，确保工作有序进行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监督与评估：对预案的执行情况进行监督和评估，及时发现问题并改进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培训与演练：提高员工应对危机的意识和能力，确保预案的有效实施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协作机制：建立有效的沟通渠道，加强部门间的协作与配合，形成合力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危机管理预案的实施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及时响应和处置危机事件</a:t>
            </a:r>
            <a:endParaRPr altLang="en-US" lang="zh-CN"/>
          </a:p>
        </p:txBody>
      </p:sp>
      <p:sp>
        <p:nvSpPr>
          <p:cNvPr id="10497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建立危机预警机制：及时发现潜在危机，采取预防措施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快速响应机制：一旦危机发生，立即启动应急预案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有效处置措施：根据危机类型和影响范围，采取针对性措施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资源保障：确保人力、物力、财力等资源的及时调配和保障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做好信息沟通和报送工作</a:t>
            </a:r>
            <a:endParaRPr altLang="en-US" lang="zh-CN"/>
          </a:p>
        </p:txBody>
      </p:sp>
      <p:sp>
        <p:nvSpPr>
          <p:cNvPr id="10497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建立信息沟通机制：明确信息沟通的责任人和流程，确保信息传递的及时性和准确性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定期报送工作进展：按照规定的时间节点，向相关部门和人员报送工作进展情况，以便及时掌握工作动态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及时反馈问题：在工作中遇到问题时，及时向相关部门和人员反馈，以便及时协调解决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加强沟通协作：与相关部门和人员保持密切沟通，共同协作解决问题，确保危机管理预案的实施顺利进行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协调资源，确保措施有效执行</a:t>
            </a:r>
            <a:endParaRPr altLang="en-US" lang="zh-CN"/>
          </a:p>
        </p:txBody>
      </p:sp>
      <p:sp>
        <p:nvSpPr>
          <p:cNvPr id="10498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确定资源需求：根据危机管理预案，明确所需的人力、物力、财力等资源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协调各方资源：与相关部门、机构或企业进行沟通，确保资源能够及时到位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制定实施计划：根据资源情况，制定详细的实施计划，明确各项措施的时间表和责任人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确保措施有效执行：通过监督、评估等手段，确保各项措施能够得到有效执行，并及时调整实施计划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持续改进和优化预案内容</a:t>
            </a:r>
            <a:endParaRPr altLang="en-US" lang="zh-CN"/>
          </a:p>
        </p:txBody>
      </p:sp>
      <p:sp>
        <p:nvSpPr>
          <p:cNvPr id="10498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收集反馈和建议：通过调查、访谈等方式收集相关人员对预案的反馈和建议，以便及时改进和优化。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定期评估预案的有效性：对预案进行定期评估，确保其与实际情况相符，并能够应对各种可能的风险。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更新预案内容：根据评估结果和收集到的反馈，及时更新预案内容，包括增加新的风险因素、调整应对措施等。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培训和宣传：对相关人员进行培训和宣传，确保他们了解并熟悉新的预案内容，以便在危机发生时能够迅速应对。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危机管理预案的培训和演练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加强员工培训，提高应对能力</a:t>
            </a:r>
            <a:endParaRPr altLang="en-US" lang="zh-CN"/>
          </a:p>
        </p:txBody>
      </p:sp>
      <p:sp>
        <p:nvSpPr>
          <p:cNvPr id="10500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培训内容：危机管理预案的流程、应对措施、注意事项等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培训方式：线上培训、线下培训、模拟演练等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培训频率：每年至少进行一次培训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培训效果评估：通过考试、演练等方式对员工进行评估，确保培训效果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定期组织演练，检验预案效果</a:t>
            </a:r>
            <a:endParaRPr altLang="en-US" lang="zh-CN"/>
          </a:p>
        </p:txBody>
      </p:sp>
      <p:sp>
        <p:nvSpPr>
          <p:cNvPr id="10500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定期组织演练：按照预案要求，定期组织相关人员进行演练，提高应对危机的能力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检验预案效果：通过演练，检验预案的可行性和有效性，及时发现问题并进行改进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培训参与人员：在演练前，对参与人员进行相关培训，确保他们熟悉预案内容和操作流程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总结经验：演练结束后，及时总结经验，分析存在的问题和不足，为今后的工作提供参考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分析演练结果，完善预案内容</a:t>
            </a:r>
            <a:endParaRPr altLang="en-US" lang="zh-CN"/>
          </a:p>
        </p:txBody>
      </p:sp>
      <p:sp>
        <p:nvSpPr>
          <p:cNvPr id="1050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演练过程回顾：对演练过程进行详细回顾，包括演练目标、参与人员、演练场景等。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演练结果评估：对演练结果进行评估，包括完成情况、存在的问题和不足等。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完善预案内容：根据演练结果评估，对预案内容进行完善和改进，包括增加新的应对措施、优化现有措施等。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培训和宣传：对完善后的预案内容进行培训和宣传，确保相关人员了解和掌握新的应对措施和流程。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2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总结制定和实施危机管理预案的经验教训</a:t>
            </a:r>
            <a:endParaRPr altLang="en-US" lang="zh-CN"/>
          </a:p>
        </p:txBody>
      </p:sp>
      <p:sp>
        <p:nvSpPr>
          <p:cNvPr id="10503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加强培训演练：通过培训和演练，提高员工对预案的熟悉程度和应对能力，确保在危机发生时能够迅速响应。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总结经验教训：在制定和实施危机管理预案过程中，需要不断总结经验教训，不断完善预案，提高预案的针对性和可操作性。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强化沟通协调：在预案制定和实施过程中，需要加强各部门之间的沟通协调，确保信息畅通，提高工作效率。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完善预案体系：在预案制定和实施过程中，需要不断完善预案体系，包括预警机制、应急响应机制、恢复重建机制等，提高预案的全面性和系统性。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分析未来可能面临的挑战和机遇</a:t>
            </a:r>
            <a:endParaRPr altLang="en-US" lang="zh-CN"/>
          </a:p>
        </p:txBody>
      </p:sp>
      <p:sp>
        <p:nvSpPr>
          <p:cNvPr id="1050388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行业趋势变化：分析行业未来发展方向和竞争态势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市场需求变化：分析市场需求变化，预测对企业的影响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政策法规调整：关注政策法规变化，预测对企业的影响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供应链风险：分析供应链中存在的风险，制定应对措施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技术创新：关注新技术的发展和应用，预测对企业的影响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430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人力资源挑战：分析人力资源方面可能面临的挑战，制定应对措施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提出改进和优化建议，为企业可持续发展提供保障</a:t>
            </a:r>
            <a:endParaRPr altLang="en-US" lang="zh-CN"/>
          </a:p>
        </p:txBody>
      </p:sp>
      <p:sp>
        <p:nvSpPr>
          <p:cNvPr id="10504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强化危机应对能力：通过培训和演练等方式，提高企业员工应对危机的能力，确保在危机发生时能够迅速、有效地应对。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完善危机管理预案：针对现有预案的不足，提出具体的改进措施，提高预案的针对性和可操作性。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加强危机预警机制：建立更加灵敏的预警系统，及时发现潜在的危机，为应对危机提供更多的时间和空间。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推动企业可持续发展：将危机管理纳入企业战略规划，通过改进和优化危机管理预案，为企业可持续发展提供有力保障。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54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5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6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0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2023-12-19T17:17:51Z</dcterms:created>
  <dcterms:modified xsi:type="dcterms:W3CDTF">2023-12-19T17:17:51Z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b3fbe36642714f918a8abd3e29fcb0db_21</vt:lpwstr>
  </property>
</Properties>
</file>