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897" r:id="rId1"/>
    <p:sldMasterId id="2147484934" r:id="rId2"/>
  </p:sldMasterIdLst>
  <p:notesMasterIdLst>
    <p:notesMasterId r:id="rId3"/>
  </p:notesMasterIdLst>
  <p:sldIdLst>
    <p:sldId id="835" r:id="rId4"/>
    <p:sldId id="838" r:id="rId5"/>
    <p:sldId id="841" r:id="rId6"/>
    <p:sldId id="844" r:id="rId7"/>
    <p:sldId id="847" r:id="rId8"/>
    <p:sldId id="850" r:id="rId9"/>
    <p:sldId id="853" r:id="rId10"/>
    <p:sldId id="856" r:id="rId11"/>
    <p:sldId id="859" r:id="rId12"/>
    <p:sldId id="862" r:id="rId13"/>
    <p:sldId id="865" r:id="rId14"/>
    <p:sldId id="868" r:id="rId15"/>
    <p:sldId id="871" r:id="rId16"/>
    <p:sldId id="874" r:id="rId17"/>
    <p:sldId id="877" r:id="rId18"/>
    <p:sldId id="880" r:id="rId19"/>
    <p:sldId id="883" r:id="rId20"/>
    <p:sldId id="886" r:id="rId21"/>
    <p:sldId id="889" r:id="rId22"/>
    <p:sldId id="892" r:id="rId23"/>
    <p:sldId id="895" r:id="rId24"/>
    <p:sldId id="898" r:id="rId25"/>
    <p:sldId id="901" r:id="rId26"/>
    <p:sldId id="904" r:id="rId27"/>
    <p:sldId id="907" r:id="rId2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image" Target="../media/image2.png"/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tags" Target="../tags/tag9.xml"/><Relationship Id="rId7" Type="http://schemas.openxmlformats.org/officeDocument/2006/relationships/tags" Target="../tags/tag10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3.png"/><Relationship Id="rId3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image" Target="../media/image4.png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tags" Target="../tags/tag3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5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68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0" name="署名占位符 10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@png_b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429"/>
            <a:ext cx="12192000" cy="6857142"/>
          </a:xfrm>
          <a:prstGeom prst="rect"/>
        </p:spPr>
      </p:pic>
      <p:sp>
        <p:nvSpPr>
          <p:cNvPr id="10486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4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/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76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14287"/>
            <a:ext cx="12158662" cy="6843713"/>
          </a:xfrm>
          <a:prstGeom prst="rect"/>
        </p:spPr>
      </p:pic>
      <p:sp>
        <p:nvSpPr>
          <p:cNvPr id="104868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788" y="755699"/>
            <a:ext cx="2880000" cy="5563619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279" r="833"/>
          <a:stretch>
            <a:fillRect/>
          </a:stretch>
        </p:blipFill>
        <p:spPr>
          <a:xfrm>
            <a:off x="1" y="0"/>
            <a:ext cx="12191999" cy="6843712"/>
          </a:xfrm>
          <a:prstGeom prst="rect"/>
        </p:spPr>
      </p:pic>
      <p:sp>
        <p:nvSpPr>
          <p:cNvPr id="104868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47240" y="2228215"/>
            <a:ext cx="9144000" cy="1931670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045335" y="803275"/>
            <a:ext cx="9144000" cy="1405890"/>
          </a:xfrm>
        </p:spPr>
        <p:txBody>
          <a:bodyPr anchor="b" anchorCtr="0" bIns="0" rIns="0" tIns="0">
            <a:noAutofit/>
          </a:bodyPr>
          <a:lstStyle>
            <a:lvl1pPr algn="r" indent="0" marL="0">
              <a:buNone/>
              <a:defRPr b="1" sz="8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>
            <a:lvl1pPr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>
              <a:defRPr sz="1600">
                <a:solidFill>
                  <a:schemeClr val="lt1">
                    <a:lumMod val="100000"/>
                  </a:schemeClr>
                </a:solidFill>
              </a:defRPr>
            </a:lvl2pPr>
            <a:lvl3pPr>
              <a:defRPr sz="1400">
                <a:solidFill>
                  <a:schemeClr val="lt1">
                    <a:lumMod val="100000"/>
                  </a:schemeClr>
                </a:solidFill>
              </a:defRPr>
            </a:lvl3pPr>
            <a:lvl4pPr>
              <a:defRPr sz="1200">
                <a:solidFill>
                  <a:schemeClr val="lt1">
                    <a:lumMod val="100000"/>
                  </a:schemeClr>
                </a:solidFill>
              </a:defRPr>
            </a:lvl4pPr>
            <a:lvl5pPr>
              <a:defRPr sz="1200">
                <a:solidFill>
                  <a:schemeClr val="lt1">
                    <a:lumMod val="100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>
            <a:lvl1pPr>
              <a:defRPr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4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  <p:sp>
        <p:nvSpPr>
          <p:cNvPr id="1048748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216451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838165" y="3380249"/>
            <a:ext cx="10514400" cy="898647"/>
          </a:xfrm>
        </p:spPr>
        <p:txBody>
          <a:bodyPr anchor="t">
            <a:normAutofit/>
          </a:bodyPr>
          <a:lstStyle>
            <a:lvl1pPr algn="ctr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8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5"/>
          <p:cNvSpPr>
            <a:spLocks noGrp="1"/>
          </p:cNvSpPr>
          <p:nvPr>
            <p:ph type="ftr" sz="quarter" idx="19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6"/>
          <p:cNvSpPr>
            <a:spLocks noGrp="1"/>
          </p:cNvSpPr>
          <p:nvPr>
            <p:ph type="sldNum" sz="quarter" idx="20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2.xml"/><Relationship Id="rId13" Type="http://schemas.openxmlformats.org/officeDocument/2006/relationships/image" Target="../media/image6.png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898" r:id="rId1"/>
    <p:sldLayoutId id="2147484899" r:id="rId2"/>
    <p:sldLayoutId id="2147484900" r:id="rId3"/>
    <p:sldLayoutId id="2147484901" r:id="rId4"/>
    <p:sldLayoutId id="2147484902" r:id="rId5"/>
    <p:sldLayoutId id="2147484903" r:id="rId6"/>
    <p:sldLayoutId id="2147484904" r:id="rId7"/>
    <p:sldLayoutId id="2147484905" r:id="rId8"/>
    <p:sldLayoutId id="2147484906" r:id="rId9"/>
    <p:sldLayoutId id="2147484907" r:id="rId10"/>
    <p:sldLayoutId id="214748490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34187"/>
          </a:xfrm>
          <a:prstGeom prst="rect"/>
        </p:spPr>
      </p:pic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935" r:id="rId1"/>
    <p:sldLayoutId id="2147484936" r:id="rId2"/>
    <p:sldLayoutId id="2147484937" r:id="rId3"/>
    <p:sldLayoutId id="2147484938" r:id="rId4"/>
    <p:sldLayoutId id="2147484939" r:id="rId5"/>
    <p:sldLayoutId id="2147484940" r:id="rId6"/>
    <p:sldLayoutId id="2147484941" r:id="rId7"/>
    <p:sldLayoutId id="2147484942" r:id="rId8"/>
    <p:sldLayoutId id="2147484943" r:id="rId9"/>
    <p:sldLayoutId id="2147484944" r:id="rId10"/>
    <p:sldLayoutId id="2147484945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9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tags" Target="../tags/tag71.xml"/><Relationship Id="rId10" Type="http://schemas.openxmlformats.org/officeDocument/2006/relationships/tags" Target="../tags/tag72.xml"/><Relationship Id="rId11" Type="http://schemas.openxmlformats.org/officeDocument/2006/relationships/tags" Target="../tags/tag73.xml"/><Relationship Id="rId12" Type="http://schemas.openxmlformats.org/officeDocument/2006/relationships/tags" Target="../tags/tag74.xml"/><Relationship Id="rId13" Type="http://schemas.openxmlformats.org/officeDocument/2006/relationships/tags" Target="../tags/tag75.xml"/><Relationship Id="rId14" Type="http://schemas.openxmlformats.org/officeDocument/2006/relationships/tags" Target="../tags/tag76.xml"/><Relationship Id="rId15" Type="http://schemas.openxmlformats.org/officeDocument/2006/relationships/tags" Target="../tags/tag77.xml"/><Relationship Id="rId16" Type="http://schemas.openxmlformats.org/officeDocument/2006/relationships/tags" Target="../tags/tag78.xml"/><Relationship Id="rId17" Type="http://schemas.openxmlformats.org/officeDocument/2006/relationships/tags" Target="../tags/tag79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0.xml"/><Relationship Id="rId2" Type="http://schemas.openxmlformats.org/officeDocument/2006/relationships/tags" Target="../tags/tag81.xml"/><Relationship Id="rId3" Type="http://schemas.openxmlformats.org/officeDocument/2006/relationships/tags" Target="../tags/tag8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tags" Target="../tags/tag99.xml"/><Relationship Id="rId10" Type="http://schemas.openxmlformats.org/officeDocument/2006/relationships/tags" Target="../tags/tag100.xml"/><Relationship Id="rId11" Type="http://schemas.openxmlformats.org/officeDocument/2006/relationships/tags" Target="../tags/tag101.xml"/><Relationship Id="rId12" Type="http://schemas.openxmlformats.org/officeDocument/2006/relationships/tags" Target="../tags/tag10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tags" Target="../tags/tag165.xml"/><Relationship Id="rId14" Type="http://schemas.openxmlformats.org/officeDocument/2006/relationships/tags" Target="../tags/tag166.xml"/><Relationship Id="rId15" Type="http://schemas.openxmlformats.org/officeDocument/2006/relationships/tags" Target="../tags/tag167.xml"/><Relationship Id="rId16" Type="http://schemas.openxmlformats.org/officeDocument/2006/relationships/tags" Target="../tags/tag168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8.xml"/><Relationship Id="rId2" Type="http://schemas.openxmlformats.org/officeDocument/2006/relationships/tags" Target="../tags/tag209.xml"/><Relationship Id="rId3" Type="http://schemas.openxmlformats.org/officeDocument/2006/relationships/tags" Target="../tags/tag210.xml"/><Relationship Id="rId4" Type="http://schemas.openxmlformats.org/officeDocument/2006/relationships/tags" Target="../tags/tag211.xml"/><Relationship Id="rId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tags" Target="../tags/tag225.xml"/><Relationship Id="rId7" Type="http://schemas.openxmlformats.org/officeDocument/2006/relationships/tags" Target="../tags/tag226.xml"/><Relationship Id="rId8" Type="http://schemas.openxmlformats.org/officeDocument/2006/relationships/tags" Target="../tags/tag227.xml"/><Relationship Id="rId9" Type="http://schemas.openxmlformats.org/officeDocument/2006/relationships/tags" Target="../tags/tag228.xml"/><Relationship Id="rId10" Type="http://schemas.openxmlformats.org/officeDocument/2006/relationships/tags" Target="../tags/tag229.xml"/><Relationship Id="rId11" Type="http://schemas.openxmlformats.org/officeDocument/2006/relationships/tags" Target="../tags/tag230.xml"/><Relationship Id="rId12" Type="http://schemas.openxmlformats.org/officeDocument/2006/relationships/tags" Target="../tags/tag231.xml"/><Relationship Id="rId13" Type="http://schemas.openxmlformats.org/officeDocument/2006/relationships/tags" Target="../tags/tag232.xml"/><Relationship Id="rId14" Type="http://schemas.openxmlformats.org/officeDocument/2006/relationships/tags" Target="../tags/tag233.xml"/><Relationship Id="rId15" Type="http://schemas.openxmlformats.org/officeDocument/2006/relationships/tags" Target="../tags/tag234.xml"/><Relationship Id="rId16" Type="http://schemas.openxmlformats.org/officeDocument/2006/relationships/tags" Target="../tags/tag23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tags" Target="../tags/tag263.xml"/><Relationship Id="rId14" Type="http://schemas.openxmlformats.org/officeDocument/2006/relationships/tags" Target="../tags/tag264.xml"/><Relationship Id="rId15" Type="http://schemas.openxmlformats.org/officeDocument/2006/relationships/tags" Target="../tags/tag265.xml"/><Relationship Id="rId16" Type="http://schemas.openxmlformats.org/officeDocument/2006/relationships/tags" Target="../tags/tag266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20" Type="http://schemas.openxmlformats.org/officeDocument/2006/relationships/tags" Target="../tags/tag286.xml"/><Relationship Id="rId21" Type="http://schemas.openxmlformats.org/officeDocument/2006/relationships/tags" Target="../tags/tag287.xml"/><Relationship Id="rId22" Type="http://schemas.openxmlformats.org/officeDocument/2006/relationships/tags" Target="../tags/tag288.xml"/><Relationship Id="rId23" Type="http://schemas.openxmlformats.org/officeDocument/2006/relationships/tags" Target="../tags/tag289.xml"/><Relationship Id="rId24" Type="http://schemas.openxmlformats.org/officeDocument/2006/relationships/tags" Target="../tags/tag290.xml"/><Relationship Id="rId25" Type="http://schemas.openxmlformats.org/officeDocument/2006/relationships/tags" Target="../tags/tag291.xml"/><Relationship Id="rId26" Type="http://schemas.openxmlformats.org/officeDocument/2006/relationships/tags" Target="../tags/tag292.xml"/><Relationship Id="rId27" Type="http://schemas.openxmlformats.org/officeDocument/2006/relationships/tags" Target="../tags/tag293.xml"/><Relationship Id="rId28" Type="http://schemas.openxmlformats.org/officeDocument/2006/relationships/tags" Target="../tags/tag294.xml"/><Relationship Id="rId29" Type="http://schemas.openxmlformats.org/officeDocument/2006/relationships/tags" Target="../tags/tag295.xml"/><Relationship Id="rId30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162810"/>
            <a:ext cx="7202805" cy="1266190"/>
          </a:xfrm>
        </p:spPr>
        <p:txBody>
          <a:bodyPr>
            <a:normAutofit fontScale="90000"/>
          </a:bodyPr>
          <a:p>
            <a:r>
              <a:rPr altLang="en-US" lang="zh-CN"/>
              <a:t>2024年军事科技产业军事无人机研发布局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38200" y="1164371"/>
            <a:ext cx="10515600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38200" y="3435631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755699"/>
            <a:ext cx="2880000" cy="5563619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66" name="序号"/>
          <p:cNvSpPr txBox="1"/>
          <p:nvPr>
            <p:custDataLst>
              <p:tags r:id="rId2"/>
            </p:custDataLst>
          </p:nvPr>
        </p:nvSpPr>
        <p:spPr>
          <a:xfrm>
            <a:off x="4340225" y="15214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01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68" name="项标题"/>
          <p:cNvSpPr txBox="1"/>
          <p:nvPr>
            <p:custDataLst>
              <p:tags r:id="rId3"/>
            </p:custDataLst>
          </p:nvPr>
        </p:nvSpPr>
        <p:spPr>
          <a:xfrm>
            <a:off x="6745605" y="16205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军事无人机研发布局背景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0" name="Line 1"/>
          <p:cNvSpPr/>
          <p:nvPr>
            <p:custDataLst>
              <p:tags r:id="rId4"/>
            </p:custDataLst>
          </p:nvPr>
        </p:nvSpPr>
        <p:spPr>
          <a:xfrm>
            <a:off x="4688840" y="22244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2" name="序号"/>
          <p:cNvSpPr txBox="1"/>
          <p:nvPr>
            <p:custDataLst>
              <p:tags r:id="rId5"/>
            </p:custDataLst>
          </p:nvPr>
        </p:nvSpPr>
        <p:spPr>
          <a:xfrm>
            <a:off x="4340225" y="24612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02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74" name="项标题"/>
          <p:cNvSpPr txBox="1"/>
          <p:nvPr>
            <p:custDataLst>
              <p:tags r:id="rId6"/>
            </p:custDataLst>
          </p:nvPr>
        </p:nvSpPr>
        <p:spPr>
          <a:xfrm>
            <a:off x="6745605" y="25603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军事无人机研发布局现状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Line 1"/>
          <p:cNvSpPr/>
          <p:nvPr>
            <p:custDataLst>
              <p:tags r:id="rId7"/>
            </p:custDataLst>
          </p:nvPr>
        </p:nvSpPr>
        <p:spPr>
          <a:xfrm>
            <a:off x="4688840" y="31642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78" name="序号"/>
          <p:cNvSpPr txBox="1"/>
          <p:nvPr>
            <p:custDataLst>
              <p:tags r:id="rId8"/>
            </p:custDataLst>
          </p:nvPr>
        </p:nvSpPr>
        <p:spPr>
          <a:xfrm>
            <a:off x="4340225" y="34010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03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0" name="项标题"/>
          <p:cNvSpPr txBox="1"/>
          <p:nvPr>
            <p:custDataLst>
              <p:tags r:id="rId9"/>
            </p:custDataLst>
          </p:nvPr>
        </p:nvSpPr>
        <p:spPr>
          <a:xfrm>
            <a:off x="6745605" y="35001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军事无人机研发布局重点方向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2" name="Line 1"/>
          <p:cNvSpPr/>
          <p:nvPr>
            <p:custDataLst>
              <p:tags r:id="rId10"/>
            </p:custDataLst>
          </p:nvPr>
        </p:nvSpPr>
        <p:spPr>
          <a:xfrm>
            <a:off x="4688840" y="41040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84" name="序号"/>
          <p:cNvSpPr txBox="1"/>
          <p:nvPr>
            <p:custDataLst>
              <p:tags r:id="rId11"/>
            </p:custDataLst>
          </p:nvPr>
        </p:nvSpPr>
        <p:spPr>
          <a:xfrm>
            <a:off x="4340225" y="43408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04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86" name="项标题"/>
          <p:cNvSpPr txBox="1"/>
          <p:nvPr>
            <p:custDataLst>
              <p:tags r:id="rId12"/>
            </p:custDataLst>
          </p:nvPr>
        </p:nvSpPr>
        <p:spPr>
          <a:xfrm>
            <a:off x="6745605" y="44399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军事无人机研发布局实施路径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Line 1"/>
          <p:cNvSpPr/>
          <p:nvPr>
            <p:custDataLst>
              <p:tags r:id="rId13"/>
            </p:custDataLst>
          </p:nvPr>
        </p:nvSpPr>
        <p:spPr>
          <a:xfrm>
            <a:off x="4688840" y="50438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4340225" y="5280660"/>
            <a:ext cx="1101725" cy="70294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000" lang="en-US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0"/>
              </a:rPr>
              <a:t>05</a:t>
            </a:r>
            <a:endParaRPr b="1" dirty="0" sz="4000" lang="en-US">
              <a:solidFill>
                <a:schemeClr val="accent1"/>
              </a:solidFill>
              <a:latin typeface="+mj-ea"/>
              <a:ea typeface="+mj-ea"/>
              <a:cs typeface="微软雅黑" panose="020B0503020204020204" pitchFamily="34" charset="-120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745605" y="5379720"/>
            <a:ext cx="4208780" cy="5041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altLang="en-US" b="1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军事无人机研发布局未来展望</a:t>
            </a:r>
            <a:endParaRPr altLang="en-US" b="1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4" name="Line 1"/>
          <p:cNvSpPr/>
          <p:nvPr>
            <p:custDataLst>
              <p:tags r:id="rId16"/>
            </p:custDataLst>
          </p:nvPr>
        </p:nvSpPr>
        <p:spPr>
          <a:xfrm>
            <a:off x="4688840" y="5983605"/>
            <a:ext cx="6265545" cy="635"/>
          </a:xfrm>
          <a:prstGeom prst="line"/>
          <a:noFill/>
          <a:ln w="12700">
            <a:solidFill>
              <a:schemeClr val="tx1">
                <a:alpha val="70000"/>
              </a:schemeClr>
            </a:solidFill>
            <a:prstDash val="solid"/>
          </a:ln>
        </p:spPr>
        <p:txBody>
          <a:bodyPr/>
          <a:p>
            <a:endParaRPr altLang="en-US" lang="zh-CN"/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军事无人机研发布局背景</a:t>
            </a:r>
            <a:endParaRPr altLang="en-US" lang="zh-CN"/>
          </a:p>
        </p:txBody>
      </p:sp>
      <p:sp>
        <p:nvSpPr>
          <p:cNvPr id="10488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军事科技产业发展趋势</a:t>
            </a:r>
            <a:endParaRPr altLang="en-US" lang="zh-CN"/>
          </a:p>
        </p:txBody>
      </p:sp>
      <p:sp>
        <p:nvSpPr>
          <p:cNvPr id="104883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84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智能化、自主化成为军事无人机的发展方向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4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无人机技术不断成熟，成为军事领域的重要应用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全球军事科技产业竞争加剧，军事无人机成为各国竞相发展的重点领域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85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未来战争形态的变化对军事无人机提出更高要求，推动其不断创新发展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军事无人机在战场上的应用</a:t>
            </a:r>
            <a:endParaRPr altLang="en-US" lang="zh-CN"/>
          </a:p>
        </p:txBody>
      </p:sp>
      <p:sp>
        <p:nvSpPr>
          <p:cNvPr id="10488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侦察监视：军事无人机可执行高空侦察、情报收集等任务，为作战提供实时情报支持。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8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攻击打击：军事无人机可携带武器执行攻击和打击任务，对敌方目标进行精确打击。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89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通信中继：军事无人机可执行通信中继任务，为地面部队提供稳定的通信保障。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0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电子战：军事无人机可执行电子战任务，干扰敌方雷达和通信系统，提高作战效能。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军事无人机研发布局的必要性</a:t>
            </a:r>
            <a:endParaRPr altLang="en-US" lang="zh-CN"/>
          </a:p>
        </p:txBody>
      </p:sp>
      <p:sp>
        <p:nvSpPr>
          <p:cNvPr id="10489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增强情报侦察能力：军事无人机具备高精度的情报侦察能力，能够实时获取战场信息，为指挥决策提供有力支持。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提升军事科技水平：军事无人机是现代战争中的重要装备，其研发和部署能够显著提升国家的军事科技水平。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提高作战效率和精准度：军事无人机能够执行高风险任务，提高作战效率和精准度，减少人员伤亡。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促进军事产业的创新发展：军事无人机的研发和部署能够带动相关产业的发展，促进军事产业的创新和升级。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军事无人机研发布局现状</a:t>
            </a:r>
            <a:endParaRPr altLang="en-US" lang="zh-CN"/>
          </a:p>
        </p:txBody>
      </p:sp>
      <p:sp>
        <p:nvSpPr>
          <p:cNvPr id="10489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国内外军事无人机研发布局情况</a:t>
            </a:r>
            <a:endParaRPr altLang="en-US" lang="zh-CN"/>
          </a:p>
        </p:txBody>
      </p:sp>
      <p:sp>
        <p:nvSpPr>
          <p:cNvPr id="1049020" name="任意多边形 35"/>
          <p:cNvSpPr/>
          <p:nvPr>
            <p:custDataLst>
              <p:tags r:id="rId1"/>
            </p:custDataLst>
          </p:nvPr>
        </p:nvSpPr>
        <p:spPr>
          <a:xfrm>
            <a:off x="838200" y="1491037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22" name="任意多边形 39"/>
          <p:cNvSpPr/>
          <p:nvPr>
            <p:custDataLst>
              <p:tags r:id="rId2"/>
            </p:custDataLst>
          </p:nvPr>
        </p:nvSpPr>
        <p:spPr>
          <a:xfrm>
            <a:off x="917974" y="1577510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29" name="直接连接符 4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69397" y="1791865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24" name="正文"/>
          <p:cNvSpPr txBox="1"/>
          <p:nvPr>
            <p:custDataLst>
              <p:tags r:id="rId4"/>
            </p:custDataLst>
          </p:nvPr>
        </p:nvSpPr>
        <p:spPr>
          <a:xfrm>
            <a:off x="2422117" y="1563503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76667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内军事无人机研发布局：我国在军事无人机领域已经取得了一定的成果，主要集中在大型察打一体无人机、小型侦察无人机和自杀式无人机等领域。目前，我国军事无人机技术已经达到了国际先进水平，并且在未来还将继续加强研发和生产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26" name="矩形 4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1137811" y="1559850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28" name="任意多边形 45"/>
          <p:cNvSpPr/>
          <p:nvPr>
            <p:custDataLst>
              <p:tags r:id="rId6"/>
            </p:custDataLst>
          </p:nvPr>
        </p:nvSpPr>
        <p:spPr>
          <a:xfrm>
            <a:off x="838200" y="2677300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30" name="任意多边形 46"/>
          <p:cNvSpPr/>
          <p:nvPr>
            <p:custDataLst>
              <p:tags r:id="rId7"/>
            </p:custDataLst>
          </p:nvPr>
        </p:nvSpPr>
        <p:spPr>
          <a:xfrm>
            <a:off x="917974" y="2763773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1" name="直接连接符 47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2169397" y="2978128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32" name="正文"/>
          <p:cNvSpPr txBox="1"/>
          <p:nvPr>
            <p:custDataLst>
              <p:tags r:id="rId9"/>
            </p:custDataLst>
          </p:nvPr>
        </p:nvSpPr>
        <p:spPr>
          <a:xfrm>
            <a:off x="2422117" y="2749766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 fontScale="76667"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国际军事无人机研发布局：美国和以色列是全球军事无人机技术的领先者，拥有先进的无人机技术和庞大的无人机装备数量。此外，俄罗斯、法国、英国等国家也在积极发展军事无人机技术，并取得了一定的成果。未来，随着技术的不断进步和应用领域的拓展，各国在军事无人机领域的竞争将更加激烈。</a:t>
            </a:r>
            <a:endParaRPr altLang="en-US" dirty="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34" name="矩形 4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1137811" y="2746113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36" name="任意多边形 51"/>
          <p:cNvSpPr/>
          <p:nvPr>
            <p:custDataLst>
              <p:tags r:id="rId11"/>
            </p:custDataLst>
          </p:nvPr>
        </p:nvSpPr>
        <p:spPr>
          <a:xfrm>
            <a:off x="838200" y="3863563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38" name="任意多边形 52"/>
          <p:cNvSpPr/>
          <p:nvPr>
            <p:custDataLst>
              <p:tags r:id="rId12"/>
            </p:custDataLst>
          </p:nvPr>
        </p:nvSpPr>
        <p:spPr>
          <a:xfrm>
            <a:off x="917974" y="3950036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3" name="直接连接符 53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169397" y="4164391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0" name="正文"/>
          <p:cNvSpPr txBox="1"/>
          <p:nvPr>
            <p:custDataLst>
              <p:tags r:id="rId14"/>
            </p:custDataLst>
          </p:nvPr>
        </p:nvSpPr>
        <p:spPr>
          <a:xfrm>
            <a:off x="2422117" y="3936029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全球军事无人机市场规模：随着全球安全形势的不断变化和技术的不断进步，军事无人机市场规模不断扩大。据预测，未来几年全球军事无人机市场规模将继续保持快速增长的态势。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42" name="矩形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 flipH="1">
            <a:off x="1137811" y="3932376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  <p:sp>
        <p:nvSpPr>
          <p:cNvPr id="1049044" name="任意多边形 57"/>
          <p:cNvSpPr/>
          <p:nvPr>
            <p:custDataLst>
              <p:tags r:id="rId16"/>
            </p:custDataLst>
          </p:nvPr>
        </p:nvSpPr>
        <p:spPr>
          <a:xfrm>
            <a:off x="838200" y="5049826"/>
            <a:ext cx="10516209" cy="10011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0"/>
            </a:gradFill>
          </a:ln>
          <a:effectLst>
            <a:outerShdw algn="tl" blurRad="190500" dir="2700000" dist="127000" rotWithShape="0" sx="95000" sy="9500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9046" name="任意多边形 58"/>
          <p:cNvSpPr/>
          <p:nvPr>
            <p:custDataLst>
              <p:tags r:id="rId17"/>
            </p:custDataLst>
          </p:nvPr>
        </p:nvSpPr>
        <p:spPr>
          <a:xfrm>
            <a:off x="917974" y="5136298"/>
            <a:ext cx="10357269" cy="82880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7269" h="1644">
                <a:moveTo>
                  <a:pt x="227" y="0"/>
                </a:moveTo>
                <a:lnTo>
                  <a:pt x="17039" y="0"/>
                </a:lnTo>
                <a:lnTo>
                  <a:pt x="17039" y="7"/>
                </a:lnTo>
                <a:cubicBezTo>
                  <a:pt x="17045" y="128"/>
                  <a:pt x="17142" y="225"/>
                  <a:pt x="17263" y="231"/>
                </a:cubicBezTo>
                <a:lnTo>
                  <a:pt x="17269" y="231"/>
                </a:lnTo>
                <a:lnTo>
                  <a:pt x="17269" y="1418"/>
                </a:lnTo>
                <a:lnTo>
                  <a:pt x="17263" y="1418"/>
                </a:lnTo>
                <a:cubicBezTo>
                  <a:pt x="17142" y="1424"/>
                  <a:pt x="17045" y="1521"/>
                  <a:pt x="17039" y="1642"/>
                </a:cubicBezTo>
                <a:lnTo>
                  <a:pt x="17039" y="1644"/>
                </a:lnTo>
                <a:lnTo>
                  <a:pt x="227" y="1644"/>
                </a:lnTo>
                <a:lnTo>
                  <a:pt x="227" y="1642"/>
                </a:lnTo>
                <a:cubicBezTo>
                  <a:pt x="221" y="1521"/>
                  <a:pt x="124" y="1424"/>
                  <a:pt x="3" y="1418"/>
                </a:cubicBezTo>
                <a:lnTo>
                  <a:pt x="0" y="1418"/>
                </a:lnTo>
                <a:lnTo>
                  <a:pt x="0" y="231"/>
                </a:lnTo>
                <a:lnTo>
                  <a:pt x="3" y="231"/>
                </a:lnTo>
                <a:cubicBezTo>
                  <a:pt x="124" y="225"/>
                  <a:pt x="221" y="128"/>
                  <a:pt x="227" y="7"/>
                </a:cubicBezTo>
                <a:lnTo>
                  <a:pt x="227" y="0"/>
                </a:ln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cxnSp>
        <p:nvCxnSpPr>
          <p:cNvPr id="3145735" name="直接连接符 5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2169397" y="5350654"/>
            <a:ext cx="0" cy="414096"/>
          </a:xfrm>
          <a:prstGeom prst="line"/>
          <a:ln w="31750" cap="rnd"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048" name="正文"/>
          <p:cNvSpPr txBox="1"/>
          <p:nvPr>
            <p:custDataLst>
              <p:tags r:id="rId19"/>
            </p:custDataLst>
          </p:nvPr>
        </p:nvSpPr>
        <p:spPr>
          <a:xfrm>
            <a:off x="2422117" y="5122292"/>
            <a:ext cx="8637553" cy="842807"/>
          </a:xfrm>
          <a:prstGeom prst="rect"/>
          <a:noFill/>
        </p:spPr>
        <p:txBody>
          <a:bodyPr anchor="ctr" anchorCtr="0" bIns="71755" lIns="90000" rIns="90000" rtlCol="0" tIns="0" wrap="square">
            <a:normAutofit/>
          </a:bodyPr>
          <a:p>
            <a:pPr algn="just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dirty="0" sz="1100" lang="zh-CN">
                <a:solidFill>
                  <a:schemeClr val="tx1">
                    <a:lumMod val="65000"/>
                    <a:lumOff val="35000"/>
                  </a:schemeClr>
                </a:solidFill>
                <a:latin typeface="+中文正文" charset="0"/>
              </a:rPr>
              <a:t>未来军事无人机发展趋势：未来，军事无人机将朝着更加智能化、隐身化、高速化和远程化的方向发展。同时，随着人工智能技术的不断进步，无人机的自主控制和协同作战能力也将得到进一步提升。</a:t>
            </a:r>
            <a:endParaRPr altLang="en-US" dirty="0" sz="1100" lang="zh-CN">
              <a:solidFill>
                <a:schemeClr val="tx1">
                  <a:lumMod val="65000"/>
                  <a:lumOff val="35000"/>
                </a:schemeClr>
              </a:solidFill>
              <a:latin typeface="+中文正文" charset="0"/>
            </a:endParaRPr>
          </a:p>
        </p:txBody>
      </p:sp>
      <p:sp>
        <p:nvSpPr>
          <p:cNvPr id="1049050" name="矩形 61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 flipH="1">
            <a:off x="1137811" y="5118639"/>
            <a:ext cx="862903" cy="863512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sz="2000" lang="zh-CN" spc="300">
                <a:gradFill>
                  <a:gsLst>
                    <a:gs pos="5000">
                      <a:schemeClr val="accent1">
                        <a:alpha val="60000"/>
                      </a:schemeClr>
                    </a:gs>
                    <a:gs pos="100000">
                      <a:schemeClr val="accent1"/>
                    </a:gs>
                  </a:gsLst>
                  <a:lin ang="4800000" scaled="0"/>
                </a:gradFill>
                <a:latin typeface="+mj-ea"/>
              </a:rPr>
              <a:t>添加标题</a:t>
            </a:r>
            <a:endParaRPr altLang="en-US" b="1" sz="2000" lang="zh-CN" spc="300">
              <a:gradFill>
                <a:gsLst>
                  <a:gs pos="500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4800000" scaled="0"/>
              </a:gradFill>
              <a:latin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军事无人机技术发展现状</a:t>
            </a:r>
            <a:endParaRPr altLang="en-US" lang="zh-CN"/>
          </a:p>
        </p:txBody>
      </p:sp>
      <p:sp>
        <p:nvSpPr>
          <p:cNvPr id="104908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9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10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军事无人机在实战中得到广泛应用，取得显著战果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各国竞相研发无人机技术，竞争激烈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无人机类型多样化，包括侦察型、攻击型和战略型等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10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无人机技术不断升级，如导航、控制、侦查和攻击等系统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军事无人机研发布局的挑战与机遇</a:t>
            </a:r>
            <a:endParaRPr altLang="en-US" lang="zh-CN"/>
          </a:p>
        </p:txBody>
      </p:sp>
      <p:sp>
        <p:nvSpPr>
          <p:cNvPr id="1049144" name="正文"/>
          <p:cNvSpPr txBox="1"/>
          <p:nvPr>
            <p:custDataLst>
              <p:tags r:id="rId1"/>
            </p:custDataLst>
          </p:nvPr>
        </p:nvSpPr>
        <p:spPr>
          <a:xfrm>
            <a:off x="2790073" y="2434959"/>
            <a:ext cx="6612574" cy="138414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挑战：技术难度大，需要高精尖人才和技术支持；国际竞争激烈，各国都在加大投入力度；安全问题突出，需要加强监管和防范措施。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6" name="标题"/>
          <p:cNvSpPr txBox="1"/>
          <p:nvPr>
            <p:custDataLst>
              <p:tags r:id="rId2"/>
            </p:custDataLst>
          </p:nvPr>
        </p:nvSpPr>
        <p:spPr>
          <a:xfrm>
            <a:off x="2790073" y="1364400"/>
            <a:ext cx="6612574" cy="86982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9148" name="正文"/>
          <p:cNvSpPr txBox="1"/>
          <p:nvPr>
            <p:custDataLst>
              <p:tags r:id="rId3"/>
            </p:custDataLst>
          </p:nvPr>
        </p:nvSpPr>
        <p:spPr>
          <a:xfrm>
            <a:off x="2790073" y="4793355"/>
            <a:ext cx="6612574" cy="138414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随着科技的不断进步和应用领域的拓展，军事无人机市场需求不断增长；技术的不断创新和发展，为军事无人机研发布局提供了更多的可能性；国家政策的支持和鼓励，为军事无人机研发布局提供了更好的发展环境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标题"/>
          <p:cNvSpPr txBox="1"/>
          <p:nvPr>
            <p:custDataLst>
              <p:tags r:id="rId4"/>
            </p:custDataLst>
          </p:nvPr>
        </p:nvSpPr>
        <p:spPr>
          <a:xfrm>
            <a:off x="2790073" y="3722796"/>
            <a:ext cx="6612574" cy="86982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2800" lang="zh-CN" spc="3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atin typeface="+mj-ea"/>
                <a:ea typeface="+mj-ea"/>
              </a:rPr>
              <a:t>单击此处添加标题</a:t>
            </a:r>
            <a:endParaRPr altLang="en-US" b="1" dirty="0" sz="2800" lang="zh-CN" spc="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军事无人机研发布局重点方向</a:t>
            </a:r>
            <a:endParaRPr altLang="en-US" lang="zh-CN"/>
          </a:p>
        </p:txBody>
      </p:sp>
      <p:sp>
        <p:nvSpPr>
          <p:cNvPr id="104918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高性能发动机技术</a:t>
            </a:r>
            <a:endParaRPr altLang="en-US" lang="zh-CN"/>
          </a:p>
        </p:txBody>
      </p:sp>
      <p:sp>
        <p:nvSpPr>
          <p:cNvPr id="10492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应用场景：广泛应用于侦察、攻击、运输等各类军事无人机，提高无人机的作战效率和生存能力。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简介：军事无人机研发布局重点方向之一，旨在提高无人机的飞行性能和作战能力。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技术特点：采用先进的材料和设计，实现高推重比、低油耗、长寿命等性能指标。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未来发展：随着技术的不断进步和应用需求的增加，高性能发动机技术将进一步发展，为军事无人机研发布局提供更加强有力的技术支持。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先进飞行控制技术</a:t>
            </a:r>
            <a:endParaRPr altLang="en-US" lang="zh-CN"/>
          </a:p>
        </p:txBody>
      </p:sp>
      <p:sp>
        <p:nvSpPr>
          <p:cNvPr id="1049276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78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0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简介：先进飞行控制技术是军事无人机研发布局的重点方向之一，它能够提高无人机的机动性能和作战能力。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2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4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86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技术特点：采用先进的传感器、控制器和算法，实现对无人机的精准控制和自主导航，提高无人机的稳定性和可靠性。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2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应用场景：用于执行高风险、高难度任务，如侦察、打击、救援等，也可用于训练和演习等领域。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8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未来发展：随着人工智能和传感器技术的不断发展，先进飞行控制技术将更加智能化、自主化，进一步提高无人机的作战能力和适用范围。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高精度侦察与打击技术</a:t>
            </a:r>
            <a:endParaRPr altLang="en-US" lang="zh-CN"/>
          </a:p>
        </p:txBody>
      </p:sp>
      <p:sp>
        <p:nvSpPr>
          <p:cNvPr id="10493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重点方向：提高无人机的侦察精度和打击能力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技术难点：实现高精度侦察与打击技术的关键在于导航定位、目标识别和武器制导等方面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发展趋势：随着人工智能和传感器技术的发展，未来无人机将具备更高级的自主侦察和打击能力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应用场景：在战场侦察、情报收集、目标打击等军事领域发挥重要作用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无人僚机技术</a:t>
            </a:r>
            <a:endParaRPr altLang="en-US" lang="zh-CN"/>
          </a:p>
        </p:txBody>
      </p:sp>
      <p:sp>
        <p:nvSpPr>
          <p:cNvPr id="10493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无人僚机技术是军事无人机研发布局的重点方向之一，具有自主飞行、智能感知、协同作战等多项功能。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无人僚机技术可以与有人驾驶战斗机进行协同作战，提高作战效率和战斗力。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无人僚机技术涉及到多个领域的技术，包括航空技术、人工智能、通信技术等，需要跨领域的合作与研发。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无人僚机技术的发展对于未来战争的影响深远，将改变传统作战模式，提高战争的效率和杀伤力。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军事无人机研发布局实施路径</a:t>
            </a:r>
            <a:endParaRPr altLang="en-US" lang="zh-CN"/>
          </a:p>
        </p:txBody>
      </p:sp>
      <p:sp>
        <p:nvSpPr>
          <p:cNvPr id="104945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加强军民融合，推动技术创新</a:t>
            </a:r>
            <a:endParaRPr altLang="en-US" lang="zh-CN"/>
          </a:p>
        </p:txBody>
      </p:sp>
      <p:sp>
        <p:nvSpPr>
          <p:cNvPr id="10494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军民融合：利用民用技术推动军事无人机研发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技术创新：加大研发投入，提高军事无人机的性能和功能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合作模式：建立军民融合合作机制，促进资源共享和优势互补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政策支持：政府出台相关政策，鼓励军民融合和技术创新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加强国际合作，引进先进技术</a:t>
            </a:r>
            <a:endParaRPr altLang="en-US" lang="zh-CN"/>
          </a:p>
        </p:txBody>
      </p:sp>
      <p:sp>
        <p:nvSpPr>
          <p:cNvPr id="104951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1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2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合作内容：共同研发、技术交流、人才培养等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合作对象：美国、以色列等军事无人机技术先进的国家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引进技术：先进的无人机制造技术、导航与控制技术等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3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实施路径：通过合作与引进，提高我国军事无人机技术水平，缩短研发周期，加速产业发展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优化研发布局，提高研发效率</a:t>
            </a:r>
            <a:endParaRPr altLang="en-US" lang="zh-CN"/>
          </a:p>
        </p:txBody>
      </p:sp>
      <p:sp>
        <p:nvSpPr>
          <p:cNvPr id="104956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优化资源配置，合理分配研发资金、人才和技术资源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制定科学合理的研发计划，明确研发目标与任务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加强产学研合作，促进技术交流与成果转化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建立完善的研发管理体系，提高研发效率与质量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加强人才培养，建设专业团队</a:t>
            </a:r>
            <a:endParaRPr altLang="en-US" lang="zh-CN"/>
          </a:p>
        </p:txBody>
      </p:sp>
      <p:sp>
        <p:nvSpPr>
          <p:cNvPr id="104963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3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4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加强与高校和研究机构的合作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定期组织技术交流和培训活动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培养无人机技术研发人才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5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建立专业无人机技术团队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47240" y="2228215"/>
            <a:ext cx="9144000" cy="1931670"/>
          </a:xfrm>
        </p:spPr>
        <p:txBody>
          <a:bodyPr/>
          <a:p>
            <a:r>
              <a:rPr altLang="en-US" lang="zh-CN"/>
              <a:t>军事无人机研发布局未来展望</a:t>
            </a:r>
            <a:endParaRPr altLang="en-US" lang="zh-CN"/>
          </a:p>
        </p:txBody>
      </p:sp>
      <p:sp>
        <p:nvSpPr>
          <p:cNvPr id="10496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45335" y="803275"/>
            <a:ext cx="9144000" cy="1405890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无人僚机在未来战场的应用前景</a:t>
            </a:r>
            <a:endParaRPr altLang="en-US" lang="zh-CN"/>
          </a:p>
        </p:txBody>
      </p:sp>
      <p:sp>
        <p:nvSpPr>
          <p:cNvPr id="10497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无人僚机将广泛用于侦察、打击、支援等领域，提高战争的信息化和智能化水平。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无人僚机将成为未来战场的重要力量，协助有人机完成各种任务。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无人僚机将具备高度自主智能和快速响应能力，提高作战效率和生存能力。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无人僚机在未来战场的应用前景广阔，但仍需解决技术、法规、伦理等多方面问题。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军事无人机技术的未来发展方向</a:t>
            </a:r>
            <a:endParaRPr altLang="en-US" lang="zh-CN"/>
          </a:p>
        </p:txBody>
      </p:sp>
      <p:sp>
        <p:nvSpPr>
          <p:cNvPr id="104978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智能化：提高无人机的自主控制能力，实现更高效的任务执行和作战能力。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集群化：实现无人机集群协同作战，提高整体作战效能。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多任务化：发展具备多种任务能力的无人机，满足不同作战场景的需求。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隐身化：增强无人机的隐蔽性，提高侦察和打击的突然性。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无人僚机在未来战争中的作用与影响</a:t>
            </a:r>
            <a:endParaRPr altLang="en-US" lang="zh-CN"/>
          </a:p>
        </p:txBody>
      </p:sp>
      <p:sp>
        <p:nvSpPr>
          <p:cNvPr id="104985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无人僚机的发展趋势：随着技术的不断进步，无人僚机的性能将得到大幅提升，成为未来战争中的重要力量。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无人僚机的作战能力：具备隐身、高速、高机动等特性，可执行多种作战任务，如侦察、打击、支援等。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无人僚机对作战方式的影响：将改变传统的作战方式，实现更加快速、灵活和精准的作战，提高战争效率和作战效果。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无人僚机的潜在威胁与挑战：随着无人僚机的广泛应用，潜在的安全威胁和挑战也不可忽视，需要加强技术研发和安全管理。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216451"/>
            <a:ext cx="10515000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  <p:sp>
        <p:nvSpPr>
          <p:cNvPr id="104990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838165" y="3380249"/>
            <a:ext cx="10514400" cy="898647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4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2"/>
  <p:tag name="KSO_WM_TEMPLATE_THUMBS_INDEX" val="1、9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添加文档标题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2_1*b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单击此处添加副标题"/>
</p:tagLst>
</file>

<file path=ppt/tags/tag6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PRESET_TEXT" val="汇报人：WPS"/>
</p:tagLst>
</file>

<file path=ppt/tags/tag6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5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2_5*l_h_i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2_5*l_h_a*1_1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31212_5*l_h_i*1_1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2_5*l_h_i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2_5*l_h_a*1_2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31212_5*l_h_i*1_2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2_5*l_h_i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2_5*l_h_a*1_3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31212_5*l_h_i*1_3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2_5*l_h_i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2_5*l_h_a*1_4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31212_5*l_h_i*1_4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2_5*l_h_i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2_5*l_h_a*1_5_1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1212_5*l_h_i*1_5_2"/>
  <p:tag name="KSO_WM_TEMPLATE_CATEGORY" val="custom"/>
  <p:tag name="KSO_WM_TEMPLATE_INDEX" val="20231212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398.90000000000003,&quot;width&quot;:520.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30000001192092896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SLIDE_ID" val="custom2023121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1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3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73_3*l_h_i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1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3_3*l_h_f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3_3*l_h_a*1_1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2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3_3*l_h_f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3_3*l_h_a*1_2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3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3_3*l_h_f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3_3*l_h_a*1_3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1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1"/>
  <p:tag name="KSO_WM_UNIT_FILL_FORE_SCHEMECOLOR_INDEX" val="14"/>
  <p:tag name="KSO_WM_UNIT_FILL_FORE_SCHEMECOLOR_INDEX_BRIGHTNESS" val="0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gradient&quot;:[{&quot;brightness&quot;:0.800000011920929,&quot;colorType&quot;:1,&quot;foreColorIndex&quot;:5,&quot;pos&quot;:0,&quot;transparency&quot;:0.5},{&quot;brightness&quot;:0.6000000238418579,&quot;colorType&quot;:1,&quot;foreColorIndex&quot;:5,&quot;pos&quot;:1,&quot;transparency&quot;:0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2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3_3*l_h_i*1_4_3"/>
  <p:tag name="KSO_WM_TEMPLATE_CATEGORY" val="diagram"/>
  <p:tag name="KSO_WM_TEMPLATE_INDEX" val="2023167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3_3*l_h_f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；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3_3*l_h_a*1_4_1"/>
  <p:tag name="KSO_WM_TEMPLATE_CATEGORY" val="diagram"/>
  <p:tag name="KSO_WM_TEMPLATE_INDEX" val="2023167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3"/>
  <p:tag name="KSO_WM_UNIT_TEXT_FILL_TYPE" val="3"/>
  <p:tag name="KSO_WM_DIAGRAM_MAX_ITEMCNT" val="6"/>
  <p:tag name="KSO_WM_DIAGRAM_MIN_ITEMCNT" val="2"/>
  <p:tag name="KSO_WM_DIAGRAM_VIRTUALLY_FRAME" val="{&quot;height&quot;:374.8500061035156,&quot;width&quot;:863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05000000074505806,&quot;transparency&quot;:0.4000000059604645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7_2*l_h_f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7_2*l_h_a*1_1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7_2*l_h_f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7_2*l_h_a*1_2_1"/>
  <p:tag name="KSO_WM_TEMPLATE_CATEGORY" val="diagram"/>
  <p:tag name="KSO_WM_TEMPLATE_INDEX" val="2023168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3"/>
  <p:tag name="KSO_WM_UNIT_TEXT_FILL_TYPE" val="3"/>
  <p:tag name="KSO_WM_DIAGRAM_MAX_ITEMCNT" val="6"/>
  <p:tag name="KSO_WM_DIAGRAM_MIN_ITEMCNT" val="1"/>
  <p:tag name="KSO_WM_DIAGRAM_VIRTUALLY_FRAME" val="{&quot;height&quot;:390.6803283691406,&quot;width&quot;:459.85000610351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949999988079071,&quot;colorType&quot;:1,&quot;foreColorIndex&quot;:5,&quot;pos&quot;:0,&quot;transparency&quot;:0},{&quot;brightness&quot;:0.949999988079071,&quot;colorType&quot;:1,&quot;foreColorIndex&quot;:5,&quot;pos&quot;:0,&quot;transparency&quot;:0},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2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0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7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7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目录项标题"/>
</p:tagLst>
</file>

<file path=ppt/tags/tag24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12_7*e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50.xml><?xml version="1.0" encoding="utf-8"?>
<p:tagLst xmlns:p="http://schemas.openxmlformats.org/presentationml/2006/main">
  <p:tag name="KSO_WM_SLIDE_ID" val="custom2023121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2"/>
  <p:tag name="KSO_WM_SLIDE_TYPE" val="sectionTitle"/>
  <p:tag name="KSO_WM_SLIDE_SUBTYPE" val="pureTxt"/>
  <p:tag name="KSO_WM_SLIDE_LAYOUT" val="a_e"/>
  <p:tag name="KSO_WM_SLIDE_LAYOUT_CNT" val="1_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a*1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2_9*f*4"/>
  <p:tag name="KSO_WM_TEMPLATE_CATEGORY" val="custom"/>
  <p:tag name="KSO_WM_TEMPLATE_INDEX" val="2023121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02.xml><?xml version="1.0" encoding="utf-8"?>
<p:tagLst xmlns:p="http://schemas.openxmlformats.org/presentationml/2006/main">
  <p:tag name="KSO_WM_SLIDE_ID" val="custom2023121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2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2024-01-05T06:35:56Z</dcterms:created>
  <dcterms:modified xsi:type="dcterms:W3CDTF">2024-01-05T06:35:56Z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8ad66d49157444baa6c9c4f157829a1c_21</vt:lpwstr>
  </property>
</Properties>
</file>