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44" r:id="rId1"/>
    <p:sldMasterId id="2147485381" r:id="rId2"/>
  </p:sldMasterIdLst>
  <p:notesMasterIdLst>
    <p:notesMasterId r:id="rId3"/>
  </p:notesMasterIdLst>
  <p:sldIdLst>
    <p:sldId id="1016" r:id="rId4"/>
    <p:sldId id="1021" r:id="rId5"/>
    <p:sldId id="1025" r:id="rId6"/>
    <p:sldId id="1028" r:id="rId7"/>
    <p:sldId id="1034" r:id="rId9"/>
    <p:sldId id="1037" r:id="rId10"/>
    <p:sldId id="1040" r:id="rId11"/>
    <p:sldId id="1043" r:id="rId12"/>
    <p:sldId id="1049" r:id="rId14"/>
    <p:sldId id="1052" r:id="rId15"/>
    <p:sldId id="1055" r:id="rId16"/>
    <p:sldId id="1058" r:id="rId17"/>
    <p:sldId id="1064" r:id="rId19"/>
    <p:sldId id="1067" r:id="rId20"/>
    <p:sldId id="1070" r:id="rId21"/>
    <p:sldId id="1073" r:id="rId22"/>
    <p:sldId id="1079" r:id="rId24"/>
    <p:sldId id="1082" r:id="rId25"/>
    <p:sldId id="1085" r:id="rId26"/>
    <p:sldId id="1088" r:id="rId27"/>
    <p:sldId id="1094" r:id="rId29"/>
    <p:sldId id="1097" r:id="rId30"/>
    <p:sldId id="1100" r:id="rId31"/>
    <p:sldId id="1103" r:id="rId32"/>
    <p:sldId id="1109" r:id="rId34"/>
    <p:sldId id="1112" r:id="rId35"/>
    <p:sldId id="1115" r:id="rId36"/>
    <p:sldId id="111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45" r:id="rId1"/>
    <p:sldLayoutId id="2147485346" r:id="rId2"/>
    <p:sldLayoutId id="2147485347" r:id="rId3"/>
    <p:sldLayoutId id="2147485348" r:id="rId4"/>
    <p:sldLayoutId id="2147485349" r:id="rId5"/>
    <p:sldLayoutId id="2147485350" r:id="rId6"/>
    <p:sldLayoutId id="2147485351" r:id="rId7"/>
    <p:sldLayoutId id="2147485352" r:id="rId8"/>
    <p:sldLayoutId id="2147485353" r:id="rId9"/>
    <p:sldLayoutId id="2147485354" r:id="rId10"/>
    <p:sldLayoutId id="21474853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382" r:id="rId1"/>
    <p:sldLayoutId id="2147485383" r:id="rId2"/>
    <p:sldLayoutId id="2147485384" r:id="rId3"/>
    <p:sldLayoutId id="2147485385" r:id="rId4"/>
    <p:sldLayoutId id="2147485386" r:id="rId5"/>
    <p:sldLayoutId id="2147485387" r:id="rId6"/>
    <p:sldLayoutId id="2147485388" r:id="rId7"/>
    <p:sldLayoutId id="2147485389" r:id="rId8"/>
    <p:sldLayoutId id="2147485390" r:id="rId9"/>
    <p:sldLayoutId id="2147485391" r:id="rId10"/>
    <p:sldLayoutId id="21474853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提升学习效果：数字化学习解决方案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数字化学习的重要性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数字化学习解决方案的构成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数字化学习解决方案的应用场景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数字化学习解决方案的优势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如何选择合适的数字化学习解决方案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数字化学习解决方案的未来发展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数字化学习的重要性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适应数字化时代的需求</a:t>
            </a:r>
            <a:endParaRPr altLang="en-US" lang="zh-CN"/>
          </a:p>
        </p:txBody>
      </p:sp>
      <p:sp>
        <p:nvSpPr>
          <p:cNvPr id="104899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数字化学习是未来趋势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数字化学习能够提高学习效率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数字化学习能够提供个性化学习体验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数字化学习能够促进终身学习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提高学习效率和效果</a:t>
            </a:r>
            <a:endParaRPr altLang="en-US" lang="zh-CN"/>
          </a:p>
        </p:txBody>
      </p:sp>
      <p:sp>
        <p:nvSpPr>
          <p:cNvPr id="10490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8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数字化学习资源丰富多样，满足个性化需求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4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数字化学习方式灵活便捷，可随时随地进行学习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0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数字化学习能够提供及时反馈和互动，提高学习动力和兴趣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2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6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数字化学习能够帮助学习者更好地掌握知识和技能，提高学习效果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促进个性化学习的实现</a:t>
            </a:r>
            <a:endParaRPr altLang="en-US" lang="zh-CN"/>
          </a:p>
        </p:txBody>
      </p:sp>
      <p:sp>
        <p:nvSpPr>
          <p:cNvPr id="104911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数字化学习平台可实现个性化学习路径规划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数字化学习资源丰富多样，满足个性化需求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数字化学习工具支持个性化学习风格和偏好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数字化学习平台可提供个性化学习反馈和评估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数字化学习解决方案的构成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优质的学习资源</a:t>
            </a:r>
            <a:endParaRPr altLang="en-US" lang="zh-CN"/>
          </a:p>
        </p:txBody>
      </p:sp>
      <p:sp>
        <p:nvSpPr>
          <p:cNvPr id="104922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个性化学习资源：根据个人需求和兴趣定制的学习内容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数字化学习资源：包括电子教材、在线课程、学习软件等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多媒体学习资源：如视频教程、音频讲座、互动式模拟等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实时更新与扩充：随着技术的发展不断更新和扩充学习资源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便捷的学习工具</a:t>
            </a:r>
            <a:endParaRPr altLang="en-US" lang="zh-CN"/>
          </a:p>
        </p:txBody>
      </p:sp>
      <p:sp>
        <p:nvSpPr>
          <p:cNvPr id="1049294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智能学习工具：如智能语音识别、智能推荐等，提高学习效率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电子书阅读器：方便携带，可随时随地阅读电子书籍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在线学习平台：提供丰富的学习资源，可随时随地进行在线学习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互动学习工具：如在线讨论、实时反馈等，增强学习互动性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智能化的学习辅导</a:t>
            </a:r>
            <a:endParaRPr altLang="en-US" lang="zh-CN"/>
          </a:p>
        </p:txBody>
      </p:sp>
      <p:sp>
        <p:nvSpPr>
          <p:cNvPr id="104936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个性化学习：根据学生的特点和需求，提供定制化的学习辅导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智能推荐：利用大数据和人工智能技术，为学生推荐合适的学习资源和课程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实时反馈：通过智能化的辅导系统，及时反馈学生的学习情况，帮助学生改进学习方法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互动交流：提供在线交流平台，方便学生与老师、同学之间的互动，促进学习效果的提升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数字化学习解决方案的应用场景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在线教育平台</a:t>
            </a:r>
            <a:endParaRPr altLang="en-US" lang="zh-CN"/>
          </a:p>
        </p:txBody>
      </p:sp>
      <p:sp>
        <p:nvSpPr>
          <p:cNvPr id="104946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定义：在线教育平台是一种基于互联网的计算方式，通过虚拟教室和在线资源为学生提供学习支持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应用场景：在线教育平台可以应用于各种领域，如K-12教育、高等教育、职业教育等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优势：在线教育平台具有灵活性、个性化、互动性等优势，可以帮助学生提高学习效果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未来发展：随着技术的不断进步，在线教育平台将会更加智能化、个性化，为学生提供更加优质的学习体验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虚拟实验室</a:t>
            </a:r>
            <a:endParaRPr altLang="en-US" lang="zh-CN"/>
          </a:p>
        </p:txBody>
      </p:sp>
      <p:sp>
        <p:nvSpPr>
          <p:cNvPr id="1049524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定义：虚拟实验室是一种利用数字技术模拟真实实验环境的教学工具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优势：无需实体设备，节省成本；可重复实验，提高学习效果；可多人同时参与，促进团队协作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应用场景：化学、物理、生物等学科的实验课程；医学、工程等专业的模拟实验；科研项目的实验验证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案例：某高校利用虚拟实验室进行化学实验课程，提高了学生的学习效果和兴趣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智能课堂</a:t>
            </a:r>
            <a:endParaRPr altLang="en-US" lang="zh-CN"/>
          </a:p>
        </p:txBody>
      </p:sp>
      <p:sp>
        <p:nvSpPr>
          <p:cNvPr id="1049582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智能课堂定义：基于人工智能技术，实现个性化教学、实时反馈和互动的在线学习平台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应用场景：为学生提供个性化学习路径，根据学习进度和能力调整教学内容，提高学习效果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优势：节省教师时间，提高教学效率，增强学生学习体验和参与度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未来发展：随着人工智能技术的不断进步，智能课堂将更加智能化、个性化，为教育行业带来更多创新和变革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2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数字化学习解决方案的优势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打破时间和空间的限制</a:t>
            </a:r>
            <a:endParaRPr altLang="en-US" lang="zh-CN"/>
          </a:p>
        </p:txBody>
      </p:sp>
      <p:sp>
        <p:nvSpPr>
          <p:cNvPr id="104968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多样化的学习资源：数字化学习解决方案提供丰富的学习资源，包括视频、音频、文本等多种形式，满足不同学生的学习需求。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随时随地学习：数字化学习解决方案允许学生在任何时间、任何地点进行学习，不受时间和地点的限制。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灵活的学习方式：学生可以根据自己的时间和需求安排学习进度，更加灵活自由。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个性化的学习体验：学生可以根据自己的兴趣和需求选择适合自己的学习内容和方式，提高学习效果。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个性化推荐和辅导</a:t>
            </a:r>
            <a:endParaRPr altLang="en-US" lang="zh-CN"/>
          </a:p>
        </p:txBody>
      </p:sp>
      <p:sp>
        <p:nvSpPr>
          <p:cNvPr id="104975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917917" y="1290067"/>
            <a:ext cx="984720" cy="286365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44152" y="4481720"/>
            <a:ext cx="936113" cy="257116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4"/>
          <p:cNvSpPr/>
          <p:nvPr>
            <p:custDataLst>
              <p:tags r:id="rId3"/>
            </p:custDataLst>
          </p:nvPr>
        </p:nvSpPr>
        <p:spPr>
          <a:xfrm>
            <a:off x="3125763" y="2226191"/>
            <a:ext cx="2571168" cy="388021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5"/>
          <p:cNvSpPr/>
          <p:nvPr>
            <p:custDataLst>
              <p:tags r:id="rId4"/>
            </p:custDataLst>
          </p:nvPr>
        </p:nvSpPr>
        <p:spPr>
          <a:xfrm flipV="1">
            <a:off x="2978594" y="1490345"/>
            <a:ext cx="2863650" cy="137693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25763" y="3042660"/>
            <a:ext cx="2571168" cy="2316584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2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个性化推荐：根据学生的兴趣、能力和需求，提供定制化的学习资源和推荐</a:t>
            </a:r>
            <a:endParaRPr altLang="en-US" baseline="0" b="0" cap="none" dirty="0" sz="22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4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284254" y="1305424"/>
            <a:ext cx="984720" cy="286365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09208" y="4496437"/>
            <a:ext cx="936113" cy="257116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1"/>
          <p:cNvSpPr/>
          <p:nvPr>
            <p:custDataLst>
              <p:tags r:id="rId8"/>
            </p:custDataLst>
          </p:nvPr>
        </p:nvSpPr>
        <p:spPr>
          <a:xfrm>
            <a:off x="6492099" y="2240908"/>
            <a:ext cx="2571168" cy="388021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2"/>
          <p:cNvSpPr/>
          <p:nvPr>
            <p:custDataLst>
              <p:tags r:id="rId9"/>
            </p:custDataLst>
          </p:nvPr>
        </p:nvSpPr>
        <p:spPr>
          <a:xfrm flipV="1">
            <a:off x="6344930" y="1505702"/>
            <a:ext cx="2863650" cy="1376933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2099" y="3042660"/>
            <a:ext cx="2571168" cy="2316584"/>
          </a:xfrm>
          <a:prstGeom prst="rect"/>
          <a:noFill/>
          <a:ln>
            <a:noFill/>
          </a:ln>
        </p:spPr>
        <p:txBody>
          <a:bodyPr wrap="square">
            <a:normAutofit fontScale="94167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辅导：通过在线答疑、实时反馈等方式，为学生提供及时的辅导和帮助，提高学习效果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提高学习兴趣和动力</a:t>
            </a:r>
            <a:endParaRPr altLang="en-US" lang="zh-CN"/>
          </a:p>
        </p:txBody>
      </p:sp>
      <p:sp>
        <p:nvSpPr>
          <p:cNvPr id="1049808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个性化学习：根据个人兴趣和需求定制学习内容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4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互动性学习：通过在线讨论、协作等方式增强学习互动性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0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多媒体学习：利用多媒体技术呈现丰富多样的学习内容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6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实时反馈：及时给予学习成果的反馈和评估，激发学习动力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6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如何选择合适的数字化学习解决方案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明确学习目标和需求</a:t>
            </a:r>
            <a:endParaRPr altLang="en-US" lang="zh-CN"/>
          </a:p>
        </p:txBody>
      </p:sp>
      <p:sp>
        <p:nvSpPr>
          <p:cNvPr id="10499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考虑学习者的特点和需求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制定合适的学习计划和时间表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0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确定学习目标和期望结果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2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分析学习需求和评估现有资源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选择正规可靠的平台或工具</a:t>
            </a:r>
            <a:endParaRPr altLang="en-US" lang="zh-CN"/>
          </a:p>
        </p:txBody>
      </p:sp>
      <p:sp>
        <p:nvSpPr>
          <p:cNvPr id="10499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选择正规可靠的平台或工具，确保数据安全和隐私保护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参考其他用户的评价和推荐，进行综合比较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了解数字化学习解决方案的背景和特点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评估数字化学习解决方案的适用性和效果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结合传统和数字化学习方式</a:t>
            </a:r>
            <a:endParaRPr altLang="en-US" lang="zh-CN"/>
          </a:p>
        </p:txBody>
      </p:sp>
      <p:sp>
        <p:nvSpPr>
          <p:cNvPr id="1050046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8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0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4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制定个性化的学习计划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结合两种学习方式的优势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充分利用数字化学习资源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注重实践与反思，提高学习效果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09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数字化学习解决方案的未来发展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更加智能化和个性化</a:t>
            </a:r>
            <a:endParaRPr altLang="en-US" lang="zh-CN"/>
          </a:p>
        </p:txBody>
      </p:sp>
      <p:sp>
        <p:nvSpPr>
          <p:cNvPr id="105016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人工智能技术：提供更加智能化的学习体验，根据学生的需求和兴趣进行个性化推荐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大数据分析：通过分析学生的学习数据，为每个学生提供更加精准的学习建议和资源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个性化学习计划：根据学生的学习进度和能力，制定个性化的学习计划，提高学习效果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虚拟现实技术：通过虚拟现实技术，为学生提供更加沉浸式的学习体验，增强学习兴趣和动力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跨界融合和创新发展</a:t>
            </a:r>
            <a:endParaRPr altLang="en-US" lang="zh-CN"/>
          </a:p>
        </p:txBody>
      </p:sp>
      <p:sp>
        <p:nvSpPr>
          <p:cNvPr id="1050202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跨界融合：教育、科技、娱乐等领域的融合，为数字化学习提供更多可能性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创新发展：利用人工智能、大数据等先进技术，推动数字化学习向更高层次发展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个性化学习：根据学生需求和兴趣，提供定制化的学习体验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全球化学习：打破地域限制，让更多人能够接触到优质教育资源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推动教育公平和提高质量</a:t>
            </a:r>
            <a:endParaRPr altLang="en-US" lang="zh-CN"/>
          </a:p>
        </p:txBody>
      </p:sp>
      <p:sp>
        <p:nvSpPr>
          <p:cNvPr id="1050260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2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64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数字化学习解决方案能够消除地域和时间限制，让更多人接受优质教育资源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8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0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数字化学习解决方案能够提供个性化的学习体验，满足不同学生的需求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4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6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数字化学习解决方案能够促进教育资源的共享和优化，提高教育效率和质量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0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2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数字化学习解决方案能够推动教育模式的创新和变革，促进教育公平和提高质量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318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2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0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2023-12-16T04:58:39Z</dcterms:created>
  <dcterms:modified xsi:type="dcterms:W3CDTF">2023-12-16T04:58:39Z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a02b9e4aa0004d4d9a8f76c3c1fe11e9_21</vt:lpwstr>
  </property>
</Properties>
</file>