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295" r:id="rId1"/>
    <p:sldMasterId id="2147492332" r:id="rId2"/>
  </p:sldMasterIdLst>
  <p:notesMasterIdLst>
    <p:notesMasterId r:id="rId3"/>
  </p:notesMasterIdLst>
  <p:sldIdLst>
    <p:sldId id="4108" r:id="rId4"/>
    <p:sldId id="4113" r:id="rId5"/>
    <p:sldId id="4117" r:id="rId6"/>
    <p:sldId id="4120" r:id="rId7"/>
    <p:sldId id="4123" r:id="rId8"/>
    <p:sldId id="4126" r:id="rId9"/>
    <p:sldId id="4129" r:id="rId10"/>
    <p:sldId id="4132" r:id="rId11"/>
    <p:sldId id="4135" r:id="rId12"/>
    <p:sldId id="4138" r:id="rId13"/>
    <p:sldId id="4141" r:id="rId14"/>
    <p:sldId id="4144" r:id="rId15"/>
    <p:sldId id="4147" r:id="rId16"/>
    <p:sldId id="4150" r:id="rId17"/>
    <p:sldId id="4153" r:id="rId18"/>
    <p:sldId id="4156" r:id="rId19"/>
    <p:sldId id="4159" r:id="rId20"/>
    <p:sldId id="4162" r:id="rId21"/>
    <p:sldId id="4165" r:id="rId22"/>
    <p:sldId id="4168" r:id="rId23"/>
    <p:sldId id="4171" r:id="rId24"/>
    <p:sldId id="4174" r:id="rId25"/>
    <p:sldId id="4177" r:id="rId26"/>
    <p:sldId id="4180" r:id="rId27"/>
    <p:sldId id="4183" r:id="rId28"/>
    <p:sldId id="4186" r:id="rId29"/>
    <p:sldId id="4189" r:id="rId30"/>
    <p:sldId id="4192" r:id="rId31"/>
    <p:sldId id="4195" r:id="rId32"/>
    <p:sldId id="4199"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5" name="幻灯片图像占位符 1"/>
          <p:cNvSpPr>
            <a:spLocks noChangeAspect="1" noRot="1" noGrp="1"/>
          </p:cNvSpPr>
          <p:nvPr>
            <p:ph type="sldImg"/>
          </p:nvPr>
        </p:nvSpPr>
        <p:spPr/>
      </p:sp>
      <p:sp>
        <p:nvSpPr>
          <p:cNvPr id="1048657" name="备注占位符 2"/>
          <p:cNvSpPr>
            <a:spLocks noGrp="1"/>
          </p:cNvSpPr>
          <p:nvPr>
            <p:ph type="body" idx="1"/>
          </p:nvPr>
        </p:nvSpPr>
        <p:spPr/>
        <p:txBody>
          <a:bodyPr/>
          <a:p>
            <a:endParaRPr altLang="en-US" dirty="0" lang="zh-CN"/>
          </a:p>
        </p:txBody>
      </p:sp>
      <p:sp>
        <p:nvSpPr>
          <p:cNvPr id="104865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idx="2"/>
          </p:nvPr>
        </p:nvSpPr>
        <p:spPr/>
      </p:sp>
      <p:sp>
        <p:nvSpPr>
          <p:cNvPr id="1048616" name="文本占位符 2"/>
          <p:cNvSpPr>
            <a:spLocks noGrp="1"/>
          </p:cNvSpPr>
          <p:nvPr>
            <p:ph type="body" idx="3"/>
          </p:nvPr>
        </p:nvSpPr>
        <p:spPr/>
        <p:txBody>
          <a:bodyPr/>
          <a:p>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3" name="幻灯片图像占位符 1"/>
          <p:cNvSpPr>
            <a:spLocks noChangeAspect="1" noRot="1" noGrp="1"/>
          </p:cNvSpPr>
          <p:nvPr>
            <p:ph type="sldImg"/>
          </p:nvPr>
        </p:nvSpPr>
        <p:spPr/>
      </p:sp>
      <p:sp>
        <p:nvSpPr>
          <p:cNvPr id="1048605" name="备注占位符 2"/>
          <p:cNvSpPr>
            <a:spLocks noGrp="1"/>
          </p:cNvSpPr>
          <p:nvPr>
            <p:ph type="body" idx="1"/>
          </p:nvPr>
        </p:nvSpPr>
        <p:spPr/>
        <p:txBody>
          <a:bodyPr/>
          <a:p>
            <a:endParaRPr altLang="en-US" dirty="0" lang="zh-CN"/>
          </a:p>
        </p:txBody>
      </p:sp>
      <p:sp>
        <p:nvSpPr>
          <p:cNvPr id="104860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image" Target="../media/image2.png"/><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tags" Target="../tags/tag12.xml"/><Relationship Id="rId7" Type="http://schemas.openxmlformats.org/officeDocument/2006/relationships/tags" Target="../tags/tag13.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pn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image" Target="../media/image4.png"/><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2.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tags" Target="../tags/tag30.xml"/><Relationship Id="rId6" Type="http://schemas.openxmlformats.org/officeDocument/2006/relationships/tags" Target="../tags/tag31.xml"/><Relationship Id="rId7" Type="http://schemas.openxmlformats.org/officeDocument/2006/relationships/tags" Target="../tags/tag32.xml"/><Relationship Id="rId8" Type="http://schemas.openxmlformats.org/officeDocument/2006/relationships/tags" Target="../tags/tag33.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image" Target="../media/image2.png"/><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image" Target="../media/image2.png"/><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tags" Target="../tags/tag5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pn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pn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5.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9" descr="演示文稿3_0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副标题"/>
          <p:cNvSpPr txBox="1">
            <a:spLocks noGrp="1"/>
          </p:cNvSpPr>
          <p:nvPr>
            <p:ph type="body" idx="3" hasCustomPrompt="1"/>
            <p:custDataLst>
              <p:tags r:id="rId3"/>
            </p:custDataLst>
          </p:nvPr>
        </p:nvSpPr>
        <p:spPr>
          <a:xfrm>
            <a:off x="859155" y="1689735"/>
            <a:ext cx="7910195" cy="989965"/>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dirty="0" sz="44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buClrTx/>
              <a:buSzTx/>
              <a:buFontTx/>
            </a:pPr>
            <a:r>
              <a:rPr dirty="0">
                <a:sym typeface="+mn-ea"/>
              </a:rPr>
              <a:t>单击此处编辑副标题</a:t>
            </a:r>
            <a:endParaRPr dirty="0">
              <a:sym typeface="+mn-ea"/>
            </a:endParaRPr>
          </a:p>
        </p:txBody>
      </p:sp>
      <p:sp>
        <p:nvSpPr>
          <p:cNvPr id="1048668" name="标题"/>
          <p:cNvSpPr txBox="1">
            <a:spLocks noGrp="1"/>
          </p:cNvSpPr>
          <p:nvPr>
            <p:ph type="title" idx="2" hasCustomPrompt="1"/>
            <p:custDataLst>
              <p:tags r:id="rId4"/>
            </p:custDataLst>
          </p:nvPr>
        </p:nvSpPr>
        <p:spPr>
          <a:xfrm>
            <a:off x="859155" y="2753995"/>
            <a:ext cx="7910195" cy="117030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dirty="0" sz="5400" i="0" kern="1200" kumimoji="0" lang="zh-CN" noProof="1" normalizeH="0" spc="0" strike="noStrike" u="none">
                <a:solidFill>
                  <a:schemeClr val="tx1">
                    <a:lumMod val="85000"/>
                    <a:lumOff val="15000"/>
                  </a:schemeClr>
                </a:solidFill>
                <a:latin typeface="+mj-ea"/>
                <a:ea typeface="+mj-ea"/>
                <a:cs typeface="MiSans Normal" panose="00000500000000000000" charset="-122"/>
                <a:sym typeface="+mn-ea"/>
              </a:defRPr>
            </a:lvl1pPr>
          </a:lstStyle>
          <a:p>
            <a:pPr algn="l" lvl="0">
              <a:buClrTx/>
              <a:buSzTx/>
              <a:buFontTx/>
            </a:pPr>
            <a:r>
              <a:rPr dirty="0">
                <a:sym typeface="+mn-ea"/>
              </a:rPr>
              <a:t>单击此处编辑标题</a:t>
            </a:r>
            <a:endParaRPr dirty="0">
              <a:sym typeface="+mn-ea"/>
            </a:endParaRPr>
          </a:p>
        </p:txBody>
      </p:sp>
      <p:sp>
        <p:nvSpPr>
          <p:cNvPr id="1048670" name="署名"/>
          <p:cNvSpPr>
            <a:spLocks noGrp="1"/>
          </p:cNvSpPr>
          <p:nvPr>
            <p:ph type="body" idx="1" hasCustomPrompt="1"/>
            <p:custDataLst>
              <p:tags r:id="rId5"/>
            </p:custDataLst>
          </p:nvPr>
        </p:nvSpPr>
        <p:spPr>
          <a:xfrm>
            <a:off x="859155" y="4304665"/>
            <a:ext cx="1644650" cy="40894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91440" numCol="1" rIns="91440" rtlCol="0" spcCol="0" tIns="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dirty="0" sz="12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buClrTx/>
              <a:buSzTx/>
              <a:buFontTx/>
            </a:pPr>
            <a:r>
              <a:rPr dirty="0">
                <a:sym typeface="+mn-ea"/>
              </a:rPr>
              <a:t>单击此处编辑文本</a:t>
            </a:r>
            <a:endParaRPr dirty="0">
              <a:sym typeface="+mn-ea"/>
            </a:endParaRPr>
          </a:p>
        </p:txBody>
      </p:sp>
      <p:sp>
        <p:nvSpPr>
          <p:cNvPr id="1048672" name="日期占位符 3"/>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7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2"/>
            <p:custDataLst>
              <p:tags r:id="rId3"/>
            </p:custDataLst>
          </p:nvPr>
        </p:nvSpPr>
        <p:spPr>
          <a:xfrm>
            <a:off x="608400" y="1296955"/>
            <a:ext cx="10969200" cy="495264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Bold" panose="00000800000000000000" charset="-122"/>
                <a:sym typeface="+mn-ea"/>
              </a:defRPr>
            </a:lvl1pPr>
            <a:lvl2pPr algn="l" defTabSz="914400" eaLnBrk="1" fontAlgn="auto" hangingPunct="1" indent="-228600" latinLnBrk="0" lvl="1" marL="685800" marR="0" rtl="0">
              <a:lnSpc>
                <a:spcPct val="120000"/>
              </a:lnSpc>
              <a:spcBef>
                <a:spcPts val="1200"/>
              </a:spcBef>
              <a:spcAft>
                <a:spcPts val="0"/>
              </a:spcAft>
              <a:buFont typeface="Arial" panose="02080604020202020204" pitchFamily="34" charset="0"/>
              <a:buChar char="•"/>
              <a:tabLst>
                <a:tab algn="l" pos="1609725"/>
              </a:tabLst>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2pPr>
            <a:lvl3pPr algn="l" defTabSz="914400" eaLnBrk="1" fontAlgn="auto" hangingPunct="1" indent="-228600" latinLnBrk="0" lvl="2" marL="11430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3pPr>
            <a:lvl4pPr algn="l" defTabSz="914400" eaLnBrk="1" fontAlgn="auto" hangingPunct="1" indent="-228600" latinLnBrk="0" lvl="3" marL="16002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4pPr>
            <a:lvl5pPr algn="l" defTabSz="914400" eaLnBrk="1" fontAlgn="auto" hangingPunct="1" indent="-228600" latinLnBrk="0" lvl="4" marL="20574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sym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1"/>
            <p:custDataLst>
              <p:tags r:id="rId4"/>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682" name="日期占位符 3"/>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8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8" descr="演示文稿3_0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29" name="直接连接符 7"/>
          <p:cNvCxnSpPr>
            <a:cxnSpLocks/>
          </p:cNvCxnSpPr>
          <p:nvPr>
            <p:custDataLst>
              <p:tags r:id="rId3"/>
            </p:custDataLst>
          </p:nvPr>
        </p:nvCxnSpPr>
        <p:spPr>
          <a:xfrm flipH="1">
            <a:off x="4117975" y="6412230"/>
            <a:ext cx="7478395" cy="0"/>
          </a:xfrm>
          <a:prstGeom prst="line"/>
          <a:ln w="3175">
            <a:solidFill>
              <a:schemeClr val="accent2">
                <a:alpha val="27000"/>
              </a:schemeClr>
            </a:solidFill>
          </a:ln>
        </p:spPr>
        <p:style>
          <a:lnRef idx="1">
            <a:schemeClr val="accent1"/>
          </a:lnRef>
          <a:fillRef idx="0">
            <a:schemeClr val="accent1"/>
          </a:fillRef>
          <a:effectRef idx="0">
            <a:schemeClr val="accent1"/>
          </a:effectRef>
          <a:fontRef idx="minor">
            <a:schemeClr val="tx1"/>
          </a:fontRef>
        </p:style>
      </p:cxnSp>
      <p:sp>
        <p:nvSpPr>
          <p:cNvPr id="1048688" name="副标题"/>
          <p:cNvSpPr txBox="1">
            <a:spLocks noGrp="1"/>
          </p:cNvSpPr>
          <p:nvPr>
            <p:ph type="body" idx="2" hasCustomPrompt="1"/>
            <p:custDataLst>
              <p:tags r:id="rId4"/>
            </p:custDataLst>
          </p:nvPr>
        </p:nvSpPr>
        <p:spPr>
          <a:xfrm>
            <a:off x="659130" y="1386205"/>
            <a:ext cx="2797810" cy="526415"/>
          </a:xfrm>
          <a:prstGeom prst="rect"/>
          <a:noFill/>
        </p:spPr>
        <p:txBody>
          <a:bodyPr anchor="t" bIns="45720" lIns="91440" rIns="91440" rtlCol="0" tIns="45720" wrap="square">
            <a:normAutofit/>
          </a:bodyPr>
          <a:lstStyle>
            <a:lvl1pPr algn="dist" defTabSz="914400" eaLnBrk="1" fontAlgn="auto" hangingPunct="1" latinLnBrk="0" lvl="0" marL="0" marR="0" rtl="0">
              <a:lnSpc>
                <a:spcPct val="100000"/>
              </a:lnSpc>
              <a:buClrTx/>
              <a:buSzTx/>
              <a:buFontTx/>
              <a:buNone/>
              <a:defRPr altLang="zh-CN" baseline="0" b="1" cap="none" sz="2400" i="0" kern="1200" kumimoji="0" lang="en-US" noProof="1" normalizeH="0" spc="0" strike="noStrike" u="none">
                <a:solidFill>
                  <a:schemeClr val="accent1">
                    <a:lumMod val="40000"/>
                    <a:lumOff val="60000"/>
                  </a:schemeClr>
                </a:solidFill>
                <a:latin typeface="+mj-ea"/>
                <a:ea typeface="+mj-ea"/>
                <a:cs typeface="MiSans Heavy" panose="00000A00000000000000" charset="-122"/>
                <a:sym typeface="+mn-ea"/>
              </a:defRPr>
            </a:lvl1pPr>
          </a:lstStyle>
          <a:p>
            <a:pPr algn="dist" lvl="0">
              <a:buClrTx/>
              <a:buSzTx/>
              <a:buFontTx/>
            </a:pPr>
            <a:r>
              <a:rPr dirty="0" err="1">
                <a:sym typeface="+mn-ea"/>
              </a:rPr>
              <a:t>单击编辑副标题</a:t>
            </a:r>
            <a:endParaRPr dirty="0">
              <a:sym typeface="+mn-ea"/>
            </a:endParaRPr>
          </a:p>
        </p:txBody>
      </p:sp>
      <p:sp>
        <p:nvSpPr>
          <p:cNvPr id="1048690" name="标题"/>
          <p:cNvSpPr txBox="1">
            <a:spLocks noGrp="1"/>
          </p:cNvSpPr>
          <p:nvPr>
            <p:ph type="title" idx="1" hasCustomPrompt="1"/>
            <p:custDataLst>
              <p:tags r:id="rId5"/>
            </p:custDataLst>
          </p:nvPr>
        </p:nvSpPr>
        <p:spPr>
          <a:xfrm>
            <a:off x="659130" y="567690"/>
            <a:ext cx="2788920" cy="818515"/>
          </a:xfrm>
          <a:prstGeom prst="rect"/>
          <a:noFill/>
        </p:spPr>
        <p:txBody>
          <a:bodyPr anchor="b"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1" cap="none" dirty="0" sz="4400" i="0" kern="1200" kumimoji="0" lang="zh-CN" noProof="1" normalizeH="0" spc="0" strike="noStrike" u="none">
                <a:solidFill>
                  <a:schemeClr val="accent1"/>
                </a:solidFill>
                <a:latin typeface="+mj-ea"/>
                <a:ea typeface="+mj-ea"/>
                <a:cs typeface="MiSans Heavy" panose="00000A00000000000000" charset="-122"/>
                <a:sym typeface="+mn-ea"/>
              </a:defRPr>
            </a:lvl1pPr>
          </a:lstStyle>
          <a:p>
            <a:pPr algn="l" lvl="0">
              <a:buClrTx/>
              <a:buSzTx/>
              <a:buFontTx/>
            </a:pPr>
            <a:r>
              <a:rPr dirty="0">
                <a:sym typeface="+mn-ea"/>
              </a:rPr>
              <a:t>编辑标题</a:t>
            </a:r>
            <a:endParaRPr dirty="0">
              <a:sym typeface="+mn-ea"/>
            </a:endParaRPr>
          </a:p>
        </p:txBody>
      </p:sp>
      <p:sp>
        <p:nvSpPr>
          <p:cNvPr id="1048692" name="日期占位符 2"/>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9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6" name="灯片编号占位符 4"/>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演示文稿3_0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8" name="节编号"/>
          <p:cNvSpPr txBox="1">
            <a:spLocks noGrp="1"/>
          </p:cNvSpPr>
          <p:nvPr>
            <p:ph type="body" idx="2" hasCustomPrompt="1"/>
            <p:custDataLst>
              <p:tags r:id="rId3"/>
            </p:custDataLst>
          </p:nvPr>
        </p:nvSpPr>
        <p:spPr>
          <a:xfrm>
            <a:off x="939165" y="1842135"/>
            <a:ext cx="2371725" cy="1375410"/>
          </a:xfrm>
          <a:prstGeom prst="rect"/>
          <a:noFill/>
        </p:spPr>
        <p:txBody>
          <a:bodyPr anchor="b" anchorCtr="0" bIns="0" lIns="91440" rIns="91440" rtlCol="0" tIns="0" wrap="square">
            <a:normAutofit/>
          </a:bodyPr>
          <a:lstStyle>
            <a:lvl1pPr algn="l" defTabSz="914400" eaLnBrk="1" fontAlgn="auto" hangingPunct="1" latinLnBrk="0" lvl="0" marL="0" marR="0" rtl="0">
              <a:lnSpc>
                <a:spcPct val="130000"/>
              </a:lnSpc>
              <a:buClrTx/>
              <a:buSzTx/>
              <a:buFontTx/>
              <a:buNone/>
              <a:defRPr altLang="zh-CN" baseline="0" b="1" cap="none" dirty="0" sz="7200" i="0" kern="1200" kumimoji="0" lang="en-US" noProof="1" normalizeH="0" spc="0" strike="noStrike" u="none">
                <a:ln w="19050">
                  <a:solidFill>
                    <a:schemeClr val="accent1"/>
                  </a:solidFill>
                </a:ln>
                <a:noFill/>
                <a:latin typeface="+mj-ea"/>
                <a:ea typeface="+mj-ea"/>
                <a:cs typeface="MiSans Normal" panose="00000500000000000000" charset="-122"/>
                <a:sym typeface="+mn-ea"/>
              </a:defRPr>
            </a:lvl1pPr>
          </a:lstStyle>
          <a:p>
            <a:pPr algn="l" lvl="0">
              <a:lnSpc>
                <a:spcPct val="130000"/>
              </a:lnSpc>
              <a:buClrTx/>
              <a:buSzTx/>
              <a:buFontTx/>
            </a:pPr>
            <a:r>
              <a:rPr dirty="0" err="1">
                <a:sym typeface="+mn-ea"/>
              </a:rPr>
              <a:t>编号</a:t>
            </a:r>
            <a:endParaRPr dirty="0">
              <a:sym typeface="+mn-ea"/>
            </a:endParaRPr>
          </a:p>
        </p:txBody>
      </p:sp>
      <p:sp>
        <p:nvSpPr>
          <p:cNvPr id="1048700" name="标题"/>
          <p:cNvSpPr txBox="1">
            <a:spLocks noGrp="1"/>
          </p:cNvSpPr>
          <p:nvPr>
            <p:ph type="title" idx="1" hasCustomPrompt="1"/>
            <p:custDataLst>
              <p:tags r:id="rId4"/>
            </p:custDataLst>
          </p:nvPr>
        </p:nvSpPr>
        <p:spPr>
          <a:xfrm>
            <a:off x="939165" y="3217545"/>
            <a:ext cx="6174740" cy="1836420"/>
          </a:xfrm>
          <a:prstGeom prst="rect"/>
          <a:noFill/>
        </p:spPr>
        <p:txBody>
          <a:bodyPr anchor="t"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sz="48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buClrTx/>
              <a:buSzTx/>
              <a:buFontTx/>
            </a:pPr>
            <a:r>
              <a:rPr dirty="0">
                <a:sym typeface="+mn-ea"/>
              </a:rPr>
              <a:t>单击此处编辑标题</a:t>
            </a:r>
            <a:endParaRPr dirty="0">
              <a:sym typeface="+mn-ea"/>
            </a:endParaRPr>
          </a:p>
        </p:txBody>
      </p:sp>
      <p:sp>
        <p:nvSpPr>
          <p:cNvPr id="1048702" name="日期占位符 3"/>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6" name="灯片编号占位符 5"/>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标题"/>
          <p:cNvSpPr txBox="1">
            <a:spLocks noGrp="1"/>
          </p:cNvSpPr>
          <p:nvPr>
            <p:ph type="title" idx="1"/>
            <p:custDataLst>
              <p:tags r:id="rId5"/>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14" name="日期占位符 4"/>
          <p:cNvSpPr>
            <a:spLocks noGrp="1"/>
          </p:cNvSpPr>
          <p:nvPr>
            <p:ph type="dt" sz="half" idx="10"/>
            <p:custDataLst>
              <p:tags r:id="rId6"/>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16"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18" name="灯片编号占位符 6"/>
          <p:cNvSpPr>
            <a:spLocks noGrp="1"/>
          </p:cNvSpPr>
          <p:nvPr>
            <p:ph type="sldNum" sz="quarter" idx="12"/>
            <p:custDataLst>
              <p:tags r:id="rId8"/>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2" name="标题"/>
          <p:cNvSpPr txBox="1">
            <a:spLocks noGrp="1"/>
          </p:cNvSpPr>
          <p:nvPr>
            <p:ph type="title" idx="4"/>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2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6"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28" name="标题"/>
          <p:cNvSpPr txBox="1">
            <a:spLocks noGrp="1"/>
          </p:cNvSpPr>
          <p:nvPr>
            <p:ph type="title" idx="1"/>
            <p:custDataLst>
              <p:tags r:id="rId7"/>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30" name="日期占位符 6"/>
          <p:cNvSpPr>
            <a:spLocks noGrp="1"/>
          </p:cNvSpPr>
          <p:nvPr>
            <p:ph type="dt" sz="half" idx="10"/>
            <p:custDataLst>
              <p:tags r:id="rId8"/>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32"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34" name="灯片编号占位符 8"/>
          <p:cNvSpPr>
            <a:spLocks noGrp="1"/>
          </p:cNvSpPr>
          <p:nvPr>
            <p:ph type="sldNum" sz="quarter" idx="12"/>
            <p:custDataLst>
              <p:tags r:id="rId10"/>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36" name="标题"/>
          <p:cNvSpPr txBox="1">
            <a:spLocks noGrp="1"/>
          </p:cNvSpPr>
          <p:nvPr>
            <p:ph type="title" idx="1"/>
            <p:custDataLst>
              <p:tags r:id="rId3"/>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38" name="日期占位符 2"/>
          <p:cNvSpPr>
            <a:spLocks noGrp="1"/>
          </p:cNvSpPr>
          <p:nvPr>
            <p:ph type="dt" sz="half" idx="10"/>
            <p:custDataLst>
              <p:tags r:id="rId4"/>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40"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2" name="灯片编号占位符 4"/>
          <p:cNvSpPr>
            <a:spLocks noGrp="1"/>
          </p:cNvSpPr>
          <p:nvPr>
            <p:ph type="sldNum" sz="quarter" idx="12"/>
            <p:custDataLst>
              <p:tags r:id="rId6"/>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4" name="日期占位符 1"/>
          <p:cNvSpPr>
            <a:spLocks noGrp="1"/>
          </p:cNvSpPr>
          <p:nvPr>
            <p:ph type="dt" sz="half" idx="10"/>
            <p:custDataLst>
              <p:tags r:id="rId3"/>
            </p:custDataLst>
          </p:nvPr>
        </p:nvSpPr>
        <p:spPr/>
        <p:txBody>
          <a:bodyPr/>
          <a:p>
            <a:fld id="{D997B5FA-0921-464F-AAE1-844C04324D75}" type="datetimeFigureOut">
              <a:rPr altLang="en-US" lang="zh-CN" smtClean="0"/>
            </a:fld>
            <a:endParaRPr altLang="en-US" lang="zh-CN"/>
          </a:p>
        </p:txBody>
      </p:sp>
      <p:sp>
        <p:nvSpPr>
          <p:cNvPr id="1048746" name="页脚占位符 2"/>
          <p:cNvSpPr>
            <a:spLocks noGrp="1"/>
          </p:cNvSpPr>
          <p:nvPr>
            <p:ph type="ftr" sz="quarter" idx="11"/>
            <p:custDataLst>
              <p:tags r:id="rId4"/>
            </p:custDataLst>
          </p:nvPr>
        </p:nvSpPr>
        <p:spPr/>
        <p:txBody>
          <a:bodyPr/>
          <a:p>
            <a:endParaRPr altLang="en-US" lang="zh-CN"/>
          </a:p>
        </p:txBody>
      </p:sp>
      <p:sp>
        <p:nvSpPr>
          <p:cNvPr id="1048748" name="灯片编号占位符 3"/>
          <p:cNvSpPr>
            <a:spLocks noGrp="1"/>
          </p:cNvSpPr>
          <p:nvPr>
            <p:ph type="sldNum" sz="quarter" idx="12"/>
            <p:custDataLst>
              <p:tags r:id="rId5"/>
            </p:custDataLst>
          </p:nvPr>
        </p:nvSpPr>
        <p:spPr/>
        <p:txBody>
          <a:bodyPr/>
          <a:p>
            <a:fld id="{565CE74E-AB26-4998-AD42-012C4C1AD076}"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a:ln>
            <a:noFill/>
            <a:prstDash val="sysDash"/>
          </a:ln>
        </p:spPr>
      </p:pic>
      <p:sp>
        <p:nvSpPr>
          <p:cNvPr id="1048750" name="正文"/>
          <p:cNvSpPr txBox="1">
            <a:spLocks noGrp="1"/>
          </p:cNvSpPr>
          <p:nvPr>
            <p:ph idx="1"/>
            <p:custDataLst>
              <p:tags r:id="rId3"/>
            </p:custDataLst>
          </p:nvPr>
        </p:nvSpPr>
        <p:spPr>
          <a:xfrm>
            <a:off x="608330" y="437515"/>
            <a:ext cx="10968990" cy="5819140"/>
          </a:xfrm>
          <a:prstGeom prst="rect"/>
          <a:ln>
            <a:noFill/>
            <a:prstDash val="sysDash"/>
          </a:ln>
        </p:spPr>
        <p:txBody>
          <a:bodyPr bIns="46800" lIns="90000" rIns="90000" rtlCol="0" tIns="46800" vert="horz">
            <a:normAutofit/>
          </a:bodyPr>
          <a:lstStyle>
            <a:lvl1pPr>
              <a:defRPr dirty="0">
                <a:solidFill>
                  <a:schemeClr val="tx1"/>
                </a:solidFill>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fontAlgn="auto" lvl="0" marR="0">
              <a:lnSpc>
                <a:spcPct val="130000"/>
              </a:lnSpc>
              <a:spcBef>
                <a:spcPts val="1200"/>
              </a:spcBef>
              <a:spcAft>
                <a:spcPts val="0"/>
              </a:spcAft>
              <a:buClrTx/>
              <a:buSzTx/>
              <a:buChar char="●"/>
            </a:pPr>
            <a:r>
              <a:rPr dirty="0">
                <a:sym typeface="+mn-ea"/>
              </a:rPr>
              <a:t>单击此处编辑母版文本样式</a:t>
            </a:r>
            <a:endParaRPr dirty="0">
              <a:sym typeface="+mn-ea"/>
            </a:endParaRPr>
          </a:p>
          <a:p>
            <a:pPr lvl="1">
              <a:tabLst>
                <a:tab algn="l" pos="1609725"/>
              </a:tabLst>
            </a:pPr>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日期占位符 3"/>
          <p:cNvSpPr>
            <a:spLocks noGrp="1"/>
          </p:cNvSpPr>
          <p:nvPr>
            <p:ph type="dt" sz="half" idx="10"/>
            <p:custDataLst>
              <p:tags r:id="rId4"/>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54"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6" name="灯片编号占位符 5"/>
          <p:cNvSpPr>
            <a:spLocks noGrp="1"/>
          </p:cNvSpPr>
          <p:nvPr>
            <p:ph type="sldNum" sz="quarter" idx="12"/>
            <p:custDataLst>
              <p:tags r:id="rId6"/>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演示文稿3_0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8" name="副标题"/>
          <p:cNvSpPr txBox="1">
            <a:spLocks noGrp="1"/>
          </p:cNvSpPr>
          <p:nvPr>
            <p:ph type="body" idx="2" hasCustomPrompt="1"/>
            <p:custDataLst>
              <p:tags r:id="rId3"/>
            </p:custDataLst>
          </p:nvPr>
        </p:nvSpPr>
        <p:spPr>
          <a:xfrm>
            <a:off x="608330" y="1010920"/>
            <a:ext cx="10968990" cy="340995"/>
          </a:xfrm>
          <a:prstGeom prst="rect"/>
          <a:noFill/>
        </p:spPr>
        <p:txBody>
          <a:bodyPr anchor="ctr"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solidFill>
                  <a:schemeClr val="accent1">
                    <a:lumMod val="40000"/>
                    <a:lumOff val="60000"/>
                  </a:schemeClr>
                </a:solidFill>
                <a:latin typeface="+mj-ea"/>
                <a:ea typeface="+mj-ea"/>
                <a:cs typeface="MiSans Normal"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0" name="标题"/>
          <p:cNvSpPr txBox="1">
            <a:spLocks noGrp="1"/>
          </p:cNvSpPr>
          <p:nvPr>
            <p:ph type="title" idx="1"/>
            <p:custDataLst>
              <p:tags r:id="rId4"/>
            </p:custDataLst>
          </p:nvPr>
        </p:nvSpPr>
        <p:spPr>
          <a:xfrm>
            <a:off x="608330" y="436880"/>
            <a:ext cx="10968990" cy="574040"/>
          </a:xfrm>
          <a:prstGeom prst="rect"/>
          <a:noFill/>
        </p:spPr>
        <p:txBody>
          <a:bodyPr anchor="b" anchorCtr="0" b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ctr" lvl="0">
              <a:lnSpc>
                <a:spcPct val="100000"/>
              </a:lnSpc>
              <a:buClrTx/>
              <a:buSzTx/>
              <a:buFontTx/>
            </a:pPr>
            <a:r>
              <a:rPr dirty="0">
                <a:sym typeface="+mn-ea"/>
              </a:rPr>
              <a:t>单击此处编辑母版标题样式</a:t>
            </a:r>
            <a:endParaRPr dirty="0">
              <a:sym typeface="+mn-ea"/>
            </a:endParaRPr>
          </a:p>
        </p:txBody>
      </p:sp>
      <p:sp>
        <p:nvSpPr>
          <p:cNvPr id="1048762" name="日期占位符 2"/>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64"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8" descr="演示文稿3_05"/>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8" name="标题"/>
          <p:cNvSpPr txBox="1">
            <a:spLocks noGrp="1"/>
          </p:cNvSpPr>
          <p:nvPr>
            <p:ph type="title" idx="2" hasCustomPrompt="1"/>
            <p:custDataLst>
              <p:tags r:id="rId3"/>
            </p:custDataLst>
          </p:nvPr>
        </p:nvSpPr>
        <p:spPr>
          <a:xfrm>
            <a:off x="5161915" y="1767840"/>
            <a:ext cx="6218555" cy="1844675"/>
          </a:xfrm>
          <a:prstGeom prst="rect"/>
          <a:noFill/>
        </p:spPr>
        <p:txBody>
          <a:bodyPr anchor="ctr"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1" cap="none" dirty="0" sz="5400" i="0" kern="1200" kumimoji="0" lang="zh-CN" noProof="1" normalizeH="0" spc="0" strike="noStrike" u="none">
                <a:solidFill>
                  <a:schemeClr val="tx1">
                    <a:lumMod val="85000"/>
                    <a:lumOff val="15000"/>
                  </a:schemeClr>
                </a:solidFill>
                <a:latin typeface="+mj-ea"/>
                <a:ea typeface="+mj-ea"/>
                <a:cs typeface="MiSans Normal" panose="00000500000000000000" charset="-122"/>
                <a:sym typeface="+mn-ea"/>
              </a:defRPr>
            </a:lvl1pPr>
          </a:lstStyle>
          <a:p>
            <a:pPr algn="l" lvl="0">
              <a:buClrTx/>
              <a:buSzTx/>
              <a:buFontTx/>
            </a:pPr>
            <a:r>
              <a:rPr dirty="0">
                <a:sym typeface="+mn-ea"/>
              </a:rPr>
              <a:t>单击此处编辑标题</a:t>
            </a:r>
            <a:endParaRPr dirty="0">
              <a:sym typeface="+mn-ea"/>
            </a:endParaRPr>
          </a:p>
        </p:txBody>
      </p:sp>
      <p:sp>
        <p:nvSpPr>
          <p:cNvPr id="1048770" name="署名"/>
          <p:cNvSpPr>
            <a:spLocks noGrp="1"/>
          </p:cNvSpPr>
          <p:nvPr>
            <p:ph type="body" idx="1" hasCustomPrompt="1"/>
            <p:custDataLst>
              <p:tags r:id="rId4"/>
            </p:custDataLst>
          </p:nvPr>
        </p:nvSpPr>
        <p:spPr>
          <a:xfrm>
            <a:off x="5161915" y="4053840"/>
            <a:ext cx="1644650" cy="408940"/>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91440" numCol="1" rIns="91440" rtlCol="0" spcCol="0" tIns="0" vert="horz" vertOverflow="overflow" wrap="square">
            <a:normAutofit/>
          </a:bodyPr>
          <a:lstStyle>
            <a:lvl1pPr algn="ctr" defTabSz="914400" eaLnBrk="1" fontAlgn="auto" hangingPunct="1" latinLnBrk="0" lvl="0" marL="0" marR="0" rtl="0">
              <a:lnSpc>
                <a:spcPct val="100000"/>
              </a:lnSpc>
              <a:buClrTx/>
              <a:buSzTx/>
              <a:buFontTx/>
              <a:buNone/>
              <a:defRPr altLang="en-US" baseline="0" b="1" cap="none" dirty="0" sz="12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buClrTx/>
              <a:buSzTx/>
              <a:buFontTx/>
            </a:pPr>
            <a:r>
              <a:rPr dirty="0">
                <a:sym typeface="+mn-ea"/>
              </a:rPr>
              <a:t>单击此处编辑文本</a:t>
            </a:r>
            <a:endParaRPr dirty="0">
              <a:sym typeface="+mn-ea"/>
            </a:endParaRPr>
          </a:p>
        </p:txBody>
      </p:sp>
      <p:sp>
        <p:nvSpPr>
          <p:cNvPr id="1048772" name="日期占位符 3"/>
          <p:cNvSpPr>
            <a:spLocks noGrp="1"/>
          </p:cNvSpPr>
          <p:nvPr>
            <p:ph type="dt" sz="half" idx="10"/>
            <p:custDataLst>
              <p:tags r:id="rId5"/>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77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6" name="灯片编号占位符 5"/>
          <p:cNvSpPr>
            <a:spLocks noGrp="1"/>
          </p:cNvSpPr>
          <p:nvPr>
            <p:ph type="sldNum" sz="quarter" idx="12"/>
            <p:custDataLst>
              <p:tags r:id="rId7"/>
            </p:custDataLst>
          </p:nvPr>
        </p:nvSpPr>
        <p:spPr>
          <a:xfrm>
            <a:off x="8610600" y="6356350"/>
            <a:ext cx="2743200" cy="365125"/>
          </a:xfrm>
        </p:spPr>
        <p:txBody>
          <a:bodyPr/>
          <a:p>
            <a:fld id="{565CE74E-AB26-4998-AD42-012C4C1AD076}"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2.png"/><Relationship Id="rId14" Type="http://schemas.openxmlformats.org/officeDocument/2006/relationships/tags" Target="../tags/tag70.xml"/><Relationship Id="rId15" Type="http://schemas.openxmlformats.org/officeDocument/2006/relationships/tags" Target="../tags/tag71.xml"/><Relationship Id="rId16" Type="http://schemas.openxmlformats.org/officeDocument/2006/relationships/tags" Target="../tags/tag72.xml"/><Relationship Id="rId17" Type="http://schemas.openxmlformats.org/officeDocument/2006/relationships/tags" Target="../tags/tag73.xml"/><Relationship Id="rId18" Type="http://schemas.openxmlformats.org/officeDocument/2006/relationships/tags" Target="../tags/tag74.xml"/><Relationship Id="rId19" Type="http://schemas.openxmlformats.org/officeDocument/2006/relationships/tags" Target="../tags/tag7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296" r:id="rId1"/>
    <p:sldLayoutId id="2147492297" r:id="rId2"/>
    <p:sldLayoutId id="2147492298" r:id="rId3"/>
    <p:sldLayoutId id="2147492299" r:id="rId4"/>
    <p:sldLayoutId id="2147492300" r:id="rId5"/>
    <p:sldLayoutId id="2147492301" r:id="rId6"/>
    <p:sldLayoutId id="2147492302" r:id="rId7"/>
    <p:sldLayoutId id="2147492303" r:id="rId8"/>
    <p:sldLayoutId id="2147492304" r:id="rId9"/>
    <p:sldLayoutId id="2147492305" r:id="rId10"/>
    <p:sldLayoutId id="214749230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descr="演示文稿3_04"/>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日期占位符 8"/>
          <p:cNvSpPr>
            <a:spLocks noGrp="1"/>
          </p:cNvSpPr>
          <p:nvPr>
            <p:ph type="dt" sz="half" idx="10"/>
            <p:custDataLst>
              <p:tags r:id="rId14"/>
            </p:custDataLst>
          </p:nvPr>
        </p:nvSpPr>
        <p:spPr>
          <a:xfrm>
            <a:off x="838200" y="6356350"/>
            <a:ext cx="2743200" cy="365125"/>
          </a:xfrm>
        </p:spPr>
        <p:txBody>
          <a:bodyPr/>
          <a:p>
            <a:fld id="{D997B5FA-0921-464F-AAE1-844C04324D75}" type="datetimeFigureOut">
              <a:rPr altLang="en-US" lang="zh-CN" smtClean="0"/>
            </a:fld>
            <a:endParaRPr altLang="en-US" lang="zh-CN"/>
          </a:p>
        </p:txBody>
      </p:sp>
      <p:sp>
        <p:nvSpPr>
          <p:cNvPr id="1048656" name="页脚占位符 9"/>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58" name="灯片编号占位符 10"/>
          <p:cNvSpPr>
            <a:spLocks noGrp="1"/>
          </p:cNvSpPr>
          <p:nvPr>
            <p:ph type="sldNum" sz="quarter" idx="12"/>
            <p:custDataLst>
              <p:tags r:id="rId16"/>
            </p:custDataLst>
          </p:nvPr>
        </p:nvSpPr>
        <p:spPr>
          <a:xfrm>
            <a:off x="8610600" y="6356350"/>
            <a:ext cx="2743200" cy="365125"/>
          </a:xfrm>
        </p:spPr>
        <p:txBody>
          <a:bodyPr/>
          <a:p>
            <a:fld id="{565CE74E-AB26-4998-AD42-012C4C1AD076}" type="slidenum">
              <a:rPr altLang="en-US" lang="zh-CN" smtClean="0"/>
            </a:fld>
            <a:endParaRPr altLang="en-US" lang="zh-CN"/>
          </a:p>
        </p:txBody>
      </p:sp>
      <p:sp>
        <p:nvSpPr>
          <p:cNvPr id="1048660" name="文本占位符 1"/>
          <p:cNvSpPr>
            <a:spLocks noGrp="1"/>
          </p:cNvSpPr>
          <p:nvPr>
            <p:ph type="body" idx="1"/>
            <p:custDataLst>
              <p:tags r:id="rId17"/>
            </p:custDataLst>
          </p:nvPr>
        </p:nvSpPr>
        <p:spPr>
          <a:xfrm>
            <a:off x="608330" y="1275128"/>
            <a:ext cx="10968990" cy="4901836"/>
          </a:xfrm>
          <a:prstGeom prst="rect"/>
        </p:spPr>
        <p:txBody>
          <a:bodyPr bIns="45720" lIns="91440" rIns="91440" rtlCol="0" tIns="45720" vert="horz">
            <a:normAutofit/>
          </a:bodyPr>
          <a:p>
            <a:pPr lvl="0">
              <a:spcBef>
                <a:spcPts val="1200"/>
              </a:spcBef>
              <a:spcAft>
                <a:spcPts val="0"/>
              </a:spcAft>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8"/>
            </p:custDataLst>
          </p:nvPr>
        </p:nvSpPr>
        <p:spPr>
          <a:xfrm>
            <a:off x="608329" y="365125"/>
            <a:ext cx="10968989" cy="730617"/>
          </a:xfrm>
          <a:prstGeom prst="rect"/>
          <a:noFill/>
        </p:spPr>
        <p:txBody>
          <a:bodyPr anchor="b" anchorCtr="0" bIns="0" lIns="91440" rIns="91440" rtlCol="0" tIns="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333" r:id="rId1"/>
    <p:sldLayoutId id="2147492334" r:id="rId2"/>
    <p:sldLayoutId id="2147492335" r:id="rId3"/>
    <p:sldLayoutId id="2147492336" r:id="rId4"/>
    <p:sldLayoutId id="2147492337" r:id="rId5"/>
    <p:sldLayoutId id="2147492338" r:id="rId6"/>
    <p:sldLayoutId id="2147492339" r:id="rId7"/>
    <p:sldLayoutId id="2147492340" r:id="rId8"/>
    <p:sldLayoutId id="2147492341" r:id="rId9"/>
    <p:sldLayoutId id="2147492342" r:id="rId10"/>
    <p:sldLayoutId id="2147492343"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Bold" panose="00000800000000000000" charset="-122"/>
          <a:sym typeface="+mn-ea"/>
        </a:defRPr>
      </a:lvl1pPr>
      <a:lvl2pPr algn="l" defTabSz="914400" eaLnBrk="1" fontAlgn="auto" hangingPunct="1" indent="-228600" latinLnBrk="0" marL="6858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2pPr>
      <a:lvl3pPr algn="l" defTabSz="914400" eaLnBrk="1" fontAlgn="auto" hangingPunct="1" indent="-228600" latinLnBrk="0" marL="11430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3pPr>
      <a:lvl4pPr algn="l" defTabSz="914400" eaLnBrk="1" fontAlgn="auto" hangingPunct="1" indent="-228600" latinLnBrk="0" marL="16002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4pPr>
      <a:lvl5pPr algn="l" defTabSz="914400" eaLnBrk="1" fontAlgn="auto" hangingPunct="1" indent="-228600" latinLnBrk="0" marL="2057400" marR="0" rtl="0">
        <a:lnSpc>
          <a:spcPct val="120000"/>
        </a:lnSpc>
        <a:spcBef>
          <a:spcPts val="1200"/>
        </a:spcBef>
        <a:spcAft>
          <a:spcPts val="0"/>
        </a:spcAft>
        <a:buFont typeface="Arial" panose="02080604020202020204" pitchFamily="34" charset="0"/>
        <a:buChar char="•"/>
        <a:defRPr altLang="en-US" baseline="0" b="0" cap="none" dirty="0" sz="1600" i="0" kern="1200" kumimoji="0" lang="zh-CN" normalizeH="0" spc="150" strike="noStrike" u="none">
          <a:solidFill>
            <a:schemeClr val="tx1">
              <a:lumMod val="75000"/>
              <a:lumOff val="25000"/>
            </a:schemeClr>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tags" Target="../tags/tag128.xml"/><Relationship Id="rId16" Type="http://schemas.openxmlformats.org/officeDocument/2006/relationships/tags" Target="../tags/tag129.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tags" Target="../tags/tag180.xml"/><Relationship Id="rId14" Type="http://schemas.openxmlformats.org/officeDocument/2006/relationships/tags" Target="../tags/tag181.xml"/><Relationship Id="rId15" Type="http://schemas.openxmlformats.org/officeDocument/2006/relationships/tags" Target="../tags/tag182.xml"/><Relationship Id="rId16" Type="http://schemas.openxmlformats.org/officeDocument/2006/relationships/tags" Target="../tags/tag183.xml"/><Relationship Id="rId17" Type="http://schemas.openxmlformats.org/officeDocument/2006/relationships/tags" Target="../tags/tag184.xml"/><Relationship Id="rId18" Type="http://schemas.openxmlformats.org/officeDocument/2006/relationships/tags" Target="../tags/tag185.xml"/><Relationship Id="rId19" Type="http://schemas.openxmlformats.org/officeDocument/2006/relationships/tags" Target="../tags/tag186.xml"/><Relationship Id="rId20" Type="http://schemas.openxmlformats.org/officeDocument/2006/relationships/tags" Target="../tags/tag187.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tags" Target="../tags/tag231.xml"/><Relationship Id="rId14" Type="http://schemas.openxmlformats.org/officeDocument/2006/relationships/tags" Target="../tags/tag232.xml"/><Relationship Id="rId15" Type="http://schemas.openxmlformats.org/officeDocument/2006/relationships/tags" Target="../tags/tag233.xml"/><Relationship Id="rId16" Type="http://schemas.openxmlformats.org/officeDocument/2006/relationships/tags" Target="../tags/tag234.xml"/><Relationship Id="rId17" Type="http://schemas.openxmlformats.org/officeDocument/2006/relationships/tags" Target="../tags/tag235.xml"/><Relationship Id="rId18" Type="http://schemas.openxmlformats.org/officeDocument/2006/relationships/tags" Target="../tags/tag236.xml"/><Relationship Id="rId19" Type="http://schemas.openxmlformats.org/officeDocument/2006/relationships/tags" Target="../tags/tag237.xml"/><Relationship Id="rId20" Type="http://schemas.openxmlformats.org/officeDocument/2006/relationships/tags" Target="../tags/tag238.xml"/><Relationship Id="rId21" Type="http://schemas.openxmlformats.org/officeDocument/2006/relationships/tags" Target="../tags/tag239.xml"/><Relationship Id="rId22" Type="http://schemas.openxmlformats.org/officeDocument/2006/relationships/tags" Target="../tags/tag240.xml"/><Relationship Id="rId23" Type="http://schemas.openxmlformats.org/officeDocument/2006/relationships/tags" Target="../tags/tag241.xml"/><Relationship Id="rId24" Type="http://schemas.openxmlformats.org/officeDocument/2006/relationships/tags" Target="../tags/tag242.xml"/><Relationship Id="rId25" Type="http://schemas.openxmlformats.org/officeDocument/2006/relationships/tags" Target="../tags/tag243.xml"/><Relationship Id="rId26" Type="http://schemas.openxmlformats.org/officeDocument/2006/relationships/tags" Target="../tags/tag244.xml"/><Relationship Id="rId27" Type="http://schemas.openxmlformats.org/officeDocument/2006/relationships/tags" Target="../tags/tag245.xml"/><Relationship Id="rId28" Type="http://schemas.openxmlformats.org/officeDocument/2006/relationships/tags" Target="../tags/tag246.xml"/><Relationship Id="rId29" Type="http://schemas.openxmlformats.org/officeDocument/2006/relationships/tags" Target="../tags/tag247.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tags" Target="../tags/tag260.xml"/><Relationship Id="rId14" Type="http://schemas.openxmlformats.org/officeDocument/2006/relationships/tags" Target="../tags/tag261.xml"/><Relationship Id="rId15" Type="http://schemas.openxmlformats.org/officeDocument/2006/relationships/tags" Target="../tags/tag262.xml"/><Relationship Id="rId16" Type="http://schemas.openxmlformats.org/officeDocument/2006/relationships/tags" Target="../tags/tag263.xml"/><Relationship Id="rId17" Type="http://schemas.openxmlformats.org/officeDocument/2006/relationships/tags" Target="../tags/tag264.xml"/><Relationship Id="rId18" Type="http://schemas.openxmlformats.org/officeDocument/2006/relationships/tags" Target="../tags/tag265.xml"/><Relationship Id="rId19" Type="http://schemas.openxmlformats.org/officeDocument/2006/relationships/tags" Target="../tags/tag266.xml"/><Relationship Id="rId20" Type="http://schemas.openxmlformats.org/officeDocument/2006/relationships/tags" Target="../tags/tag267.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tags" Target="../tags/tag284.xml"/><Relationship Id="rId18" Type="http://schemas.openxmlformats.org/officeDocument/2006/relationships/tags" Target="../tags/tag285.xml"/><Relationship Id="rId19" Type="http://schemas.openxmlformats.org/officeDocument/2006/relationships/tags" Target="../tags/tag286.xml"/><Relationship Id="rId20" Type="http://schemas.openxmlformats.org/officeDocument/2006/relationships/tags" Target="../tags/tag287.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tags" Target="../tags/tag339.xml"/><Relationship Id="rId18" Type="http://schemas.openxmlformats.org/officeDocument/2006/relationships/tags" Target="../tags/tag340.xml"/><Relationship Id="rId19" Type="http://schemas.openxmlformats.org/officeDocument/2006/relationships/tags" Target="../tags/tag341.xml"/><Relationship Id="rId20" Type="http://schemas.openxmlformats.org/officeDocument/2006/relationships/tags" Target="../tags/tag342.xml"/><Relationship Id="rId21" Type="http://schemas.openxmlformats.org/officeDocument/2006/relationships/tags" Target="../tags/tag343.xml"/><Relationship Id="rId22" Type="http://schemas.openxmlformats.org/officeDocument/2006/relationships/tags" Target="../tags/tag344.xml"/><Relationship Id="rId23" Type="http://schemas.openxmlformats.org/officeDocument/2006/relationships/tags" Target="../tags/tag345.xml"/><Relationship Id="rId24" Type="http://schemas.openxmlformats.org/officeDocument/2006/relationships/tags" Target="../tags/tag346.xml"/><Relationship Id="rId25" Type="http://schemas.openxmlformats.org/officeDocument/2006/relationships/tags" Target="../tags/tag347.xml"/><Relationship Id="rId26" Type="http://schemas.openxmlformats.org/officeDocument/2006/relationships/tags" Target="../tags/tag348.xml"/><Relationship Id="rId27" Type="http://schemas.openxmlformats.org/officeDocument/2006/relationships/tags" Target="../tags/tag349.xml"/><Relationship Id="rId28" Type="http://schemas.openxmlformats.org/officeDocument/2006/relationships/tags" Target="../tags/tag350.xml"/><Relationship Id="rId29" Type="http://schemas.openxmlformats.org/officeDocument/2006/relationships/tags" Target="../tags/tag351.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tags" Target="../tags/tag367.xml"/><Relationship Id="rId14" Type="http://schemas.openxmlformats.org/officeDocument/2006/relationships/tags" Target="../tags/tag368.xml"/><Relationship Id="rId15" Type="http://schemas.openxmlformats.org/officeDocument/2006/relationships/tags" Target="../tags/tag369.xml"/><Relationship Id="rId16" Type="http://schemas.openxmlformats.org/officeDocument/2006/relationships/tags" Target="../tags/tag370.xml"/><Relationship Id="rId17" Type="http://schemas.openxmlformats.org/officeDocument/2006/relationships/tags" Target="../tags/tag371.xml"/><Relationship Id="rId18" Type="http://schemas.openxmlformats.org/officeDocument/2006/relationships/tags" Target="../tags/tag372.xml"/><Relationship Id="rId19" Type="http://schemas.openxmlformats.org/officeDocument/2006/relationships/tags" Target="../tags/tag373.xml"/><Relationship Id="rId20" Type="http://schemas.openxmlformats.org/officeDocument/2006/relationships/tags" Target="../tags/tag374.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7.xml"/><Relationship Id="rId2" Type="http://schemas.openxmlformats.org/officeDocument/2006/relationships/tags" Target="../tags/tag388.xml"/><Relationship Id="rId3" Type="http://schemas.openxmlformats.org/officeDocument/2006/relationships/tags" Target="../tags/tag389.xml"/><Relationship Id="rId4" Type="http://schemas.openxmlformats.org/officeDocument/2006/relationships/tags" Target="../tags/tag390.xml"/><Relationship Id="rId5" Type="http://schemas.openxmlformats.org/officeDocument/2006/relationships/tags" Target="../tags/tag391.xml"/><Relationship Id="rId6" Type="http://schemas.openxmlformats.org/officeDocument/2006/relationships/tags" Target="../tags/tag392.xml"/><Relationship Id="rId7" Type="http://schemas.openxmlformats.org/officeDocument/2006/relationships/tags" Target="../tags/tag393.xml"/><Relationship Id="rId8" Type="http://schemas.openxmlformats.org/officeDocument/2006/relationships/tags" Target="../tags/tag394.xml"/><Relationship Id="rId9" Type="http://schemas.openxmlformats.org/officeDocument/2006/relationships/tags" Target="../tags/tag395.xml"/><Relationship Id="rId10" Type="http://schemas.openxmlformats.org/officeDocument/2006/relationships/tags" Target="../tags/tag396.xml"/><Relationship Id="rId11" Type="http://schemas.openxmlformats.org/officeDocument/2006/relationships/tags" Target="../tags/tag397.xml"/><Relationship Id="rId12" Type="http://schemas.openxmlformats.org/officeDocument/2006/relationships/tags" Target="../tags/tag39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添加副标题</a:t>
            </a:r>
            <a:endParaRPr altLang="en-US" lang="zh-CN"/>
          </a:p>
        </p:txBody>
      </p:sp>
      <p:sp>
        <p:nvSpPr>
          <p:cNvPr id="1048650" name="标题 5"/>
          <p:cNvSpPr>
            <a:spLocks noGrp="1"/>
          </p:cNvSpPr>
          <p:nvPr>
            <p:ph type="title" idx="2"/>
            <p:custDataLst>
              <p:tags r:id="rId2"/>
            </p:custDataLst>
          </p:nvPr>
        </p:nvSpPr>
        <p:spPr/>
        <p:txBody>
          <a:bodyPr>
            <a:normAutofit fontScale="90000"/>
          </a:bodyPr>
          <a:p>
            <a:r>
              <a:t>初中教育的学习方法与策略的研究</a:t>
            </a:r>
          </a:p>
        </p:txBody>
      </p:sp>
      <p:sp>
        <p:nvSpPr>
          <p:cNvPr id="1048652" name="文本占位符 6"/>
          <p:cNvSpPr>
            <a:spLocks noGrp="1"/>
          </p:cNvSpPr>
          <p:nvPr>
            <p:ph type="body" idx="1"/>
            <p:custDataLst>
              <p:tags r:id="rId3"/>
            </p:custDataLst>
          </p:nvPr>
        </p:nvSpPr>
        <p:spPr/>
        <p:txBody>
          <a:bodyPr/>
          <a:p>
            <a:r>
              <a:rPr altLang="en-US" lang="zh-CN"/>
              <a:t>汇报人：</a:t>
            </a:r>
            <a:r>
              <a:rPr altLang="zh-CN" lang="en-US"/>
              <a:t>xxx</a:t>
            </a:r>
            <a:endParaRPr altLang="zh-CN" lang="en-US"/>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0" name="文本占位符 1"/>
          <p:cNvSpPr>
            <a:spLocks noGrp="1"/>
          </p:cNvSpPr>
          <p:nvPr>
            <p:ph type="body" idx="2"/>
            <p:custDataLst>
              <p:tags r:id="rId1"/>
            </p:custDataLst>
          </p:nvPr>
        </p:nvSpPr>
        <p:spPr/>
        <p:txBody>
          <a:bodyPr>
            <a:normAutofit fontScale="95833" lnSpcReduction="10000"/>
          </a:bodyPr>
          <a:p>
            <a:r>
              <a:rPr altLang="en-US" lang="zh-CN"/>
              <a:t>CONTENTS </a:t>
            </a:r>
            <a:endParaRPr altLang="en-US" lang="zh-CN"/>
          </a:p>
        </p:txBody>
      </p:sp>
      <p:sp>
        <p:nvSpPr>
          <p:cNvPr id="1048792" name="标题 4"/>
          <p:cNvSpPr>
            <a:spLocks noGrp="1"/>
          </p:cNvSpPr>
          <p:nvPr>
            <p:ph type="title" idx="1"/>
            <p:custDataLst>
              <p:tags r:id="rId2"/>
            </p:custDataLst>
          </p:nvPr>
        </p:nvSpPr>
        <p:spPr/>
        <p:txBody>
          <a:bodyPr>
            <a:normAutofit fontScale="93182"/>
          </a:bodyPr>
          <a:p>
            <a:r>
              <a:rPr altLang="en-US" lang="zh-CN"/>
              <a:t>目录</a:t>
            </a:r>
            <a:endParaRPr altLang="en-US" lang="zh-CN"/>
          </a:p>
        </p:txBody>
      </p:sp>
      <p:sp>
        <p:nvSpPr>
          <p:cNvPr id="1048794" name="文本框 5"/>
          <p:cNvSpPr txBox="1"/>
          <p:nvPr>
            <p:custDataLst>
              <p:tags r:id="rId3"/>
            </p:custDataLst>
          </p:nvPr>
        </p:nvSpPr>
        <p:spPr>
          <a:xfrm>
            <a:off x="7713980" y="1351915"/>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02</a:t>
            </a:r>
            <a:endParaRPr altLang="zh-CN" dirty="0" sz="4000" lang="en-US">
              <a:ln>
                <a:noFill/>
              </a:ln>
              <a:solidFill>
                <a:schemeClr val="accent1"/>
              </a:solidFill>
              <a:latin typeface="+mj-ea"/>
              <a:ea typeface="+mj-ea"/>
              <a:cs typeface="MiSans Normal" panose="00000500000000000000" charset="-122"/>
            </a:endParaRPr>
          </a:p>
        </p:txBody>
      </p:sp>
      <p:sp>
        <p:nvSpPr>
          <p:cNvPr id="1048796" name="文本框 6"/>
          <p:cNvSpPr txBox="1"/>
          <p:nvPr>
            <p:custDataLst>
              <p:tags r:id="rId4"/>
            </p:custDataLst>
          </p:nvPr>
        </p:nvSpPr>
        <p:spPr>
          <a:xfrm>
            <a:off x="8937625" y="1351915"/>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学习方法与策略的概述</a:t>
            </a:r>
            <a:endParaRPr altLang="en-US" dirty="0" sz="2100" lang="zh-CN">
              <a:solidFill>
                <a:schemeClr val="accent1"/>
              </a:solidFill>
              <a:latin typeface="+mj-ea"/>
              <a:ea typeface="+mj-ea"/>
              <a:cs typeface="MiSans Normal" panose="00000500000000000000" charset="-122"/>
            </a:endParaRPr>
          </a:p>
        </p:txBody>
      </p:sp>
      <p:sp>
        <p:nvSpPr>
          <p:cNvPr id="1048798" name="文本框 57"/>
          <p:cNvSpPr txBox="1"/>
          <p:nvPr>
            <p:custDataLst>
              <p:tags r:id="rId5"/>
            </p:custDataLst>
          </p:nvPr>
        </p:nvSpPr>
        <p:spPr>
          <a:xfrm>
            <a:off x="7713980" y="2901950"/>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04</a:t>
            </a:r>
            <a:endParaRPr altLang="zh-CN" dirty="0" sz="4000" lang="en-US">
              <a:ln>
                <a:noFill/>
              </a:ln>
              <a:solidFill>
                <a:schemeClr val="accent1"/>
              </a:solidFill>
              <a:latin typeface="+mj-ea"/>
              <a:ea typeface="+mj-ea"/>
              <a:cs typeface="MiSans Normal" panose="00000500000000000000" charset="-122"/>
            </a:endParaRPr>
          </a:p>
        </p:txBody>
      </p:sp>
      <p:sp>
        <p:nvSpPr>
          <p:cNvPr id="1048800" name="文本框 58"/>
          <p:cNvSpPr txBox="1"/>
          <p:nvPr>
            <p:custDataLst>
              <p:tags r:id="rId6"/>
            </p:custDataLst>
          </p:nvPr>
        </p:nvSpPr>
        <p:spPr>
          <a:xfrm>
            <a:off x="8937625" y="2901950"/>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科学的学习策略</a:t>
            </a:r>
            <a:endParaRPr altLang="en-US" dirty="0" sz="2100" lang="zh-CN">
              <a:solidFill>
                <a:schemeClr val="accent1"/>
              </a:solidFill>
              <a:latin typeface="+mj-ea"/>
              <a:ea typeface="+mj-ea"/>
              <a:cs typeface="MiSans Normal" panose="00000500000000000000" charset="-122"/>
            </a:endParaRPr>
          </a:p>
        </p:txBody>
      </p:sp>
      <p:sp>
        <p:nvSpPr>
          <p:cNvPr id="1048802" name="文本框 62"/>
          <p:cNvSpPr txBox="1"/>
          <p:nvPr>
            <p:custDataLst>
              <p:tags r:id="rId7"/>
            </p:custDataLst>
          </p:nvPr>
        </p:nvSpPr>
        <p:spPr>
          <a:xfrm>
            <a:off x="7713980" y="4451985"/>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06</a:t>
            </a:r>
            <a:endParaRPr altLang="zh-CN" dirty="0" sz="4000" lang="en-US">
              <a:ln>
                <a:noFill/>
              </a:ln>
              <a:solidFill>
                <a:schemeClr val="accent1"/>
              </a:solidFill>
              <a:latin typeface="+mj-ea"/>
              <a:ea typeface="+mj-ea"/>
              <a:cs typeface="MiSans Normal" panose="00000500000000000000" charset="-122"/>
            </a:endParaRPr>
          </a:p>
        </p:txBody>
      </p:sp>
      <p:sp>
        <p:nvSpPr>
          <p:cNvPr id="1048804" name="文本框 63"/>
          <p:cNvSpPr txBox="1"/>
          <p:nvPr>
            <p:custDataLst>
              <p:tags r:id="rId8"/>
            </p:custDataLst>
          </p:nvPr>
        </p:nvSpPr>
        <p:spPr>
          <a:xfrm>
            <a:off x="8937625" y="4451985"/>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学习方法与策略的评估与改进</a:t>
            </a:r>
            <a:endParaRPr altLang="en-US" dirty="0" sz="2100" lang="zh-CN">
              <a:solidFill>
                <a:schemeClr val="accent1"/>
              </a:solidFill>
              <a:latin typeface="+mj-ea"/>
              <a:ea typeface="+mj-ea"/>
              <a:cs typeface="MiSans Normal" panose="00000500000000000000" charset="-122"/>
            </a:endParaRPr>
          </a:p>
        </p:txBody>
      </p:sp>
      <p:sp>
        <p:nvSpPr>
          <p:cNvPr id="1048806" name="文本框 67"/>
          <p:cNvSpPr txBox="1"/>
          <p:nvPr>
            <p:custDataLst>
              <p:tags r:id="rId9"/>
            </p:custDataLst>
          </p:nvPr>
        </p:nvSpPr>
        <p:spPr>
          <a:xfrm>
            <a:off x="3827780" y="1351915"/>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01</a:t>
            </a:r>
            <a:endParaRPr altLang="zh-CN" dirty="0" sz="4000" lang="en-US">
              <a:ln>
                <a:noFill/>
              </a:ln>
              <a:solidFill>
                <a:schemeClr val="accent1"/>
              </a:solidFill>
              <a:latin typeface="+mj-ea"/>
              <a:ea typeface="+mj-ea"/>
              <a:cs typeface="MiSans Normal" panose="00000500000000000000" charset="-122"/>
            </a:endParaRPr>
          </a:p>
        </p:txBody>
      </p:sp>
      <p:sp>
        <p:nvSpPr>
          <p:cNvPr id="1048808" name="文本框 68"/>
          <p:cNvSpPr txBox="1"/>
          <p:nvPr>
            <p:custDataLst>
              <p:tags r:id="rId10"/>
            </p:custDataLst>
          </p:nvPr>
        </p:nvSpPr>
        <p:spPr>
          <a:xfrm>
            <a:off x="5051425" y="1351915"/>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初中教育的重要性</a:t>
            </a:r>
            <a:endParaRPr altLang="en-US" dirty="0" sz="2100" lang="zh-CN">
              <a:solidFill>
                <a:schemeClr val="accent1"/>
              </a:solidFill>
              <a:latin typeface="+mj-ea"/>
              <a:ea typeface="+mj-ea"/>
              <a:cs typeface="MiSans Normal" panose="00000500000000000000" charset="-122"/>
            </a:endParaRPr>
          </a:p>
        </p:txBody>
      </p:sp>
      <p:sp>
        <p:nvSpPr>
          <p:cNvPr id="1048810" name="文本框 72"/>
          <p:cNvSpPr txBox="1"/>
          <p:nvPr>
            <p:custDataLst>
              <p:tags r:id="rId11"/>
            </p:custDataLst>
          </p:nvPr>
        </p:nvSpPr>
        <p:spPr>
          <a:xfrm>
            <a:off x="3827780" y="2901950"/>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03</a:t>
            </a:r>
            <a:endParaRPr altLang="zh-CN" dirty="0" sz="4000" lang="en-US">
              <a:ln>
                <a:noFill/>
              </a:ln>
              <a:solidFill>
                <a:schemeClr val="accent1"/>
              </a:solidFill>
              <a:latin typeface="+mj-ea"/>
              <a:ea typeface="+mj-ea"/>
              <a:cs typeface="MiSans Normal" panose="00000500000000000000" charset="-122"/>
            </a:endParaRPr>
          </a:p>
        </p:txBody>
      </p:sp>
      <p:sp>
        <p:nvSpPr>
          <p:cNvPr id="1048812" name="文本框 73"/>
          <p:cNvSpPr txBox="1"/>
          <p:nvPr>
            <p:custDataLst>
              <p:tags r:id="rId12"/>
            </p:custDataLst>
          </p:nvPr>
        </p:nvSpPr>
        <p:spPr>
          <a:xfrm>
            <a:off x="5051425" y="2901950"/>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有效的学习方法</a:t>
            </a:r>
            <a:endParaRPr altLang="en-US" dirty="0" sz="2100" lang="zh-CN">
              <a:solidFill>
                <a:schemeClr val="accent1"/>
              </a:solidFill>
              <a:latin typeface="+mj-ea"/>
              <a:ea typeface="+mj-ea"/>
              <a:cs typeface="MiSans Normal" panose="00000500000000000000" charset="-122"/>
            </a:endParaRPr>
          </a:p>
        </p:txBody>
      </p:sp>
      <p:sp>
        <p:nvSpPr>
          <p:cNvPr id="1048814" name="文本框 77"/>
          <p:cNvSpPr txBox="1"/>
          <p:nvPr>
            <p:custDataLst>
              <p:tags r:id="rId13"/>
            </p:custDataLst>
          </p:nvPr>
        </p:nvSpPr>
        <p:spPr>
          <a:xfrm>
            <a:off x="3827780" y="4451985"/>
            <a:ext cx="1093470" cy="1080135"/>
          </a:xfrm>
          <a:prstGeom prst="rect"/>
          <a:noFill/>
        </p:spPr>
        <p:txBody>
          <a:bodyPr anchor="ctr" anchorCtr="0" rtlCol="0" wrap="square">
            <a:normAutofit/>
          </a:bodyPr>
          <a:p>
            <a:pPr algn="r"/>
            <a:r>
              <a:rPr altLang="zh-CN" dirty="0" sz="4000" lang="en-US">
                <a:ln>
                  <a:noFill/>
                </a:ln>
                <a:solidFill>
                  <a:schemeClr val="accent1"/>
                </a:solidFill>
                <a:latin typeface="+mj-ea"/>
                <a:ea typeface="+mj-ea"/>
                <a:cs typeface="MiSans Normal" panose="00000500000000000000" charset="-122"/>
              </a:rPr>
              <a:t>05</a:t>
            </a:r>
            <a:endParaRPr altLang="zh-CN" dirty="0" sz="4000" lang="en-US">
              <a:ln>
                <a:noFill/>
              </a:ln>
              <a:solidFill>
                <a:schemeClr val="accent1"/>
              </a:solidFill>
              <a:latin typeface="+mj-ea"/>
              <a:ea typeface="+mj-ea"/>
              <a:cs typeface="MiSans Normal" panose="00000500000000000000" charset="-122"/>
            </a:endParaRPr>
          </a:p>
        </p:txBody>
      </p:sp>
      <p:sp>
        <p:nvSpPr>
          <p:cNvPr id="1048816" name="文本框 78"/>
          <p:cNvSpPr txBox="1"/>
          <p:nvPr>
            <p:custDataLst>
              <p:tags r:id="rId14"/>
            </p:custDataLst>
          </p:nvPr>
        </p:nvSpPr>
        <p:spPr>
          <a:xfrm>
            <a:off x="5051425" y="4451985"/>
            <a:ext cx="2582545" cy="1080000"/>
          </a:xfrm>
          <a:prstGeom prst="rect"/>
          <a:noFill/>
        </p:spPr>
        <p:txBody>
          <a:bodyPr anchor="ctr" anchorCtr="0" bIns="0" rtlCol="0" tIns="0" wrap="square">
            <a:normAutofit/>
          </a:bodyPr>
          <a:p>
            <a:r>
              <a:rPr altLang="en-US" dirty="0" sz="2100" lang="zh-CN">
                <a:solidFill>
                  <a:schemeClr val="accent1"/>
                </a:solidFill>
                <a:latin typeface="+mj-ea"/>
                <a:ea typeface="+mj-ea"/>
                <a:cs typeface="MiSans Normal" panose="00000500000000000000" charset="-122"/>
              </a:rPr>
              <a:t>学习方法与策略的应用与实践</a:t>
            </a:r>
            <a:endParaRPr altLang="en-US" dirty="0" sz="2100" lang="zh-CN">
              <a:solidFill>
                <a:schemeClr val="accent1"/>
              </a:solidFill>
              <a:latin typeface="+mj-ea"/>
              <a:ea typeface="+mj-ea"/>
              <a:cs typeface="MiSans Normal" panose="00000500000000000000" charset="-122"/>
            </a:endParaRPr>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0" name="文本占位符 3"/>
          <p:cNvSpPr>
            <a:spLocks noGrp="1"/>
          </p:cNvSpPr>
          <p:nvPr>
            <p:ph type="body" idx="2"/>
            <p:custDataLst>
              <p:tags r:id="rId1"/>
            </p:custDataLst>
          </p:nvPr>
        </p:nvSpPr>
        <p:spPr/>
        <p:txBody>
          <a:bodyPr>
            <a:normAutofit fontScale="84722" lnSpcReduction="20000"/>
          </a:bodyPr>
          <a:p>
            <a:r>
              <a:rPr altLang="en-US" lang="zh-CN"/>
              <a:t>01</a:t>
            </a:r>
            <a:endParaRPr altLang="en-US" lang="zh-CN"/>
          </a:p>
        </p:txBody>
      </p:sp>
      <p:sp>
        <p:nvSpPr>
          <p:cNvPr id="1048852" name="标题 4"/>
          <p:cNvSpPr>
            <a:spLocks noGrp="1"/>
          </p:cNvSpPr>
          <p:nvPr>
            <p:ph type="title" idx="1"/>
            <p:custDataLst>
              <p:tags r:id="rId2"/>
            </p:custDataLst>
          </p:nvPr>
        </p:nvSpPr>
        <p:spPr/>
        <p:txBody>
          <a:bodyPr/>
          <a:p>
            <a:r>
              <a:rPr altLang="en-US" lang="zh-CN"/>
              <a:t>初中教育的重要性</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6" name="标题 2"/>
          <p:cNvSpPr>
            <a:spLocks noGrp="1"/>
          </p:cNvSpPr>
          <p:nvPr>
            <p:ph type="title" idx="1"/>
          </p:nvPr>
        </p:nvSpPr>
        <p:spPr/>
        <p:txBody>
          <a:bodyPr>
            <a:normAutofit fontScale="93750"/>
          </a:bodyPr>
          <a:p>
            <a:r>
              <a:rPr altLang="en-US" lang="zh-CN"/>
              <a:t>初中教育在教育体系中的地位</a:t>
            </a:r>
            <a:endParaRPr altLang="en-US" lang="zh-CN"/>
          </a:p>
        </p:txBody>
      </p:sp>
      <p:sp>
        <p:nvSpPr>
          <p:cNvPr id="1048888" name="任意多边形: 形状 64"/>
          <p:cNvSpPr/>
          <p:nvPr>
            <p:custDataLst>
              <p:tags r:id="rId1"/>
            </p:custDataLst>
          </p:nvPr>
        </p:nvSpPr>
        <p:spPr>
          <a:xfrm rot="10800000">
            <a:off x="1164474" y="1296955"/>
            <a:ext cx="4557321" cy="232221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890" name="矩形 65"/>
          <p:cNvSpPr/>
          <p:nvPr>
            <p:custDataLst>
              <p:tags r:id="rId2"/>
            </p:custDataLst>
          </p:nvPr>
        </p:nvSpPr>
        <p:spPr>
          <a:xfrm>
            <a:off x="1046853" y="1671625"/>
            <a:ext cx="224774" cy="22477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92" name="文本框 66"/>
          <p:cNvSpPr txBox="1"/>
          <p:nvPr>
            <p:custDataLst>
              <p:tags r:id="rId3"/>
            </p:custDataLst>
          </p:nvPr>
        </p:nvSpPr>
        <p:spPr>
          <a:xfrm>
            <a:off x="1440025" y="1569202"/>
            <a:ext cx="4006230" cy="1313252"/>
          </a:xfrm>
          <a:prstGeom prst="rect"/>
          <a:noFill/>
        </p:spPr>
        <p:txBody>
          <a:bodyPr anchor="t" anchorCtr="0" bIns="46800" lIns="90000" rIns="90000" rtlCol="0" tIns="46800" vert="horz" wrap="square">
            <a:normAutofit fontScale="90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承上启下的关键阶段：初中教育作为小学和高中教育的衔接，是学生知识储备和能力培养的重要时期。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894" name="任意多边形: 形状 68"/>
          <p:cNvSpPr/>
          <p:nvPr>
            <p:custDataLst>
              <p:tags r:id="rId4"/>
            </p:custDataLst>
          </p:nvPr>
        </p:nvSpPr>
        <p:spPr>
          <a:xfrm rot="10800000">
            <a:off x="6522185" y="1296955"/>
            <a:ext cx="4557321" cy="232221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896" name="矩形 69"/>
          <p:cNvSpPr/>
          <p:nvPr>
            <p:custDataLst>
              <p:tags r:id="rId5"/>
            </p:custDataLst>
          </p:nvPr>
        </p:nvSpPr>
        <p:spPr>
          <a:xfrm>
            <a:off x="6403903" y="1671625"/>
            <a:ext cx="224774" cy="22477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98" name="文本框 70"/>
          <p:cNvSpPr txBox="1"/>
          <p:nvPr>
            <p:custDataLst>
              <p:tags r:id="rId6"/>
            </p:custDataLst>
          </p:nvPr>
        </p:nvSpPr>
        <p:spPr>
          <a:xfrm>
            <a:off x="6797736" y="1569202"/>
            <a:ext cx="4006230" cy="1313252"/>
          </a:xfrm>
          <a:prstGeom prst="rect"/>
          <a:noFill/>
        </p:spPr>
        <p:txBody>
          <a:bodyPr anchor="t" anchorCtr="0" bIns="46800" lIns="90000" rIns="90000" rtlCol="0" tIns="46800" vert="horz" wrap="square">
            <a:normAutofit/>
          </a:bodyPr>
          <a:p>
            <a:pPr algn="l" lvl="0">
              <a:lnSpc>
                <a:spcPct val="130000"/>
              </a:lnSpc>
              <a:buClrTx/>
              <a:buSzTx/>
              <a:buFontTx/>
            </a:pPr>
            <a:r>
              <a:rPr altLang="en-US" dirty="0" lang="zh-CN" spc="150">
                <a:solidFill>
                  <a:schemeClr val="tx1">
                    <a:lumMod val="75000"/>
                    <a:lumOff val="25000"/>
                  </a:schemeClr>
                </a:solidFill>
                <a:latin typeface="Arial" panose="02080604020202020204" pitchFamily="34" charset="0"/>
                <a:ea typeface="微软雅黑" panose="020B0503020204020204" charset="-122"/>
                <a:sym typeface="+mn-ea"/>
              </a:rPr>
              <a:t>学科基础奠定：初中教育涉及多个基础学科，为学生未来的学科选择和学术发展奠定基础。</a:t>
            </a:r>
            <a:endParaRPr altLang="en-US" dirty="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00" name="任意多边形: 形状 72"/>
          <p:cNvSpPr/>
          <p:nvPr>
            <p:custDataLst>
              <p:tags r:id="rId7"/>
            </p:custDataLst>
          </p:nvPr>
        </p:nvSpPr>
        <p:spPr>
          <a:xfrm rot="10800000">
            <a:off x="1164474" y="3927573"/>
            <a:ext cx="4557321" cy="232221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02" name="文本框 74"/>
          <p:cNvSpPr txBox="1"/>
          <p:nvPr>
            <p:custDataLst>
              <p:tags r:id="rId8"/>
            </p:custDataLst>
          </p:nvPr>
        </p:nvSpPr>
        <p:spPr>
          <a:xfrm>
            <a:off x="1440025" y="4199159"/>
            <a:ext cx="4006230" cy="1313252"/>
          </a:xfrm>
          <a:prstGeom prst="rect"/>
          <a:noFill/>
        </p:spPr>
        <p:txBody>
          <a:bodyPr anchor="t" anchorCtr="0" bIns="46800" lIns="90000" rIns="90000" rtlCol="0" tIns="46800" vert="horz" wrap="square">
            <a:normAutofit fontScale="9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综合素质培养：初中教育不仅关注知识传授，还注重学生的思维能力、实践能力和道德品质等方面的培养。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04" name="矩形 73"/>
          <p:cNvSpPr/>
          <p:nvPr>
            <p:custDataLst>
              <p:tags r:id="rId9"/>
            </p:custDataLst>
          </p:nvPr>
        </p:nvSpPr>
        <p:spPr>
          <a:xfrm>
            <a:off x="1046853" y="4302242"/>
            <a:ext cx="224774" cy="22477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任意多边形: 形状 83"/>
          <p:cNvSpPr/>
          <p:nvPr>
            <p:custDataLst>
              <p:tags r:id="rId10"/>
            </p:custDataLst>
          </p:nvPr>
        </p:nvSpPr>
        <p:spPr>
          <a:xfrm rot="10800000">
            <a:off x="6582317" y="3927573"/>
            <a:ext cx="4557321" cy="2322217"/>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08" name="矩形 84"/>
          <p:cNvSpPr/>
          <p:nvPr>
            <p:custDataLst>
              <p:tags r:id="rId11"/>
            </p:custDataLst>
          </p:nvPr>
        </p:nvSpPr>
        <p:spPr>
          <a:xfrm>
            <a:off x="6464696" y="4302242"/>
            <a:ext cx="224774" cy="22477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0" name="文本框 85"/>
          <p:cNvSpPr txBox="1"/>
          <p:nvPr>
            <p:custDataLst>
              <p:tags r:id="rId12"/>
            </p:custDataLst>
          </p:nvPr>
        </p:nvSpPr>
        <p:spPr>
          <a:xfrm>
            <a:off x="6857868" y="4199159"/>
            <a:ext cx="4006230" cy="1313252"/>
          </a:xfrm>
          <a:prstGeom prst="rect"/>
          <a:noFill/>
        </p:spPr>
        <p:txBody>
          <a:bodyPr anchor="t" anchorCtr="0" bIns="46800" lIns="90000" rIns="90000" rtlCol="0" tIns="46800" vert="horz" wrap="square">
            <a:normAutofit fontScale="90000" lnSpcReduction="2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个人成长的重要阶段：初中阶段是学生个性形成、身心健康和社交能力发展的关键时期，对学生的未来成长具有深远影响。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4" name="标题 2"/>
          <p:cNvSpPr>
            <a:spLocks noGrp="1"/>
          </p:cNvSpPr>
          <p:nvPr>
            <p:ph type="title" idx="1"/>
          </p:nvPr>
        </p:nvSpPr>
        <p:spPr/>
        <p:txBody>
          <a:bodyPr>
            <a:normAutofit fontScale="93750"/>
          </a:bodyPr>
          <a:p>
            <a:r>
              <a:rPr altLang="en-US" lang="zh-CN"/>
              <a:t>初中阶段学生的身心发展特点</a:t>
            </a:r>
            <a:endParaRPr altLang="en-US" lang="zh-CN"/>
          </a:p>
        </p:txBody>
      </p:sp>
      <p:sp>
        <p:nvSpPr>
          <p:cNvPr id="1048946" name="正文"/>
          <p:cNvSpPr txBox="1"/>
          <p:nvPr>
            <p:custDataLst>
              <p:tags r:id="rId1"/>
            </p:custDataLst>
          </p:nvPr>
        </p:nvSpPr>
        <p:spPr>
          <a:xfrm>
            <a:off x="2272611" y="1296955"/>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生理发展：初中阶段是学生身体发育的关键时期，身体各器官功能逐渐成熟。</a:t>
            </a:r>
            <a:endParaRPr altLang="en-US" dirty="0" sz="1200" lang="zh-CN" spc="150">
              <a:solidFill>
                <a:schemeClr val="tx1">
                  <a:lumMod val="65000"/>
                  <a:lumOff val="35000"/>
                </a:schemeClr>
              </a:solidFill>
              <a:latin typeface="+mn-ea"/>
              <a:sym typeface="+mn-ea"/>
            </a:endParaRPr>
          </a:p>
        </p:txBody>
      </p:sp>
      <p:sp>
        <p:nvSpPr>
          <p:cNvPr id="1048948" name="正文"/>
          <p:cNvSpPr txBox="1"/>
          <p:nvPr>
            <p:custDataLst>
              <p:tags r:id="rId2"/>
            </p:custDataLst>
          </p:nvPr>
        </p:nvSpPr>
        <p:spPr>
          <a:xfrm>
            <a:off x="2272611" y="2611134"/>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心理发展：初中学生开始出现自我意识和独立性，对世界充满好奇心和探究欲。</a:t>
            </a:r>
            <a:endParaRPr altLang="en-US" dirty="0" sz="1200" lang="zh-CN" spc="150">
              <a:solidFill>
                <a:schemeClr val="tx1">
                  <a:lumMod val="65000"/>
                  <a:lumOff val="35000"/>
                </a:schemeClr>
              </a:solidFill>
              <a:latin typeface="+mn-ea"/>
              <a:sym typeface="+mn-ea"/>
            </a:endParaRPr>
          </a:p>
        </p:txBody>
      </p:sp>
      <p:sp>
        <p:nvSpPr>
          <p:cNvPr id="1048950" name="正文"/>
          <p:cNvSpPr txBox="1"/>
          <p:nvPr>
            <p:custDataLst>
              <p:tags r:id="rId3"/>
            </p:custDataLst>
          </p:nvPr>
        </p:nvSpPr>
        <p:spPr>
          <a:xfrm>
            <a:off x="2272611" y="392531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认知能力：初中生的思维逐渐从形象思维向抽象思维转变，开始具备逻辑思考能力。</a:t>
            </a:r>
            <a:endParaRPr altLang="en-US" dirty="0" sz="1200" lang="zh-CN" spc="150">
              <a:solidFill>
                <a:schemeClr val="tx1">
                  <a:lumMod val="65000"/>
                  <a:lumOff val="35000"/>
                </a:schemeClr>
              </a:solidFill>
              <a:latin typeface="+mn-ea"/>
              <a:sym typeface="+mn-ea"/>
            </a:endParaRPr>
          </a:p>
        </p:txBody>
      </p:sp>
      <p:sp>
        <p:nvSpPr>
          <p:cNvPr id="1048952" name="正文"/>
          <p:cNvSpPr txBox="1"/>
          <p:nvPr>
            <p:custDataLst>
              <p:tags r:id="rId4"/>
            </p:custDataLst>
          </p:nvPr>
        </p:nvSpPr>
        <p:spPr>
          <a:xfrm>
            <a:off x="2272611" y="523949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人格特质：初中阶段是学生个性形成的重要时期，学生的性格和价值观逐渐形成。</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6" name="标题 2"/>
          <p:cNvSpPr>
            <a:spLocks noGrp="1"/>
          </p:cNvSpPr>
          <p:nvPr>
            <p:ph type="title" idx="1"/>
          </p:nvPr>
        </p:nvSpPr>
        <p:spPr/>
        <p:txBody>
          <a:bodyPr>
            <a:normAutofit fontScale="93750"/>
          </a:bodyPr>
          <a:p>
            <a:r>
              <a:rPr altLang="en-US" lang="zh-CN"/>
              <a:t>初中教育对未来发展的影响</a:t>
            </a:r>
            <a:endParaRPr altLang="en-US" lang="zh-CN"/>
          </a:p>
        </p:txBody>
      </p:sp>
      <p:sp>
        <p:nvSpPr>
          <p:cNvPr id="1048988" name="对角圆角矩形 15"/>
          <p:cNvSpPr/>
          <p:nvPr>
            <p:custDataLst>
              <p:tags r:id="rId1"/>
            </p:custDataLst>
          </p:nvPr>
        </p:nvSpPr>
        <p:spPr>
          <a:xfrm>
            <a:off x="1312872" y="4110256"/>
            <a:ext cx="9560412" cy="805804"/>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对角圆角矩形 16"/>
          <p:cNvSpPr/>
          <p:nvPr>
            <p:custDataLst>
              <p:tags r:id="rId2"/>
            </p:custDataLst>
          </p:nvPr>
        </p:nvSpPr>
        <p:spPr>
          <a:xfrm>
            <a:off x="1312872" y="3963919"/>
            <a:ext cx="581863" cy="55522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直角三角形 17"/>
          <p:cNvSpPr/>
          <p:nvPr>
            <p:custDataLst>
              <p:tags r:id="rId3"/>
            </p:custDataLst>
          </p:nvPr>
        </p:nvSpPr>
        <p:spPr>
          <a:xfrm>
            <a:off x="1894865" y="3964590"/>
            <a:ext cx="87667" cy="146111"/>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4" name="文本框 27"/>
          <p:cNvSpPr txBox="1"/>
          <p:nvPr>
            <p:custDataLst>
              <p:tags r:id="rId4"/>
            </p:custDataLst>
          </p:nvPr>
        </p:nvSpPr>
        <p:spPr>
          <a:xfrm>
            <a:off x="1932456" y="4121668"/>
            <a:ext cx="8638108" cy="79192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形成正确的价值观和人生观</a:t>
            </a:r>
            <a:endParaRPr altLang="zh-CN" dirty="0" lang="en-US">
              <a:solidFill>
                <a:schemeClr val="dk1">
                  <a:lumMod val="80000"/>
                  <a:lumOff val="20000"/>
                </a:schemeClr>
              </a:solidFill>
              <a:latin typeface="+mn-ea"/>
              <a:sym typeface="+mn-ea"/>
            </a:endParaRPr>
          </a:p>
        </p:txBody>
      </p:sp>
      <p:sp>
        <p:nvSpPr>
          <p:cNvPr id="1048996" name="对角圆角矩形 52"/>
          <p:cNvSpPr/>
          <p:nvPr>
            <p:custDataLst>
              <p:tags r:id="rId5"/>
            </p:custDataLst>
          </p:nvPr>
        </p:nvSpPr>
        <p:spPr>
          <a:xfrm>
            <a:off x="1312872" y="1443964"/>
            <a:ext cx="9560412" cy="805804"/>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对角圆角矩形 53"/>
          <p:cNvSpPr/>
          <p:nvPr>
            <p:custDataLst>
              <p:tags r:id="rId6"/>
            </p:custDataLst>
          </p:nvPr>
        </p:nvSpPr>
        <p:spPr>
          <a:xfrm>
            <a:off x="1312872" y="1296955"/>
            <a:ext cx="581863" cy="55522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直角三角形 54"/>
          <p:cNvSpPr/>
          <p:nvPr>
            <p:custDataLst>
              <p:tags r:id="rId7"/>
            </p:custDataLst>
          </p:nvPr>
        </p:nvSpPr>
        <p:spPr>
          <a:xfrm>
            <a:off x="1894865" y="1297626"/>
            <a:ext cx="87667" cy="146111"/>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文本框 56"/>
          <p:cNvSpPr txBox="1"/>
          <p:nvPr>
            <p:custDataLst>
              <p:tags r:id="rId8"/>
            </p:custDataLst>
          </p:nvPr>
        </p:nvSpPr>
        <p:spPr>
          <a:xfrm>
            <a:off x="1932456" y="1447320"/>
            <a:ext cx="8638108" cy="79192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奠定基础学科知识</a:t>
            </a:r>
            <a:endParaRPr altLang="en-US" dirty="0" lang="zh-CN">
              <a:solidFill>
                <a:schemeClr val="dk1">
                  <a:lumMod val="80000"/>
                  <a:lumOff val="20000"/>
                </a:schemeClr>
              </a:solidFill>
              <a:latin typeface="+mn-ea"/>
              <a:sym typeface="+mn-ea"/>
            </a:endParaRPr>
          </a:p>
        </p:txBody>
      </p:sp>
      <p:sp>
        <p:nvSpPr>
          <p:cNvPr id="1049004" name="对角圆角矩形 5"/>
          <p:cNvSpPr/>
          <p:nvPr>
            <p:custDataLst>
              <p:tags r:id="rId9"/>
            </p:custDataLst>
          </p:nvPr>
        </p:nvSpPr>
        <p:spPr>
          <a:xfrm>
            <a:off x="1312872" y="2777110"/>
            <a:ext cx="9560412" cy="805804"/>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对角圆角矩形 6"/>
          <p:cNvSpPr/>
          <p:nvPr>
            <p:custDataLst>
              <p:tags r:id="rId10"/>
            </p:custDataLst>
          </p:nvPr>
        </p:nvSpPr>
        <p:spPr>
          <a:xfrm>
            <a:off x="1312872" y="2630101"/>
            <a:ext cx="581863" cy="55522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直角三角形 7"/>
          <p:cNvSpPr/>
          <p:nvPr>
            <p:custDataLst>
              <p:tags r:id="rId11"/>
            </p:custDataLst>
          </p:nvPr>
        </p:nvSpPr>
        <p:spPr>
          <a:xfrm>
            <a:off x="1894865" y="2631444"/>
            <a:ext cx="87667" cy="146111"/>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文本框 8"/>
          <p:cNvSpPr txBox="1"/>
          <p:nvPr>
            <p:custDataLst>
              <p:tags r:id="rId12"/>
            </p:custDataLst>
          </p:nvPr>
        </p:nvSpPr>
        <p:spPr>
          <a:xfrm>
            <a:off x="1932456" y="2788521"/>
            <a:ext cx="8638108" cy="79192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培养学习习惯和学习能力</a:t>
            </a:r>
            <a:endParaRPr altLang="en-US" dirty="0" lang="zh-CN">
              <a:solidFill>
                <a:schemeClr val="dk1">
                  <a:lumMod val="80000"/>
                  <a:lumOff val="20000"/>
                </a:schemeClr>
              </a:solidFill>
              <a:latin typeface="+mn-ea"/>
              <a:sym typeface="+mn-ea"/>
            </a:endParaRPr>
          </a:p>
        </p:txBody>
      </p:sp>
      <p:sp>
        <p:nvSpPr>
          <p:cNvPr id="1049012" name="对角圆角矩形 9"/>
          <p:cNvSpPr/>
          <p:nvPr>
            <p:custDataLst>
              <p:tags r:id="rId13"/>
            </p:custDataLst>
          </p:nvPr>
        </p:nvSpPr>
        <p:spPr>
          <a:xfrm>
            <a:off x="1312872" y="5444074"/>
            <a:ext cx="9560412" cy="805804"/>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4" name="对角圆角矩形 10"/>
          <p:cNvSpPr/>
          <p:nvPr>
            <p:custDataLst>
              <p:tags r:id="rId14"/>
            </p:custDataLst>
          </p:nvPr>
        </p:nvSpPr>
        <p:spPr>
          <a:xfrm>
            <a:off x="1312872" y="5297065"/>
            <a:ext cx="581863" cy="55522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直角三角形 11"/>
          <p:cNvSpPr/>
          <p:nvPr>
            <p:custDataLst>
              <p:tags r:id="rId15"/>
            </p:custDataLst>
          </p:nvPr>
        </p:nvSpPr>
        <p:spPr>
          <a:xfrm>
            <a:off x="1894865" y="5297736"/>
            <a:ext cx="87667" cy="146111"/>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文本框 12"/>
          <p:cNvSpPr txBox="1"/>
          <p:nvPr>
            <p:custDataLst>
              <p:tags r:id="rId16"/>
            </p:custDataLst>
          </p:nvPr>
        </p:nvSpPr>
        <p:spPr>
          <a:xfrm>
            <a:off x="1932456" y="5454814"/>
            <a:ext cx="8638108" cy="79192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增强自信和自我管理能力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2" name="文本占位符 3"/>
          <p:cNvSpPr>
            <a:spLocks noGrp="1"/>
          </p:cNvSpPr>
          <p:nvPr>
            <p:ph type="body" idx="2"/>
            <p:custDataLst>
              <p:tags r:id="rId1"/>
            </p:custDataLst>
          </p:nvPr>
        </p:nvSpPr>
        <p:spPr/>
        <p:txBody>
          <a:bodyPr>
            <a:normAutofit fontScale="84722" lnSpcReduction="20000"/>
          </a:bodyPr>
          <a:p>
            <a:r>
              <a:rPr altLang="en-US" lang="zh-CN"/>
              <a:t>02</a:t>
            </a:r>
            <a:endParaRPr altLang="en-US" lang="zh-CN"/>
          </a:p>
        </p:txBody>
      </p:sp>
      <p:sp>
        <p:nvSpPr>
          <p:cNvPr id="1049054" name="标题 4"/>
          <p:cNvSpPr>
            <a:spLocks noGrp="1"/>
          </p:cNvSpPr>
          <p:nvPr>
            <p:ph type="title" idx="1"/>
            <p:custDataLst>
              <p:tags r:id="rId2"/>
            </p:custDataLst>
          </p:nvPr>
        </p:nvSpPr>
        <p:spPr/>
        <p:txBody>
          <a:bodyPr>
            <a:normAutofit fontScale="97917"/>
          </a:bodyPr>
          <a:p>
            <a:r>
              <a:rPr altLang="en-US" lang="zh-CN"/>
              <a:t>学习方法与策略的概述</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8" name="标题 2"/>
          <p:cNvSpPr>
            <a:spLocks noGrp="1"/>
          </p:cNvSpPr>
          <p:nvPr>
            <p:ph type="title" idx="1"/>
          </p:nvPr>
        </p:nvSpPr>
        <p:spPr/>
        <p:txBody>
          <a:bodyPr>
            <a:normAutofit fontScale="93750"/>
          </a:bodyPr>
          <a:p>
            <a:r>
              <a:rPr altLang="en-US" lang="zh-CN"/>
              <a:t>学习方法的定义与分类</a:t>
            </a:r>
            <a:endParaRPr altLang="en-US" lang="zh-CN"/>
          </a:p>
        </p:txBody>
      </p:sp>
      <p:sp>
        <p:nvSpPr>
          <p:cNvPr id="1049090" name="正文"/>
          <p:cNvSpPr txBox="1"/>
          <p:nvPr>
            <p:custDataLst>
              <p:tags r:id="rId1"/>
            </p:custDataLst>
          </p:nvPr>
        </p:nvSpPr>
        <p:spPr>
          <a:xfrm>
            <a:off x="2272611" y="1296955"/>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学习方法定义：学习者为完成学习任务而采用的程序、途径、手段和技能等。</a:t>
            </a:r>
            <a:endParaRPr altLang="en-US" dirty="0" sz="1200" lang="zh-CN" spc="150">
              <a:solidFill>
                <a:schemeClr val="tx1">
                  <a:lumMod val="65000"/>
                  <a:lumOff val="35000"/>
                </a:schemeClr>
              </a:solidFill>
              <a:latin typeface="+mn-ea"/>
              <a:sym typeface="+mn-ea"/>
            </a:endParaRPr>
          </a:p>
        </p:txBody>
      </p:sp>
      <p:sp>
        <p:nvSpPr>
          <p:cNvPr id="1049092" name="正文"/>
          <p:cNvSpPr txBox="1"/>
          <p:nvPr>
            <p:custDataLst>
              <p:tags r:id="rId2"/>
            </p:custDataLst>
          </p:nvPr>
        </p:nvSpPr>
        <p:spPr>
          <a:xfrm>
            <a:off x="2272611" y="2611134"/>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常见学习方法：机械学习、意义学习、发现学习、模仿学习等。</a:t>
            </a:r>
            <a:endParaRPr altLang="en-US" dirty="0" sz="1200" lang="zh-CN" spc="150">
              <a:solidFill>
                <a:schemeClr val="tx1">
                  <a:lumMod val="65000"/>
                  <a:lumOff val="35000"/>
                </a:schemeClr>
              </a:solidFill>
              <a:latin typeface="+mn-ea"/>
              <a:sym typeface="+mn-ea"/>
            </a:endParaRPr>
          </a:p>
        </p:txBody>
      </p:sp>
      <p:sp>
        <p:nvSpPr>
          <p:cNvPr id="1049094" name="正文"/>
          <p:cNvSpPr txBox="1"/>
          <p:nvPr>
            <p:custDataLst>
              <p:tags r:id="rId3"/>
            </p:custDataLst>
          </p:nvPr>
        </p:nvSpPr>
        <p:spPr>
          <a:xfrm>
            <a:off x="2272611" y="392531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学习方法分类：根据学习内容和学习目标的不同，学习方法可分为知识学习方法、技能学习方法、品德学习方法等。</a:t>
            </a:r>
            <a:endParaRPr altLang="en-US" dirty="0" sz="1200" lang="zh-CN" spc="150">
              <a:solidFill>
                <a:schemeClr val="tx1">
                  <a:lumMod val="65000"/>
                  <a:lumOff val="35000"/>
                </a:schemeClr>
              </a:solidFill>
              <a:latin typeface="+mn-ea"/>
              <a:sym typeface="+mn-ea"/>
            </a:endParaRPr>
          </a:p>
        </p:txBody>
      </p:sp>
      <p:sp>
        <p:nvSpPr>
          <p:cNvPr id="1049096" name="正文"/>
          <p:cNvSpPr txBox="1"/>
          <p:nvPr>
            <p:custDataLst>
              <p:tags r:id="rId4"/>
            </p:custDataLst>
          </p:nvPr>
        </p:nvSpPr>
        <p:spPr>
          <a:xfrm>
            <a:off x="2272611" y="523949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针对不同学科和不同学习阶段，应选择合适的学习方法，以提高学习效果和学习效率。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0" name="标题 2"/>
          <p:cNvSpPr>
            <a:spLocks noGrp="1"/>
          </p:cNvSpPr>
          <p:nvPr>
            <p:ph type="title" idx="1"/>
          </p:nvPr>
        </p:nvSpPr>
        <p:spPr/>
        <p:txBody>
          <a:bodyPr>
            <a:normAutofit fontScale="96875"/>
          </a:bodyPr>
          <a:p>
            <a:r>
              <a:rPr altLang="en-US" lang="zh-CN"/>
              <a:t>学习策略的含义与类型</a:t>
            </a:r>
            <a:endParaRPr altLang="en-US" lang="zh-CN"/>
          </a:p>
        </p:txBody>
      </p:sp>
      <p:sp>
        <p:nvSpPr>
          <p:cNvPr id="1049132" name="矩形 3"/>
          <p:cNvSpPr/>
          <p:nvPr>
            <p:custDataLst>
              <p:tags r:id="rId1"/>
            </p:custDataLst>
          </p:nvPr>
        </p:nvSpPr>
        <p:spPr>
          <a:xfrm>
            <a:off x="1429744" y="1296955"/>
            <a:ext cx="9876281" cy="108586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4" name="矩形 13"/>
          <p:cNvSpPr/>
          <p:nvPr>
            <p:custDataLst>
              <p:tags r:id="rId2"/>
            </p:custDataLst>
          </p:nvPr>
        </p:nvSpPr>
        <p:spPr>
          <a:xfrm>
            <a:off x="880037" y="1296955"/>
            <a:ext cx="267841" cy="108586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文本框 4"/>
          <p:cNvSpPr txBox="1"/>
          <p:nvPr>
            <p:custDataLst>
              <p:tags r:id="rId3"/>
            </p:custDataLst>
          </p:nvPr>
        </p:nvSpPr>
        <p:spPr>
          <a:xfrm>
            <a:off x="1712526" y="1390775"/>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学习策略是指学习者为了提高学习效率而采取的一系列方法、技巧和行动。</a:t>
            </a:r>
            <a:endParaRPr altLang="en-US" dirty="0" sz="2000" lang="zh-CN" spc="150">
              <a:solidFill>
                <a:schemeClr val="tx1">
                  <a:lumMod val="85000"/>
                  <a:lumOff val="15000"/>
                </a:schemeClr>
              </a:solidFill>
              <a:latin typeface="+mn-ea"/>
              <a:sym typeface="+mn-ea"/>
            </a:endParaRPr>
          </a:p>
        </p:txBody>
      </p:sp>
      <p:sp>
        <p:nvSpPr>
          <p:cNvPr id="1049138" name="矩形 39"/>
          <p:cNvSpPr/>
          <p:nvPr>
            <p:custDataLst>
              <p:tags r:id="rId4"/>
            </p:custDataLst>
          </p:nvPr>
        </p:nvSpPr>
        <p:spPr>
          <a:xfrm>
            <a:off x="1429744" y="2585991"/>
            <a:ext cx="9876281" cy="108586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矩形 5"/>
          <p:cNvSpPr/>
          <p:nvPr>
            <p:custDataLst>
              <p:tags r:id="rId5"/>
            </p:custDataLst>
          </p:nvPr>
        </p:nvSpPr>
        <p:spPr>
          <a:xfrm>
            <a:off x="880037" y="2585991"/>
            <a:ext cx="267841" cy="108586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2" name="文本框 41"/>
          <p:cNvSpPr txBox="1"/>
          <p:nvPr>
            <p:custDataLst>
              <p:tags r:id="rId6"/>
            </p:custDataLst>
          </p:nvPr>
        </p:nvSpPr>
        <p:spPr>
          <a:xfrm>
            <a:off x="1712526" y="2679811"/>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学习策略可以分为认知策略、元认知策略和资源管理策略三种类型。</a:t>
            </a:r>
            <a:endParaRPr altLang="en-US" dirty="0" sz="2000" lang="zh-CN" spc="150">
              <a:solidFill>
                <a:schemeClr val="tx1">
                  <a:lumMod val="85000"/>
                  <a:lumOff val="15000"/>
                </a:schemeClr>
              </a:solidFill>
              <a:latin typeface="+mn-ea"/>
              <a:sym typeface="+mn-ea"/>
            </a:endParaRPr>
          </a:p>
        </p:txBody>
      </p:sp>
      <p:sp>
        <p:nvSpPr>
          <p:cNvPr id="1049144" name="矩形 12"/>
          <p:cNvSpPr/>
          <p:nvPr>
            <p:custDataLst>
              <p:tags r:id="rId7"/>
            </p:custDataLst>
          </p:nvPr>
        </p:nvSpPr>
        <p:spPr>
          <a:xfrm>
            <a:off x="1429744" y="3875026"/>
            <a:ext cx="9876281" cy="108586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17"/>
          <p:cNvSpPr/>
          <p:nvPr>
            <p:custDataLst>
              <p:tags r:id="rId8"/>
            </p:custDataLst>
          </p:nvPr>
        </p:nvSpPr>
        <p:spPr>
          <a:xfrm>
            <a:off x="880037" y="3875026"/>
            <a:ext cx="267841" cy="108586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19"/>
          <p:cNvSpPr txBox="1"/>
          <p:nvPr>
            <p:custDataLst>
              <p:tags r:id="rId9"/>
            </p:custDataLst>
          </p:nvPr>
        </p:nvSpPr>
        <p:spPr>
          <a:xfrm>
            <a:off x="1712526" y="3968846"/>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认知策略包括复述、分类、推理等具体方法，用于处理和加工信息。</a:t>
            </a:r>
            <a:endParaRPr altLang="en-US" dirty="0" sz="2000" lang="zh-CN" spc="150">
              <a:solidFill>
                <a:schemeClr val="tx1">
                  <a:lumMod val="85000"/>
                  <a:lumOff val="15000"/>
                </a:schemeClr>
              </a:solidFill>
              <a:latin typeface="+mn-ea"/>
              <a:sym typeface="+mn-ea"/>
            </a:endParaRPr>
          </a:p>
        </p:txBody>
      </p:sp>
      <p:sp>
        <p:nvSpPr>
          <p:cNvPr id="1049150" name="矩形 49"/>
          <p:cNvSpPr/>
          <p:nvPr>
            <p:custDataLst>
              <p:tags r:id="rId10"/>
            </p:custDataLst>
          </p:nvPr>
        </p:nvSpPr>
        <p:spPr>
          <a:xfrm>
            <a:off x="1429744" y="5163401"/>
            <a:ext cx="9876281" cy="108586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26"/>
          <p:cNvSpPr/>
          <p:nvPr>
            <p:custDataLst>
              <p:tags r:id="rId11"/>
            </p:custDataLst>
          </p:nvPr>
        </p:nvSpPr>
        <p:spPr>
          <a:xfrm>
            <a:off x="880037" y="5163401"/>
            <a:ext cx="267841" cy="108586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4" name="文本框 27"/>
          <p:cNvSpPr txBox="1"/>
          <p:nvPr>
            <p:custDataLst>
              <p:tags r:id="rId12"/>
            </p:custDataLst>
          </p:nvPr>
        </p:nvSpPr>
        <p:spPr>
          <a:xfrm>
            <a:off x="1712526" y="5257221"/>
            <a:ext cx="9449863" cy="898283"/>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元认知策略包括计划、监控和调节等行动，用于管理和控制学习过程。</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8" name="标题 2"/>
          <p:cNvSpPr>
            <a:spLocks noGrp="1"/>
          </p:cNvSpPr>
          <p:nvPr>
            <p:ph type="title" idx="1"/>
          </p:nvPr>
        </p:nvSpPr>
        <p:spPr/>
        <p:txBody>
          <a:bodyPr>
            <a:normAutofit fontScale="96875"/>
          </a:bodyPr>
          <a:p>
            <a:r>
              <a:rPr altLang="en-US" lang="zh-CN"/>
              <a:t>学习方法与学习策略的关联</a:t>
            </a:r>
            <a:endParaRPr altLang="en-US" lang="zh-CN"/>
          </a:p>
        </p:txBody>
      </p:sp>
      <p:sp>
        <p:nvSpPr>
          <p:cNvPr id="1049190" name="矩形 3"/>
          <p:cNvSpPr/>
          <p:nvPr>
            <p:custDataLst>
              <p:tags r:id="rId1"/>
            </p:custDataLst>
          </p:nvPr>
        </p:nvSpPr>
        <p:spPr>
          <a:xfrm>
            <a:off x="1429744" y="1296955"/>
            <a:ext cx="9876281" cy="108586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矩形 13"/>
          <p:cNvSpPr/>
          <p:nvPr>
            <p:custDataLst>
              <p:tags r:id="rId2"/>
            </p:custDataLst>
          </p:nvPr>
        </p:nvSpPr>
        <p:spPr>
          <a:xfrm>
            <a:off x="880037" y="1296955"/>
            <a:ext cx="267841" cy="108586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4" name="文本框 4"/>
          <p:cNvSpPr txBox="1"/>
          <p:nvPr>
            <p:custDataLst>
              <p:tags r:id="rId3"/>
            </p:custDataLst>
          </p:nvPr>
        </p:nvSpPr>
        <p:spPr>
          <a:xfrm>
            <a:off x="1712526" y="1390775"/>
            <a:ext cx="9449863" cy="898283"/>
          </a:xfrm>
          <a:prstGeom prst="rect"/>
          <a:noFill/>
        </p:spPr>
        <p:txBody>
          <a:bodyPr anchor="ctr" anchorCtr="0" bIns="45720" lIns="91440" rIns="91440" rtlCol="0" tIns="45720" vert="horz" wrap="square">
            <a:normAutofit fontScale="7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学习方法与学习策略是相互关联的，学习方法是指学习者在完成学习任务时所采取的步骤、技巧和手段，而学习策略则是指学习者在完成任务时所采取的计划、监控、调节和反思等行动。</a:t>
            </a:r>
            <a:endParaRPr altLang="en-US" dirty="0" sz="2000" lang="zh-CN" spc="150">
              <a:solidFill>
                <a:schemeClr val="tx1">
                  <a:lumMod val="85000"/>
                  <a:lumOff val="15000"/>
                </a:schemeClr>
              </a:solidFill>
              <a:latin typeface="+mn-ea"/>
              <a:sym typeface="+mn-ea"/>
            </a:endParaRPr>
          </a:p>
        </p:txBody>
      </p:sp>
      <p:sp>
        <p:nvSpPr>
          <p:cNvPr id="1049196" name="矩形 39"/>
          <p:cNvSpPr/>
          <p:nvPr>
            <p:custDataLst>
              <p:tags r:id="rId4"/>
            </p:custDataLst>
          </p:nvPr>
        </p:nvSpPr>
        <p:spPr>
          <a:xfrm>
            <a:off x="1429744" y="2585991"/>
            <a:ext cx="9876281" cy="108586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矩形 5"/>
          <p:cNvSpPr/>
          <p:nvPr>
            <p:custDataLst>
              <p:tags r:id="rId5"/>
            </p:custDataLst>
          </p:nvPr>
        </p:nvSpPr>
        <p:spPr>
          <a:xfrm>
            <a:off x="880037" y="2585991"/>
            <a:ext cx="267841" cy="108586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0" name="文本框 41"/>
          <p:cNvSpPr txBox="1"/>
          <p:nvPr>
            <p:custDataLst>
              <p:tags r:id="rId6"/>
            </p:custDataLst>
          </p:nvPr>
        </p:nvSpPr>
        <p:spPr>
          <a:xfrm>
            <a:off x="1712526" y="2679811"/>
            <a:ext cx="9449863" cy="898283"/>
          </a:xfrm>
          <a:prstGeom prst="rect"/>
          <a:noFill/>
        </p:spPr>
        <p:txBody>
          <a:bodyPr anchor="ctr" anchorCtr="0" bIns="45720" lIns="91440" rIns="91440" rtlCol="0" tIns="45720" vert="horz" wrap="square">
            <a:normAutofit fontScale="9375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学习方法与学习策略的关联主要体现在学习策略的制定和实施过程中，需要考虑到学习方法的适用性和有效性。</a:t>
            </a:r>
            <a:endParaRPr altLang="en-US" dirty="0" sz="1600" lang="zh-CN" spc="150">
              <a:solidFill>
                <a:schemeClr val="tx1">
                  <a:lumMod val="85000"/>
                  <a:lumOff val="15000"/>
                </a:schemeClr>
              </a:solidFill>
              <a:latin typeface="+mn-ea"/>
              <a:sym typeface="+mn-ea"/>
            </a:endParaRPr>
          </a:p>
        </p:txBody>
      </p:sp>
      <p:sp>
        <p:nvSpPr>
          <p:cNvPr id="1049202" name="矩形 12"/>
          <p:cNvSpPr/>
          <p:nvPr>
            <p:custDataLst>
              <p:tags r:id="rId7"/>
            </p:custDataLst>
          </p:nvPr>
        </p:nvSpPr>
        <p:spPr>
          <a:xfrm>
            <a:off x="1429744" y="3875026"/>
            <a:ext cx="9876281" cy="108586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矩形 17"/>
          <p:cNvSpPr/>
          <p:nvPr>
            <p:custDataLst>
              <p:tags r:id="rId8"/>
            </p:custDataLst>
          </p:nvPr>
        </p:nvSpPr>
        <p:spPr>
          <a:xfrm>
            <a:off x="880037" y="3875026"/>
            <a:ext cx="267841" cy="108586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6" name="文本框 19"/>
          <p:cNvSpPr txBox="1"/>
          <p:nvPr>
            <p:custDataLst>
              <p:tags r:id="rId9"/>
            </p:custDataLst>
          </p:nvPr>
        </p:nvSpPr>
        <p:spPr>
          <a:xfrm>
            <a:off x="1712526" y="3968846"/>
            <a:ext cx="9449863" cy="898283"/>
          </a:xfrm>
          <a:prstGeom prst="rect"/>
          <a:noFill/>
        </p:spPr>
        <p:txBody>
          <a:bodyPr anchor="ctr" anchorCtr="0" bIns="45720" lIns="91440" rIns="91440" rtlCol="0" tIns="45720" vert="horz" wrap="square">
            <a:normAutofit fontScale="9375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学习方法与学习策略的关联还表现在学习策略的反思和调整过程中，需要根据学习方法的实际效果和学习者的特点进行适当的调整和改进。</a:t>
            </a:r>
            <a:endParaRPr altLang="en-US" dirty="0" sz="1600" lang="zh-CN" spc="150">
              <a:solidFill>
                <a:schemeClr val="tx1">
                  <a:lumMod val="85000"/>
                  <a:lumOff val="15000"/>
                </a:schemeClr>
              </a:solidFill>
              <a:latin typeface="+mn-ea"/>
              <a:sym typeface="+mn-ea"/>
            </a:endParaRPr>
          </a:p>
        </p:txBody>
      </p:sp>
      <p:sp>
        <p:nvSpPr>
          <p:cNvPr id="1049208" name="矩形 49"/>
          <p:cNvSpPr/>
          <p:nvPr>
            <p:custDataLst>
              <p:tags r:id="rId10"/>
            </p:custDataLst>
          </p:nvPr>
        </p:nvSpPr>
        <p:spPr>
          <a:xfrm>
            <a:off x="1429744" y="5163401"/>
            <a:ext cx="9876281" cy="108586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矩形 26"/>
          <p:cNvSpPr/>
          <p:nvPr>
            <p:custDataLst>
              <p:tags r:id="rId11"/>
            </p:custDataLst>
          </p:nvPr>
        </p:nvSpPr>
        <p:spPr>
          <a:xfrm>
            <a:off x="880037" y="5163401"/>
            <a:ext cx="267841" cy="108586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文本框 27"/>
          <p:cNvSpPr txBox="1"/>
          <p:nvPr>
            <p:custDataLst>
              <p:tags r:id="rId12"/>
            </p:custDataLst>
          </p:nvPr>
        </p:nvSpPr>
        <p:spPr>
          <a:xfrm>
            <a:off x="1712526" y="5257221"/>
            <a:ext cx="9449863" cy="898283"/>
          </a:xfrm>
          <a:prstGeom prst="rect"/>
          <a:noFill/>
        </p:spPr>
        <p:txBody>
          <a:bodyPr anchor="ctr" anchorCtr="0" bIns="45720" lIns="91440" rIns="91440" rtlCol="0" tIns="45720" vert="horz" wrap="square">
            <a:normAutofit fontScale="93750"/>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学习方法与学习策略的关联是相互促进的，好的学习方法可以促进学习策略的实施和效果，而有效的学习策略也可以帮助学习者更好地掌握学习方法。</a:t>
            </a:r>
            <a:endParaRPr altLang="en-US" dirty="0" sz="16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6" name="文本占位符 3"/>
          <p:cNvSpPr>
            <a:spLocks noGrp="1"/>
          </p:cNvSpPr>
          <p:nvPr>
            <p:ph type="body" idx="2"/>
            <p:custDataLst>
              <p:tags r:id="rId1"/>
            </p:custDataLst>
          </p:nvPr>
        </p:nvSpPr>
        <p:spPr/>
        <p:txBody>
          <a:bodyPr>
            <a:normAutofit fontScale="84722" lnSpcReduction="20000"/>
          </a:bodyPr>
          <a:p>
            <a:r>
              <a:rPr altLang="en-US" lang="zh-CN"/>
              <a:t>03</a:t>
            </a:r>
            <a:endParaRPr altLang="en-US" lang="zh-CN"/>
          </a:p>
        </p:txBody>
      </p:sp>
      <p:sp>
        <p:nvSpPr>
          <p:cNvPr id="1049248" name="标题 4"/>
          <p:cNvSpPr>
            <a:spLocks noGrp="1"/>
          </p:cNvSpPr>
          <p:nvPr>
            <p:ph type="title" idx="1"/>
            <p:custDataLst>
              <p:tags r:id="rId2"/>
            </p:custDataLst>
          </p:nvPr>
        </p:nvSpPr>
        <p:spPr/>
        <p:txBody>
          <a:bodyPr/>
          <a:p>
            <a:r>
              <a:rPr altLang="en-US" lang="zh-CN"/>
              <a:t>有效的学习方法</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2" name="标题 2"/>
          <p:cNvSpPr>
            <a:spLocks noGrp="1"/>
          </p:cNvSpPr>
          <p:nvPr>
            <p:ph type="title" idx="1"/>
          </p:nvPr>
        </p:nvSpPr>
        <p:spPr/>
        <p:txBody>
          <a:bodyPr>
            <a:normAutofit fontScale="96875"/>
          </a:bodyPr>
          <a:p>
            <a:r>
              <a:rPr altLang="en-US" lang="zh-CN"/>
              <a:t>主动学习法</a:t>
            </a:r>
            <a:endParaRPr altLang="en-US" lang="zh-CN"/>
          </a:p>
        </p:txBody>
      </p:sp>
      <p:sp>
        <p:nvSpPr>
          <p:cNvPr id="1049284" name="正文"/>
          <p:cNvSpPr txBox="1"/>
          <p:nvPr>
            <p:custDataLst>
              <p:tags r:id="rId1"/>
            </p:custDataLst>
          </p:nvPr>
        </p:nvSpPr>
        <p:spPr>
          <a:xfrm>
            <a:off x="2272611" y="1296955"/>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主动学习法的定义：学习者主动参与学习过程，通过积极思考、提问、实践等方式，提高学习效果的方法。</a:t>
            </a:r>
            <a:endParaRPr altLang="en-US" dirty="0" sz="1200" lang="zh-CN" spc="150">
              <a:solidFill>
                <a:schemeClr val="tx1">
                  <a:lumMod val="65000"/>
                  <a:lumOff val="35000"/>
                </a:schemeClr>
              </a:solidFill>
              <a:latin typeface="+mn-ea"/>
              <a:sym typeface="+mn-ea"/>
            </a:endParaRPr>
          </a:p>
        </p:txBody>
      </p:sp>
      <p:sp>
        <p:nvSpPr>
          <p:cNvPr id="1049286" name="正文"/>
          <p:cNvSpPr txBox="1"/>
          <p:nvPr>
            <p:custDataLst>
              <p:tags r:id="rId2"/>
            </p:custDataLst>
          </p:nvPr>
        </p:nvSpPr>
        <p:spPr>
          <a:xfrm>
            <a:off x="2272611" y="2611134"/>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主动学习法的特点：学习者在学习过程中发挥主动性，积极参与学习活动，通过主动思考和实践，加深对知识的理解和掌握。</a:t>
            </a:r>
            <a:endParaRPr altLang="en-US" dirty="0" sz="1200" lang="zh-CN" spc="150">
              <a:solidFill>
                <a:schemeClr val="tx1">
                  <a:lumMod val="65000"/>
                  <a:lumOff val="35000"/>
                </a:schemeClr>
              </a:solidFill>
              <a:latin typeface="+mn-ea"/>
              <a:sym typeface="+mn-ea"/>
            </a:endParaRPr>
          </a:p>
        </p:txBody>
      </p:sp>
      <p:sp>
        <p:nvSpPr>
          <p:cNvPr id="1049288" name="正文"/>
          <p:cNvSpPr txBox="1"/>
          <p:nvPr>
            <p:custDataLst>
              <p:tags r:id="rId3"/>
            </p:custDataLst>
          </p:nvPr>
        </p:nvSpPr>
        <p:spPr>
          <a:xfrm>
            <a:off x="2272611" y="392531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主动学习法的实施步骤：</a:t>
            </a:r>
            <a:endParaRPr altLang="en-US" dirty="0" sz="1200" lang="zh-CN" spc="150">
              <a:solidFill>
                <a:schemeClr val="tx1">
                  <a:lumMod val="65000"/>
                  <a:lumOff val="35000"/>
                </a:schemeClr>
              </a:solidFill>
              <a:latin typeface="+mn-ea"/>
              <a:sym typeface="+mn-ea"/>
            </a:endParaRPr>
          </a:p>
        </p:txBody>
      </p:sp>
      <p:sp>
        <p:nvSpPr>
          <p:cNvPr id="1049290" name="正文"/>
          <p:cNvSpPr txBox="1"/>
          <p:nvPr>
            <p:custDataLst>
              <p:tags r:id="rId4"/>
            </p:custDataLst>
          </p:nvPr>
        </p:nvSpPr>
        <p:spPr>
          <a:xfrm>
            <a:off x="2272611" y="5239493"/>
            <a:ext cx="7640778" cy="101010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主动学习法的优势：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24" name="标题 2"/>
          <p:cNvSpPr>
            <a:spLocks noGrp="1"/>
          </p:cNvSpPr>
          <p:nvPr>
            <p:ph type="title" idx="1"/>
          </p:nvPr>
        </p:nvSpPr>
        <p:spPr/>
        <p:txBody>
          <a:bodyPr>
            <a:normAutofit fontScale="96875"/>
          </a:bodyPr>
          <a:p>
            <a:r>
              <a:rPr altLang="en-US" lang="zh-CN"/>
              <a:t>合作学习法</a:t>
            </a:r>
            <a:endParaRPr altLang="en-US" lang="zh-CN"/>
          </a:p>
        </p:txBody>
      </p:sp>
      <p:sp>
        <p:nvSpPr>
          <p:cNvPr id="1049326" name="Freeform 27"/>
          <p:cNvSpPr/>
          <p:nvPr>
            <p:custDataLst>
              <p:tags r:id="rId1"/>
            </p:custDataLst>
          </p:nvPr>
        </p:nvSpPr>
        <p:spPr bwMode="auto">
          <a:xfrm>
            <a:off x="608400" y="5923391"/>
            <a:ext cx="189814" cy="174462"/>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28" name="矩形: 圆角 32"/>
          <p:cNvSpPr/>
          <p:nvPr>
            <p:custDataLst>
              <p:tags r:id="rId2"/>
            </p:custDataLst>
          </p:nvPr>
        </p:nvSpPr>
        <p:spPr>
          <a:xfrm flipH="1">
            <a:off x="738416" y="1357311"/>
            <a:ext cx="2241843" cy="4831620"/>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30" name="任意多边形: 形状 33"/>
          <p:cNvSpPr/>
          <p:nvPr>
            <p:custDataLst>
              <p:tags r:id="rId3"/>
            </p:custDataLst>
          </p:nvPr>
        </p:nvSpPr>
        <p:spPr bwMode="auto">
          <a:xfrm>
            <a:off x="608400" y="5112247"/>
            <a:ext cx="2217216" cy="91766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32" name="正文"/>
          <p:cNvSpPr txBox="1"/>
          <p:nvPr>
            <p:custDataLst>
              <p:tags r:id="rId4"/>
            </p:custDataLst>
          </p:nvPr>
        </p:nvSpPr>
        <p:spPr>
          <a:xfrm>
            <a:off x="873606" y="1448516"/>
            <a:ext cx="1971667" cy="364393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定义：合作学习法是一种以小组为单位，通过合作、交流、共享资源等方式共同完成学习任务的方法。</a:t>
            </a:r>
            <a:endParaRPr altLang="en-US" dirty="0" sz="1600" lang="zh-CN" spc="150">
              <a:solidFill>
                <a:schemeClr val="tx1">
                  <a:lumMod val="65000"/>
                  <a:lumOff val="35000"/>
                </a:schemeClr>
              </a:solidFill>
              <a:latin typeface="+mn-ea"/>
            </a:endParaRPr>
          </a:p>
        </p:txBody>
      </p:sp>
      <p:sp>
        <p:nvSpPr>
          <p:cNvPr id="1049334" name="标题"/>
          <p:cNvSpPr txBox="1"/>
          <p:nvPr>
            <p:custDataLst>
              <p:tags r:id="rId5"/>
            </p:custDataLst>
          </p:nvPr>
        </p:nvSpPr>
        <p:spPr>
          <a:xfrm>
            <a:off x="678259" y="5162054"/>
            <a:ext cx="2119772" cy="668780"/>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36" name="Freeform 27"/>
          <p:cNvSpPr/>
          <p:nvPr>
            <p:custDataLst>
              <p:tags r:id="rId6"/>
            </p:custDataLst>
          </p:nvPr>
        </p:nvSpPr>
        <p:spPr bwMode="auto">
          <a:xfrm>
            <a:off x="3473924" y="5923391"/>
            <a:ext cx="189814" cy="174462"/>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38" name="矩形: 圆角 38"/>
          <p:cNvSpPr/>
          <p:nvPr>
            <p:custDataLst>
              <p:tags r:id="rId7"/>
            </p:custDataLst>
          </p:nvPr>
        </p:nvSpPr>
        <p:spPr>
          <a:xfrm flipH="1">
            <a:off x="3603940" y="1357311"/>
            <a:ext cx="2241843" cy="4831620"/>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0" name="任意多边形: 形状 39"/>
          <p:cNvSpPr/>
          <p:nvPr>
            <p:custDataLst>
              <p:tags r:id="rId8"/>
            </p:custDataLst>
          </p:nvPr>
        </p:nvSpPr>
        <p:spPr bwMode="auto">
          <a:xfrm>
            <a:off x="3473924" y="5112247"/>
            <a:ext cx="2217216" cy="91766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42" name="正文"/>
          <p:cNvSpPr txBox="1"/>
          <p:nvPr>
            <p:custDataLst>
              <p:tags r:id="rId9"/>
            </p:custDataLst>
          </p:nvPr>
        </p:nvSpPr>
        <p:spPr>
          <a:xfrm>
            <a:off x="3739131" y="1448516"/>
            <a:ext cx="1971667" cy="364393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特点：合作学习法能够激发学生的学习兴趣，提高学习效果，培养学生的合作意识和协作能力。</a:t>
            </a:r>
            <a:endParaRPr altLang="en-US" dirty="0" sz="1600" lang="zh-CN" spc="150">
              <a:solidFill>
                <a:schemeClr val="tx1">
                  <a:lumMod val="65000"/>
                  <a:lumOff val="35000"/>
                </a:schemeClr>
              </a:solidFill>
              <a:latin typeface="+mn-ea"/>
            </a:endParaRPr>
          </a:p>
        </p:txBody>
      </p:sp>
      <p:sp>
        <p:nvSpPr>
          <p:cNvPr id="1049344" name="标题"/>
          <p:cNvSpPr txBox="1"/>
          <p:nvPr>
            <p:custDataLst>
              <p:tags r:id="rId10"/>
            </p:custDataLst>
          </p:nvPr>
        </p:nvSpPr>
        <p:spPr>
          <a:xfrm>
            <a:off x="3543783" y="5162054"/>
            <a:ext cx="2119772" cy="668780"/>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46" name="Freeform 27"/>
          <p:cNvSpPr/>
          <p:nvPr>
            <p:custDataLst>
              <p:tags r:id="rId11"/>
            </p:custDataLst>
          </p:nvPr>
        </p:nvSpPr>
        <p:spPr bwMode="auto">
          <a:xfrm>
            <a:off x="6339448" y="5923391"/>
            <a:ext cx="189814" cy="174462"/>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48" name="矩形: 圆角 68"/>
          <p:cNvSpPr/>
          <p:nvPr>
            <p:custDataLst>
              <p:tags r:id="rId12"/>
            </p:custDataLst>
          </p:nvPr>
        </p:nvSpPr>
        <p:spPr>
          <a:xfrm flipH="1">
            <a:off x="6469464" y="1357311"/>
            <a:ext cx="2241843" cy="4831620"/>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0" name="任意多边形: 形状 69"/>
          <p:cNvSpPr/>
          <p:nvPr>
            <p:custDataLst>
              <p:tags r:id="rId13"/>
            </p:custDataLst>
          </p:nvPr>
        </p:nvSpPr>
        <p:spPr bwMode="auto">
          <a:xfrm>
            <a:off x="6339448" y="5112247"/>
            <a:ext cx="2217216" cy="91766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52" name="正文"/>
          <p:cNvSpPr txBox="1"/>
          <p:nvPr>
            <p:custDataLst>
              <p:tags r:id="rId14"/>
            </p:custDataLst>
          </p:nvPr>
        </p:nvSpPr>
        <p:spPr>
          <a:xfrm>
            <a:off x="6604655" y="1448516"/>
            <a:ext cx="1971667" cy="3643938"/>
          </a:xfrm>
          <a:prstGeom prst="rect"/>
          <a:noFill/>
        </p:spPr>
        <p:txBody>
          <a:bodyPr anchor="ctr" anchorCtr="0" bIns="46800" lIns="90000" rIns="90000" rtlCol="0" tIns="46800" wrap="square">
            <a:normAutofit fontScale="87500" lnSpcReduction="10000"/>
          </a:bodyPr>
          <a:p>
            <a:pPr algn="ctr">
              <a:lnSpc>
                <a:spcPct val="130000"/>
              </a:lnSpc>
              <a:spcAft>
                <a:spcPts val="1000"/>
              </a:spcAft>
            </a:pPr>
            <a:r>
              <a:rPr altLang="en-US" dirty="0" sz="1600" lang="zh-CN" spc="150">
                <a:solidFill>
                  <a:schemeClr val="tx1">
                    <a:lumMod val="65000"/>
                    <a:lumOff val="35000"/>
                  </a:schemeClr>
                </a:solidFill>
                <a:latin typeface="+mn-ea"/>
              </a:rPr>
              <a:t>实施方式：在合作学习法中，学生可以根据学习任务进行分组，通过小组讨论、分工合作等方式共同完成任务。教师可以在小组合作过程中进行指导，提供必要的帮助和指导。</a:t>
            </a:r>
            <a:endParaRPr altLang="en-US" dirty="0" sz="1600" lang="zh-CN" spc="150">
              <a:solidFill>
                <a:schemeClr val="tx1">
                  <a:lumMod val="65000"/>
                  <a:lumOff val="35000"/>
                </a:schemeClr>
              </a:solidFill>
              <a:latin typeface="+mn-ea"/>
            </a:endParaRPr>
          </a:p>
        </p:txBody>
      </p:sp>
      <p:sp>
        <p:nvSpPr>
          <p:cNvPr id="1049354" name="标题"/>
          <p:cNvSpPr txBox="1"/>
          <p:nvPr>
            <p:custDataLst>
              <p:tags r:id="rId15"/>
            </p:custDataLst>
          </p:nvPr>
        </p:nvSpPr>
        <p:spPr>
          <a:xfrm>
            <a:off x="6409307" y="5162054"/>
            <a:ext cx="2119772" cy="668780"/>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56" name="Freeform 27"/>
          <p:cNvSpPr/>
          <p:nvPr>
            <p:custDataLst>
              <p:tags r:id="rId16"/>
            </p:custDataLst>
          </p:nvPr>
        </p:nvSpPr>
        <p:spPr bwMode="auto">
          <a:xfrm>
            <a:off x="9204972" y="5923391"/>
            <a:ext cx="189814" cy="174462"/>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58" name="矩形: 圆角 74"/>
          <p:cNvSpPr/>
          <p:nvPr>
            <p:custDataLst>
              <p:tags r:id="rId17"/>
            </p:custDataLst>
          </p:nvPr>
        </p:nvSpPr>
        <p:spPr>
          <a:xfrm flipH="1">
            <a:off x="9335635" y="1357311"/>
            <a:ext cx="2241843" cy="4831620"/>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60" name="任意多边形: 形状 75"/>
          <p:cNvSpPr/>
          <p:nvPr>
            <p:custDataLst>
              <p:tags r:id="rId18"/>
            </p:custDataLst>
          </p:nvPr>
        </p:nvSpPr>
        <p:spPr bwMode="auto">
          <a:xfrm>
            <a:off x="9204972" y="5112247"/>
            <a:ext cx="2217216" cy="91766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62" name="正文"/>
          <p:cNvSpPr txBox="1"/>
          <p:nvPr>
            <p:custDataLst>
              <p:tags r:id="rId19"/>
            </p:custDataLst>
          </p:nvPr>
        </p:nvSpPr>
        <p:spPr>
          <a:xfrm>
            <a:off x="9470179" y="1448516"/>
            <a:ext cx="1971667" cy="3643938"/>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适用范围：合作学习法适用于多种学科，特别是需要团队协作、交流沟通的课程。在初中教育中，合作学习法可以应用于英语、数学、科学等学科。</a:t>
            </a:r>
            <a:endParaRPr altLang="en-US" dirty="0" sz="1600" lang="zh-CN" spc="150">
              <a:solidFill>
                <a:schemeClr val="tx1">
                  <a:lumMod val="65000"/>
                  <a:lumOff val="35000"/>
                </a:schemeClr>
              </a:solidFill>
              <a:latin typeface="+mn-ea"/>
            </a:endParaRPr>
          </a:p>
        </p:txBody>
      </p:sp>
      <p:sp>
        <p:nvSpPr>
          <p:cNvPr id="1049364" name="标题"/>
          <p:cNvSpPr txBox="1"/>
          <p:nvPr>
            <p:custDataLst>
              <p:tags r:id="rId20"/>
            </p:custDataLst>
          </p:nvPr>
        </p:nvSpPr>
        <p:spPr>
          <a:xfrm>
            <a:off x="9275478" y="5162054"/>
            <a:ext cx="2119772" cy="668780"/>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8" name="标题 2"/>
          <p:cNvSpPr>
            <a:spLocks noGrp="1"/>
          </p:cNvSpPr>
          <p:nvPr>
            <p:ph type="title" idx="1"/>
          </p:nvPr>
        </p:nvSpPr>
        <p:spPr/>
        <p:txBody>
          <a:bodyPr>
            <a:normAutofit fontScale="96875"/>
          </a:bodyPr>
          <a:p>
            <a:r>
              <a:rPr altLang="en-US" lang="zh-CN"/>
              <a:t>反思学习法</a:t>
            </a:r>
            <a:endParaRPr altLang="en-US" lang="zh-CN"/>
          </a:p>
        </p:txBody>
      </p:sp>
      <p:sp>
        <p:nvSpPr>
          <p:cNvPr id="1049400" name="五边形 30"/>
          <p:cNvSpPr/>
          <p:nvPr>
            <p:custDataLst>
              <p:tags r:id="rId1"/>
            </p:custDataLst>
          </p:nvPr>
        </p:nvSpPr>
        <p:spPr>
          <a:xfrm>
            <a:off x="608400" y="3196485"/>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2" name="燕尾形 36"/>
          <p:cNvSpPr/>
          <p:nvPr>
            <p:custDataLst>
              <p:tags r:id="rId2"/>
            </p:custDataLst>
          </p:nvPr>
        </p:nvSpPr>
        <p:spPr>
          <a:xfrm>
            <a:off x="3220492" y="3196485"/>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4" name="燕尾形 37"/>
          <p:cNvSpPr/>
          <p:nvPr>
            <p:custDataLst>
              <p:tags r:id="rId3"/>
            </p:custDataLst>
          </p:nvPr>
        </p:nvSpPr>
        <p:spPr>
          <a:xfrm>
            <a:off x="8444676" y="3196485"/>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6" name="燕尾形 38"/>
          <p:cNvSpPr/>
          <p:nvPr>
            <p:custDataLst>
              <p:tags r:id="rId4"/>
            </p:custDataLst>
          </p:nvPr>
        </p:nvSpPr>
        <p:spPr>
          <a:xfrm>
            <a:off x="5832584" y="3196485"/>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8" name="文本框 3"/>
          <p:cNvSpPr txBox="1"/>
          <p:nvPr>
            <p:custDataLst>
              <p:tags r:id="rId5"/>
            </p:custDataLst>
          </p:nvPr>
        </p:nvSpPr>
        <p:spPr>
          <a:xfrm>
            <a:off x="3159684"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目的：提高学习效果和自我认知能力。</a:t>
            </a:r>
            <a:endParaRPr altLang="en-US" sz="1400" lang="zh-CN" spc="150">
              <a:solidFill>
                <a:schemeClr val="tx1"/>
              </a:solidFill>
              <a:effectLst/>
              <a:latin typeface="+mn-ea"/>
              <a:sym typeface="+mn-ea"/>
            </a:endParaRPr>
          </a:p>
        </p:txBody>
      </p:sp>
      <p:sp>
        <p:nvSpPr>
          <p:cNvPr id="1049410" name="文本框 6"/>
          <p:cNvSpPr txBox="1"/>
          <p:nvPr>
            <p:custDataLst>
              <p:tags r:id="rId6"/>
            </p:custDataLst>
          </p:nvPr>
        </p:nvSpPr>
        <p:spPr>
          <a:xfrm>
            <a:off x="608400"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定义：学习者通过回顾和反思自己的学习过程，发现自己的优点和不足，进而改进学习方法。</a:t>
            </a:r>
            <a:endParaRPr altLang="en-US" dirty="0" sz="1400" lang="zh-CN" spc="150">
              <a:solidFill>
                <a:schemeClr val="tx1"/>
              </a:solidFill>
              <a:effectLst/>
              <a:latin typeface="+mn-ea"/>
              <a:sym typeface="+mn-ea"/>
            </a:endParaRPr>
          </a:p>
        </p:txBody>
      </p:sp>
      <p:sp>
        <p:nvSpPr>
          <p:cNvPr id="1049412" name="文本框 7"/>
          <p:cNvSpPr txBox="1"/>
          <p:nvPr>
            <p:custDataLst>
              <p:tags r:id="rId7"/>
            </p:custDataLst>
          </p:nvPr>
        </p:nvSpPr>
        <p:spPr>
          <a:xfrm>
            <a:off x="5830821"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方法：记录学习笔记、总结学习经验、与他人交流心得等。</a:t>
            </a:r>
            <a:endParaRPr altLang="en-US" sz="1400" lang="zh-CN" spc="150">
              <a:solidFill>
                <a:schemeClr val="tx1"/>
              </a:solidFill>
              <a:effectLst/>
              <a:latin typeface="+mn-ea"/>
              <a:sym typeface="+mn-ea"/>
            </a:endParaRPr>
          </a:p>
        </p:txBody>
      </p:sp>
      <p:sp>
        <p:nvSpPr>
          <p:cNvPr id="1049414" name="文本框 8"/>
          <p:cNvSpPr txBox="1"/>
          <p:nvPr>
            <p:custDataLst>
              <p:tags r:id="rId8"/>
            </p:custDataLst>
          </p:nvPr>
        </p:nvSpPr>
        <p:spPr>
          <a:xfrm>
            <a:off x="8442032"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优势：有助于学习者深入理解学习内容，发现自己的学习盲点，并针对性地加以改进。</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48" name="标题 2"/>
          <p:cNvSpPr>
            <a:spLocks noGrp="1"/>
          </p:cNvSpPr>
          <p:nvPr>
            <p:ph type="title" idx="1"/>
          </p:nvPr>
        </p:nvSpPr>
        <p:spPr/>
        <p:txBody>
          <a:bodyPr>
            <a:normAutofit fontScale="93750"/>
          </a:bodyPr>
          <a:p>
            <a:r>
              <a:rPr altLang="en-US" lang="zh-CN"/>
              <a:t>探究学习法</a:t>
            </a:r>
            <a:endParaRPr altLang="en-US" lang="zh-CN"/>
          </a:p>
        </p:txBody>
      </p:sp>
      <p:sp>
        <p:nvSpPr>
          <p:cNvPr id="1049450" name="圆角矩形 3"/>
          <p:cNvSpPr/>
          <p:nvPr>
            <p:custDataLst>
              <p:tags r:id="rId1"/>
            </p:custDataLst>
          </p:nvPr>
        </p:nvSpPr>
        <p:spPr>
          <a:xfrm rot="16200000">
            <a:off x="5609121" y="-3607631"/>
            <a:ext cx="966340" cy="1096696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2" name="圆角矩形 4"/>
          <p:cNvSpPr/>
          <p:nvPr>
            <p:custDataLst>
              <p:tags r:id="rId2"/>
            </p:custDataLst>
          </p:nvPr>
        </p:nvSpPr>
        <p:spPr>
          <a:xfrm rot="16200000">
            <a:off x="198473" y="1803016"/>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4" name="圆角矩形 5"/>
          <p:cNvSpPr/>
          <p:nvPr>
            <p:custDataLst>
              <p:tags r:id="rId3"/>
            </p:custDataLst>
          </p:nvPr>
        </p:nvSpPr>
        <p:spPr>
          <a:xfrm rot="16200000">
            <a:off x="5610396" y="-2334500"/>
            <a:ext cx="966340" cy="109677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6" name="圆角矩形 6"/>
          <p:cNvSpPr/>
          <p:nvPr>
            <p:custDataLst>
              <p:tags r:id="rId4"/>
            </p:custDataLst>
          </p:nvPr>
        </p:nvSpPr>
        <p:spPr>
          <a:xfrm rot="16200000">
            <a:off x="199748" y="3076785"/>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8" name="圆角矩形 9"/>
          <p:cNvSpPr/>
          <p:nvPr>
            <p:custDataLst>
              <p:tags r:id="rId5"/>
            </p:custDataLst>
          </p:nvPr>
        </p:nvSpPr>
        <p:spPr>
          <a:xfrm rot="16200000">
            <a:off x="5609121" y="-1085595"/>
            <a:ext cx="966340" cy="1096696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0" name="圆角矩形 10"/>
          <p:cNvSpPr/>
          <p:nvPr>
            <p:custDataLst>
              <p:tags r:id="rId6"/>
            </p:custDataLst>
          </p:nvPr>
        </p:nvSpPr>
        <p:spPr>
          <a:xfrm rot="16200000">
            <a:off x="198473" y="4325053"/>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2" name="圆角矩形 11"/>
          <p:cNvSpPr/>
          <p:nvPr>
            <p:custDataLst>
              <p:tags r:id="rId7"/>
            </p:custDataLst>
          </p:nvPr>
        </p:nvSpPr>
        <p:spPr>
          <a:xfrm rot="16200000">
            <a:off x="5610396" y="186899"/>
            <a:ext cx="966340" cy="109677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4" name="圆角矩形 12"/>
          <p:cNvSpPr/>
          <p:nvPr>
            <p:custDataLst>
              <p:tags r:id="rId8"/>
            </p:custDataLst>
          </p:nvPr>
        </p:nvSpPr>
        <p:spPr>
          <a:xfrm rot="16200000">
            <a:off x="199748" y="5598184"/>
            <a:ext cx="964749" cy="14475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6" name="文本框 7"/>
          <p:cNvSpPr txBox="1"/>
          <p:nvPr>
            <p:custDataLst>
              <p:tags r:id="rId9"/>
            </p:custDataLst>
          </p:nvPr>
        </p:nvSpPr>
        <p:spPr>
          <a:xfrm>
            <a:off x="1069328" y="3914489"/>
            <a:ext cx="10506462" cy="96634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实施步骤：提出问题、收集资料、分析问题、得出结论、反思与总结。</a:t>
            </a:r>
            <a:endParaRPr altLang="en-US" dirty="0" sz="2400" lang="zh-CN">
              <a:latin typeface="+mn-ea"/>
              <a:ea typeface="+mn-ea"/>
            </a:endParaRPr>
          </a:p>
        </p:txBody>
      </p:sp>
      <p:sp>
        <p:nvSpPr>
          <p:cNvPr id="1049468" name="文本框 8"/>
          <p:cNvSpPr txBox="1"/>
          <p:nvPr>
            <p:custDataLst>
              <p:tags r:id="rId10"/>
            </p:custDataLst>
          </p:nvPr>
        </p:nvSpPr>
        <p:spPr>
          <a:xfrm>
            <a:off x="1069328" y="5188257"/>
            <a:ext cx="10506462" cy="965544"/>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适用范围：适用于自然科学、社会科学等领域的学习。</a:t>
            </a:r>
            <a:endParaRPr altLang="en-US" dirty="0" sz="2400" lang="zh-CN">
              <a:latin typeface="+mn-ea"/>
              <a:ea typeface="+mn-ea"/>
            </a:endParaRPr>
          </a:p>
        </p:txBody>
      </p:sp>
      <p:sp>
        <p:nvSpPr>
          <p:cNvPr id="1049470" name="文本框 13"/>
          <p:cNvSpPr txBox="1"/>
          <p:nvPr>
            <p:custDataLst>
              <p:tags r:id="rId11"/>
            </p:custDataLst>
          </p:nvPr>
        </p:nvSpPr>
        <p:spPr>
          <a:xfrm>
            <a:off x="1069328" y="1392452"/>
            <a:ext cx="10506462" cy="96634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定义：通过探究、发现、分析和解决问题的过程来获取知识的学习方式。</a:t>
            </a:r>
            <a:endParaRPr altLang="en-US" dirty="0" sz="2400" lang="zh-CN">
              <a:latin typeface="+mn-ea"/>
              <a:ea typeface="+mn-ea"/>
            </a:endParaRPr>
          </a:p>
        </p:txBody>
      </p:sp>
      <p:sp>
        <p:nvSpPr>
          <p:cNvPr id="1049472" name="文本框 14"/>
          <p:cNvSpPr txBox="1"/>
          <p:nvPr>
            <p:custDataLst>
              <p:tags r:id="rId12"/>
            </p:custDataLst>
          </p:nvPr>
        </p:nvSpPr>
        <p:spPr>
          <a:xfrm>
            <a:off x="1069328" y="2667496"/>
            <a:ext cx="10506462" cy="965544"/>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特点：强调学生的主动性和参与性，培养学生的创新能力和实践能力。</a:t>
            </a:r>
            <a:endParaRPr altLang="en-US" dirty="0" sz="2400" lang="zh-CN">
              <a:latin typeface="+mn-ea"/>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6" name="文本占位符 3"/>
          <p:cNvSpPr>
            <a:spLocks noGrp="1"/>
          </p:cNvSpPr>
          <p:nvPr>
            <p:ph type="body" idx="2"/>
            <p:custDataLst>
              <p:tags r:id="rId1"/>
            </p:custDataLst>
          </p:nvPr>
        </p:nvSpPr>
        <p:spPr/>
        <p:txBody>
          <a:bodyPr>
            <a:normAutofit fontScale="84722" lnSpcReduction="20000"/>
          </a:bodyPr>
          <a:p>
            <a:r>
              <a:rPr altLang="en-US" lang="zh-CN"/>
              <a:t>04</a:t>
            </a:r>
            <a:endParaRPr altLang="en-US" lang="zh-CN"/>
          </a:p>
        </p:txBody>
      </p:sp>
      <p:sp>
        <p:nvSpPr>
          <p:cNvPr id="1049508" name="标题 4"/>
          <p:cNvSpPr>
            <a:spLocks noGrp="1"/>
          </p:cNvSpPr>
          <p:nvPr>
            <p:ph type="title" idx="1"/>
            <p:custDataLst>
              <p:tags r:id="rId2"/>
            </p:custDataLst>
          </p:nvPr>
        </p:nvSpPr>
        <p:spPr/>
        <p:txBody>
          <a:bodyPr/>
          <a:p>
            <a:r>
              <a:rPr altLang="en-US" lang="zh-CN"/>
              <a:t>科学的学习策略</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2" name="标题 2"/>
          <p:cNvSpPr>
            <a:spLocks noGrp="1"/>
          </p:cNvSpPr>
          <p:nvPr>
            <p:ph type="title" idx="1"/>
          </p:nvPr>
        </p:nvSpPr>
        <p:spPr/>
        <p:txBody>
          <a:bodyPr>
            <a:normAutofit fontScale="96875"/>
          </a:bodyPr>
          <a:p>
            <a:r>
              <a:rPr altLang="en-US" lang="zh-CN"/>
              <a:t>时间管理策略</a:t>
            </a:r>
            <a:endParaRPr altLang="en-US" lang="zh-CN"/>
          </a:p>
        </p:txBody>
      </p:sp>
      <p:sp>
        <p:nvSpPr>
          <p:cNvPr id="1049544" name="五边形 30"/>
          <p:cNvSpPr/>
          <p:nvPr>
            <p:custDataLst>
              <p:tags r:id="rId1"/>
            </p:custDataLst>
          </p:nvPr>
        </p:nvSpPr>
        <p:spPr>
          <a:xfrm>
            <a:off x="608400" y="3196485"/>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6" name="燕尾形 36"/>
          <p:cNvSpPr/>
          <p:nvPr>
            <p:custDataLst>
              <p:tags r:id="rId2"/>
            </p:custDataLst>
          </p:nvPr>
        </p:nvSpPr>
        <p:spPr>
          <a:xfrm>
            <a:off x="3220492" y="3196485"/>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48" name="燕尾形 37"/>
          <p:cNvSpPr/>
          <p:nvPr>
            <p:custDataLst>
              <p:tags r:id="rId3"/>
            </p:custDataLst>
          </p:nvPr>
        </p:nvSpPr>
        <p:spPr>
          <a:xfrm>
            <a:off x="8444676" y="3196485"/>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燕尾形 38"/>
          <p:cNvSpPr/>
          <p:nvPr>
            <p:custDataLst>
              <p:tags r:id="rId4"/>
            </p:custDataLst>
          </p:nvPr>
        </p:nvSpPr>
        <p:spPr>
          <a:xfrm>
            <a:off x="5832584" y="3196485"/>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2" name="文本框 3"/>
          <p:cNvSpPr txBox="1"/>
          <p:nvPr>
            <p:custDataLst>
              <p:tags r:id="rId5"/>
            </p:custDataLst>
          </p:nvPr>
        </p:nvSpPr>
        <p:spPr>
          <a:xfrm>
            <a:off x="3159684"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优先处理重要和紧急的任务</a:t>
            </a:r>
            <a:endParaRPr altLang="en-US" sz="1400" lang="zh-CN" spc="150">
              <a:solidFill>
                <a:schemeClr val="tx1"/>
              </a:solidFill>
              <a:effectLst/>
              <a:latin typeface="+mn-ea"/>
              <a:sym typeface="+mn-ea"/>
            </a:endParaRPr>
          </a:p>
        </p:txBody>
      </p:sp>
      <p:sp>
        <p:nvSpPr>
          <p:cNvPr id="1049554" name="文本框 6"/>
          <p:cNvSpPr txBox="1"/>
          <p:nvPr>
            <p:custDataLst>
              <p:tags r:id="rId6"/>
            </p:custDataLst>
          </p:nvPr>
        </p:nvSpPr>
        <p:spPr>
          <a:xfrm>
            <a:off x="608400"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制定学习计划，合理安排时间</a:t>
            </a:r>
            <a:endParaRPr altLang="en-US" dirty="0" sz="1400" lang="zh-CN" spc="150">
              <a:solidFill>
                <a:schemeClr val="tx1"/>
              </a:solidFill>
              <a:effectLst/>
              <a:latin typeface="+mn-ea"/>
              <a:sym typeface="+mn-ea"/>
            </a:endParaRPr>
          </a:p>
        </p:txBody>
      </p:sp>
      <p:sp>
        <p:nvSpPr>
          <p:cNvPr id="1049556" name="文本框 7"/>
          <p:cNvSpPr txBox="1"/>
          <p:nvPr>
            <p:custDataLst>
              <p:tags r:id="rId7"/>
            </p:custDataLst>
          </p:nvPr>
        </p:nvSpPr>
        <p:spPr>
          <a:xfrm>
            <a:off x="5830821"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避免拖延，及时完成任务</a:t>
            </a:r>
            <a:endParaRPr altLang="en-US" sz="1400" lang="zh-CN" spc="150">
              <a:solidFill>
                <a:schemeClr val="tx1"/>
              </a:solidFill>
              <a:effectLst/>
              <a:latin typeface="+mn-ea"/>
              <a:sym typeface="+mn-ea"/>
            </a:endParaRPr>
          </a:p>
        </p:txBody>
      </p:sp>
      <p:sp>
        <p:nvSpPr>
          <p:cNvPr id="1049558" name="文本框 8"/>
          <p:cNvSpPr txBox="1"/>
          <p:nvPr>
            <p:custDataLst>
              <p:tags r:id="rId8"/>
            </p:custDataLst>
          </p:nvPr>
        </p:nvSpPr>
        <p:spPr>
          <a:xfrm>
            <a:off x="8442032"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学会放松和休息，保持高效的学习状态</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2" name="标题 2"/>
          <p:cNvSpPr>
            <a:spLocks noGrp="1"/>
          </p:cNvSpPr>
          <p:nvPr>
            <p:ph type="title" idx="1"/>
          </p:nvPr>
        </p:nvSpPr>
        <p:spPr/>
        <p:txBody>
          <a:bodyPr>
            <a:normAutofit fontScale="93750"/>
          </a:bodyPr>
          <a:p>
            <a:r>
              <a:rPr altLang="en-US" lang="zh-CN"/>
              <a:t>目标设定策略</a:t>
            </a:r>
            <a:endParaRPr altLang="en-US" lang="zh-CN"/>
          </a:p>
        </p:txBody>
      </p:sp>
      <p:sp>
        <p:nvSpPr>
          <p:cNvPr id="1049594" name="椭圆 262"/>
          <p:cNvSpPr/>
          <p:nvPr>
            <p:custDataLst>
              <p:tags r:id="rId1"/>
            </p:custDataLst>
          </p:nvPr>
        </p:nvSpPr>
        <p:spPr>
          <a:xfrm>
            <a:off x="2414161" y="4025548"/>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6" name="椭圆 263"/>
          <p:cNvSpPr/>
          <p:nvPr>
            <p:custDataLst>
              <p:tags r:id="rId2"/>
            </p:custDataLst>
          </p:nvPr>
        </p:nvSpPr>
        <p:spPr>
          <a:xfrm>
            <a:off x="3266392" y="4105935"/>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8" name="椭圆 264"/>
          <p:cNvSpPr/>
          <p:nvPr>
            <p:custDataLst>
              <p:tags r:id="rId3"/>
            </p:custDataLst>
          </p:nvPr>
        </p:nvSpPr>
        <p:spPr>
          <a:xfrm>
            <a:off x="4064378" y="4342520"/>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0" name="椭圆 265"/>
          <p:cNvSpPr/>
          <p:nvPr>
            <p:custDataLst>
              <p:tags r:id="rId4"/>
            </p:custDataLst>
          </p:nvPr>
        </p:nvSpPr>
        <p:spPr>
          <a:xfrm>
            <a:off x="4738842" y="4542507"/>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2" name="椭圆 266"/>
          <p:cNvSpPr/>
          <p:nvPr>
            <p:custDataLst>
              <p:tags r:id="rId5"/>
            </p:custDataLst>
          </p:nvPr>
        </p:nvSpPr>
        <p:spPr>
          <a:xfrm>
            <a:off x="5430299" y="4747069"/>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672564"/>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4" name="椭圆 268"/>
          <p:cNvSpPr/>
          <p:nvPr>
            <p:custDataLst>
              <p:tags r:id="rId7"/>
            </p:custDataLst>
          </p:nvPr>
        </p:nvSpPr>
        <p:spPr>
          <a:xfrm flipV="1">
            <a:off x="2778189" y="4486302"/>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6" name="椭圆 269"/>
          <p:cNvSpPr/>
          <p:nvPr>
            <p:custDataLst>
              <p:tags r:id="rId8"/>
            </p:custDataLst>
          </p:nvPr>
        </p:nvSpPr>
        <p:spPr>
          <a:xfrm flipV="1">
            <a:off x="2820017" y="4528783"/>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8" name="椭圆 270"/>
          <p:cNvSpPr/>
          <p:nvPr>
            <p:custDataLst>
              <p:tags r:id="rId9"/>
            </p:custDataLst>
          </p:nvPr>
        </p:nvSpPr>
        <p:spPr>
          <a:xfrm flipV="1">
            <a:off x="7787004" y="3671977"/>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787002"/>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0" name="椭圆 272"/>
          <p:cNvSpPr/>
          <p:nvPr>
            <p:custDataLst>
              <p:tags r:id="rId11"/>
            </p:custDataLst>
          </p:nvPr>
        </p:nvSpPr>
        <p:spPr>
          <a:xfrm flipV="1">
            <a:off x="4010133" y="3546495"/>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3966075"/>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653678"/>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2" name="椭圆 275"/>
          <p:cNvSpPr/>
          <p:nvPr>
            <p:custDataLst>
              <p:tags r:id="rId14"/>
            </p:custDataLst>
          </p:nvPr>
        </p:nvSpPr>
        <p:spPr>
          <a:xfrm flipV="1">
            <a:off x="7039342" y="3467416"/>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4" name="椭圆 276"/>
          <p:cNvSpPr/>
          <p:nvPr>
            <p:custDataLst>
              <p:tags r:id="rId15"/>
            </p:custDataLst>
          </p:nvPr>
        </p:nvSpPr>
        <p:spPr>
          <a:xfrm flipV="1">
            <a:off x="7081169" y="3509896"/>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6" name="椭圆 277"/>
          <p:cNvSpPr/>
          <p:nvPr>
            <p:custDataLst>
              <p:tags r:id="rId16"/>
            </p:custDataLst>
          </p:nvPr>
        </p:nvSpPr>
        <p:spPr>
          <a:xfrm flipV="1">
            <a:off x="3758516" y="4328142"/>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443167"/>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8" name="椭圆 279"/>
          <p:cNvSpPr/>
          <p:nvPr>
            <p:custDataLst>
              <p:tags r:id="rId18"/>
            </p:custDataLst>
          </p:nvPr>
        </p:nvSpPr>
        <p:spPr>
          <a:xfrm flipV="1">
            <a:off x="8529438" y="4564074"/>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856865"/>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0" name="椭圆 281"/>
          <p:cNvSpPr/>
          <p:nvPr>
            <p:custDataLst>
              <p:tags r:id="rId20"/>
            </p:custDataLst>
          </p:nvPr>
        </p:nvSpPr>
        <p:spPr>
          <a:xfrm flipV="1">
            <a:off x="4949286" y="4875818"/>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254878"/>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2" name="图形 15"/>
          <p:cNvSpPr/>
          <p:nvPr>
            <p:custDataLst>
              <p:tags r:id="rId22"/>
            </p:custDataLst>
          </p:nvPr>
        </p:nvSpPr>
        <p:spPr>
          <a:xfrm>
            <a:off x="5016602" y="4945748"/>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4" name="图形 19"/>
          <p:cNvSpPr/>
          <p:nvPr>
            <p:custDataLst>
              <p:tags r:id="rId23"/>
            </p:custDataLst>
          </p:nvPr>
        </p:nvSpPr>
        <p:spPr>
          <a:xfrm>
            <a:off x="8597408" y="4637926"/>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6" name="图形 27"/>
          <p:cNvSpPr/>
          <p:nvPr>
            <p:custDataLst>
              <p:tags r:id="rId24"/>
            </p:custDataLst>
          </p:nvPr>
        </p:nvSpPr>
        <p:spPr>
          <a:xfrm>
            <a:off x="4113394" y="3670670"/>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8" name="任意多边形: 形状 286"/>
          <p:cNvSpPr/>
          <p:nvPr>
            <p:custDataLst>
              <p:tags r:id="rId25"/>
            </p:custDataLst>
          </p:nvPr>
        </p:nvSpPr>
        <p:spPr>
          <a:xfrm>
            <a:off x="5421150" y="3619693"/>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0" name="正文"/>
          <p:cNvSpPr txBox="1"/>
          <p:nvPr>
            <p:custDataLst>
              <p:tags r:id="rId26"/>
            </p:custDataLst>
          </p:nvPr>
        </p:nvSpPr>
        <p:spPr>
          <a:xfrm>
            <a:off x="608400" y="3692237"/>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目标明确：制定具体、可衡量的学习目标，避免模糊和抽象。</a:t>
            </a:r>
            <a:endParaRPr altLang="en-US" dirty="0" sz="1200" lang="zh-CN" spc="150">
              <a:solidFill>
                <a:schemeClr val="tx1">
                  <a:lumMod val="65000"/>
                  <a:lumOff val="35000"/>
                </a:schemeClr>
              </a:solidFill>
              <a:latin typeface="+mn-ea"/>
              <a:sym typeface="+mn-ea"/>
            </a:endParaRPr>
          </a:p>
        </p:txBody>
      </p:sp>
      <p:sp>
        <p:nvSpPr>
          <p:cNvPr id="1049632" name="正文"/>
          <p:cNvSpPr txBox="1"/>
          <p:nvPr>
            <p:custDataLst>
              <p:tags r:id="rId27"/>
            </p:custDataLst>
          </p:nvPr>
        </p:nvSpPr>
        <p:spPr>
          <a:xfrm>
            <a:off x="9419575" y="3692237"/>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目标调整：根据学习进展及时调整目标，保持动力和积极性。</a:t>
            </a:r>
            <a:endParaRPr altLang="en-US" dirty="0" sz="1200" lang="zh-CN" spc="150">
              <a:solidFill>
                <a:schemeClr val="tx1">
                  <a:lumMod val="65000"/>
                  <a:lumOff val="35000"/>
                </a:schemeClr>
              </a:solidFill>
              <a:latin typeface="+mn-ea"/>
              <a:sym typeface="+mn-ea"/>
            </a:endParaRPr>
          </a:p>
        </p:txBody>
      </p:sp>
      <p:sp>
        <p:nvSpPr>
          <p:cNvPr id="1049634" name="正文"/>
          <p:cNvSpPr txBox="1"/>
          <p:nvPr>
            <p:custDataLst>
              <p:tags r:id="rId28"/>
            </p:custDataLst>
          </p:nvPr>
        </p:nvSpPr>
        <p:spPr>
          <a:xfrm>
            <a:off x="7063523" y="15688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目标分解：将大目标分解为小目标，便于逐步实现。</a:t>
            </a:r>
            <a:endParaRPr altLang="en-US" dirty="0" sz="1200" lang="zh-CN" spc="150">
              <a:solidFill>
                <a:schemeClr val="tx1">
                  <a:lumMod val="65000"/>
                  <a:lumOff val="35000"/>
                </a:schemeClr>
              </a:solidFill>
              <a:latin typeface="+mn-ea"/>
              <a:sym typeface="+mn-ea"/>
            </a:endParaRPr>
          </a:p>
        </p:txBody>
      </p:sp>
      <p:sp>
        <p:nvSpPr>
          <p:cNvPr id="1049636" name="正文"/>
          <p:cNvSpPr txBox="1"/>
          <p:nvPr>
            <p:custDataLst>
              <p:tags r:id="rId29"/>
            </p:custDataLst>
          </p:nvPr>
        </p:nvSpPr>
        <p:spPr>
          <a:xfrm>
            <a:off x="2964451" y="156885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目标合理：确保目标既不过于简单也不过于困难，符合自身实际情况。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70" name="标题 2"/>
          <p:cNvSpPr>
            <a:spLocks noGrp="1"/>
          </p:cNvSpPr>
          <p:nvPr>
            <p:ph type="title" idx="1"/>
          </p:nvPr>
        </p:nvSpPr>
        <p:spPr/>
        <p:txBody>
          <a:bodyPr>
            <a:normAutofit fontScale="93750"/>
          </a:bodyPr>
          <a:p>
            <a:r>
              <a:rPr altLang="en-US" lang="zh-CN"/>
              <a:t>知识建构策略</a:t>
            </a:r>
            <a:endParaRPr altLang="en-US" lang="zh-CN"/>
          </a:p>
        </p:txBody>
      </p:sp>
      <p:sp>
        <p:nvSpPr>
          <p:cNvPr id="1049672" name="五边形 16"/>
          <p:cNvSpPr/>
          <p:nvPr>
            <p:custDataLst>
              <p:tags r:id="rId1"/>
            </p:custDataLst>
          </p:nvPr>
        </p:nvSpPr>
        <p:spPr>
          <a:xfrm rot="16200000" flipH="1">
            <a:off x="7128912" y="1519135"/>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五边形 17"/>
          <p:cNvSpPr/>
          <p:nvPr>
            <p:custDataLst>
              <p:tags r:id="rId2"/>
            </p:custDataLst>
          </p:nvPr>
        </p:nvSpPr>
        <p:spPr>
          <a:xfrm rot="16200000" flipH="1">
            <a:off x="7150060" y="4292676"/>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任意多边形 18"/>
          <p:cNvSpPr/>
          <p:nvPr>
            <p:custDataLst>
              <p:tags r:id="rId3"/>
            </p:custDataLst>
          </p:nvPr>
        </p:nvSpPr>
        <p:spPr>
          <a:xfrm>
            <a:off x="6439372" y="2332997"/>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19"/>
          <p:cNvSpPr/>
          <p:nvPr>
            <p:custDataLst>
              <p:tags r:id="rId4"/>
            </p:custDataLst>
          </p:nvPr>
        </p:nvSpPr>
        <p:spPr>
          <a:xfrm flipV="1">
            <a:off x="6311846" y="1693442"/>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五边形 2"/>
          <p:cNvSpPr/>
          <p:nvPr>
            <p:custDataLst>
              <p:tags r:id="rId5"/>
            </p:custDataLst>
          </p:nvPr>
        </p:nvSpPr>
        <p:spPr>
          <a:xfrm rot="16200000" flipH="1">
            <a:off x="1424826" y="1519776"/>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3"/>
          <p:cNvSpPr/>
          <p:nvPr>
            <p:custDataLst>
              <p:tags r:id="rId6"/>
            </p:custDataLst>
          </p:nvPr>
        </p:nvSpPr>
        <p:spPr>
          <a:xfrm rot="16200000" flipH="1">
            <a:off x="1447255" y="4292676"/>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任意多边形 4"/>
          <p:cNvSpPr/>
          <p:nvPr>
            <p:custDataLst>
              <p:tags r:id="rId7"/>
            </p:custDataLst>
          </p:nvPr>
        </p:nvSpPr>
        <p:spPr>
          <a:xfrm>
            <a:off x="736567" y="2332997"/>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5"/>
          <p:cNvSpPr/>
          <p:nvPr>
            <p:custDataLst>
              <p:tags r:id="rId8"/>
            </p:custDataLst>
          </p:nvPr>
        </p:nvSpPr>
        <p:spPr>
          <a:xfrm flipV="1">
            <a:off x="608400" y="169344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042403"/>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知识分类：将知识分为陈述性知识和程序性知识，注重知识间的联系和区别。</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042403"/>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知识迁移：将所学知识应用到实际情境中，提高问题解决能力和创新能力。</a:t>
            </a:r>
            <a:endParaRPr dirty="0" sz="2000" err="1">
              <a:solidFill>
                <a:schemeClr val="tx1">
                  <a:lumMod val="75000"/>
                  <a:lumOff val="25000"/>
                </a:schemeClr>
              </a:solidFill>
              <a:latin typeface="+mn-ea"/>
              <a:ea typeface="+mn-ea"/>
              <a:cs typeface="+mn-ea"/>
              <a:sym typeface="+mn-lt"/>
            </a:endParaRPr>
          </a:p>
        </p:txBody>
      </p:sp>
      <p:sp>
        <p:nvSpPr>
          <p:cNvPr id="1049692" name="五边形 9"/>
          <p:cNvSpPr/>
          <p:nvPr>
            <p:custDataLst>
              <p:tags r:id="rId11"/>
            </p:custDataLst>
          </p:nvPr>
        </p:nvSpPr>
        <p:spPr>
          <a:xfrm rot="16200000" flipH="1">
            <a:off x="4350245" y="1532592"/>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4" name="五边形 10"/>
          <p:cNvSpPr/>
          <p:nvPr>
            <p:custDataLst>
              <p:tags r:id="rId12"/>
            </p:custDataLst>
          </p:nvPr>
        </p:nvSpPr>
        <p:spPr>
          <a:xfrm rot="16200000" flipH="1">
            <a:off x="4372033" y="4305492"/>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任意多边形 11"/>
          <p:cNvSpPr/>
          <p:nvPr>
            <p:custDataLst>
              <p:tags r:id="rId13"/>
            </p:custDataLst>
          </p:nvPr>
        </p:nvSpPr>
        <p:spPr>
          <a:xfrm>
            <a:off x="3661346" y="2345173"/>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98" name="任意多边形 12"/>
          <p:cNvSpPr/>
          <p:nvPr>
            <p:custDataLst>
              <p:tags r:id="rId14"/>
            </p:custDataLst>
          </p:nvPr>
        </p:nvSpPr>
        <p:spPr>
          <a:xfrm flipV="1">
            <a:off x="3533819" y="1706900"/>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五边形 23"/>
          <p:cNvSpPr/>
          <p:nvPr>
            <p:custDataLst>
              <p:tags r:id="rId15"/>
            </p:custDataLst>
          </p:nvPr>
        </p:nvSpPr>
        <p:spPr>
          <a:xfrm rot="16200000" flipH="1">
            <a:off x="9906298" y="155758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24"/>
          <p:cNvSpPr/>
          <p:nvPr>
            <p:custDataLst>
              <p:tags r:id="rId16"/>
            </p:custDataLst>
          </p:nvPr>
        </p:nvSpPr>
        <p:spPr>
          <a:xfrm rot="16200000" flipH="1">
            <a:off x="9928087" y="4329203"/>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任意多边形 25"/>
          <p:cNvSpPr/>
          <p:nvPr>
            <p:custDataLst>
              <p:tags r:id="rId17"/>
            </p:custDataLst>
          </p:nvPr>
        </p:nvSpPr>
        <p:spPr>
          <a:xfrm>
            <a:off x="9216758" y="2370166"/>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26"/>
          <p:cNvSpPr/>
          <p:nvPr>
            <p:custDataLst>
              <p:tags r:id="rId18"/>
            </p:custDataLst>
          </p:nvPr>
        </p:nvSpPr>
        <p:spPr>
          <a:xfrm flipV="1">
            <a:off x="9089872" y="1731893"/>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07957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反思与总结：对学习过程进行反思和总结，发现不足并及时调整学习策略。</a:t>
            </a:r>
            <a:endParaRPr dirty="0" sz="2000" err="1">
              <a:solidFill>
                <a:schemeClr val="tx1">
                  <a:lumMod val="75000"/>
                  <a:lumOff val="25000"/>
                </a:schemeClr>
              </a:solidFill>
              <a:latin typeface="+mn-ea"/>
              <a:ea typeface="+mn-ea"/>
              <a:cs typeface="+mn-ea"/>
              <a:sym typeface="+mn-lt"/>
            </a:endParaRPr>
          </a:p>
        </p:txBody>
      </p:sp>
      <p:sp>
        <p:nvSpPr>
          <p:cNvPr id="1049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054579"/>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深度学习：通过理解、应用、分析、评价等高阶思维活动，促进知识的深度理解和长期保持。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44" name="标题 2"/>
          <p:cNvSpPr>
            <a:spLocks noGrp="1"/>
          </p:cNvSpPr>
          <p:nvPr>
            <p:ph type="title" idx="1"/>
          </p:nvPr>
        </p:nvSpPr>
        <p:spPr/>
        <p:txBody>
          <a:bodyPr>
            <a:normAutofit fontScale="93750"/>
          </a:bodyPr>
          <a:p>
            <a:r>
              <a:rPr altLang="en-US" lang="zh-CN"/>
              <a:t>情绪调节策略</a:t>
            </a:r>
            <a:endParaRPr altLang="en-US" lang="zh-CN"/>
          </a:p>
        </p:txBody>
      </p:sp>
      <p:sp>
        <p:nvSpPr>
          <p:cNvPr id="1049746" name="五边形 16"/>
          <p:cNvSpPr/>
          <p:nvPr>
            <p:custDataLst>
              <p:tags r:id="rId1"/>
            </p:custDataLst>
          </p:nvPr>
        </p:nvSpPr>
        <p:spPr>
          <a:xfrm rot="16200000" flipH="1">
            <a:off x="7128912" y="1519135"/>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48" name="五边形 17"/>
          <p:cNvSpPr/>
          <p:nvPr>
            <p:custDataLst>
              <p:tags r:id="rId2"/>
            </p:custDataLst>
          </p:nvPr>
        </p:nvSpPr>
        <p:spPr>
          <a:xfrm rot="16200000" flipH="1">
            <a:off x="7150060" y="4292676"/>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0" name="任意多边形 18"/>
          <p:cNvSpPr/>
          <p:nvPr>
            <p:custDataLst>
              <p:tags r:id="rId3"/>
            </p:custDataLst>
          </p:nvPr>
        </p:nvSpPr>
        <p:spPr>
          <a:xfrm>
            <a:off x="6439372" y="2332997"/>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2" name="任意多边形 19"/>
          <p:cNvSpPr/>
          <p:nvPr>
            <p:custDataLst>
              <p:tags r:id="rId4"/>
            </p:custDataLst>
          </p:nvPr>
        </p:nvSpPr>
        <p:spPr>
          <a:xfrm flipV="1">
            <a:off x="6311846" y="1693442"/>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4" name="五边形 2"/>
          <p:cNvSpPr/>
          <p:nvPr>
            <p:custDataLst>
              <p:tags r:id="rId5"/>
            </p:custDataLst>
          </p:nvPr>
        </p:nvSpPr>
        <p:spPr>
          <a:xfrm rot="16200000" flipH="1">
            <a:off x="1424826" y="1519776"/>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6" name="五边形 3"/>
          <p:cNvSpPr/>
          <p:nvPr>
            <p:custDataLst>
              <p:tags r:id="rId6"/>
            </p:custDataLst>
          </p:nvPr>
        </p:nvSpPr>
        <p:spPr>
          <a:xfrm rot="16200000" flipH="1">
            <a:off x="1447255" y="4292676"/>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58" name="任意多边形 4"/>
          <p:cNvSpPr/>
          <p:nvPr>
            <p:custDataLst>
              <p:tags r:id="rId7"/>
            </p:custDataLst>
          </p:nvPr>
        </p:nvSpPr>
        <p:spPr>
          <a:xfrm>
            <a:off x="736567" y="2332997"/>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0" name="任意多边形 5"/>
          <p:cNvSpPr/>
          <p:nvPr>
            <p:custDataLst>
              <p:tags r:id="rId8"/>
            </p:custDataLst>
          </p:nvPr>
        </p:nvSpPr>
        <p:spPr>
          <a:xfrm flipV="1">
            <a:off x="608400" y="169344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042403"/>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情绪调节的重要性：保持积极心态，提高学习效率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042403"/>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情绪调节的实践：在日常生活中不断尝试和练习</a:t>
            </a:r>
            <a:endParaRPr dirty="0" sz="2000" err="1">
              <a:solidFill>
                <a:schemeClr val="tx1">
                  <a:lumMod val="75000"/>
                  <a:lumOff val="25000"/>
                </a:schemeClr>
              </a:solidFill>
              <a:latin typeface="+mn-ea"/>
              <a:ea typeface="+mn-ea"/>
              <a:cs typeface="+mn-ea"/>
              <a:sym typeface="+mn-lt"/>
            </a:endParaRPr>
          </a:p>
        </p:txBody>
      </p:sp>
      <p:sp>
        <p:nvSpPr>
          <p:cNvPr id="1049766" name="五边形 9"/>
          <p:cNvSpPr/>
          <p:nvPr>
            <p:custDataLst>
              <p:tags r:id="rId11"/>
            </p:custDataLst>
          </p:nvPr>
        </p:nvSpPr>
        <p:spPr>
          <a:xfrm rot="16200000" flipH="1">
            <a:off x="4350245" y="1532592"/>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10"/>
          <p:cNvSpPr/>
          <p:nvPr>
            <p:custDataLst>
              <p:tags r:id="rId12"/>
            </p:custDataLst>
          </p:nvPr>
        </p:nvSpPr>
        <p:spPr>
          <a:xfrm rot="16200000" flipH="1">
            <a:off x="4372033" y="4305492"/>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11"/>
          <p:cNvSpPr/>
          <p:nvPr>
            <p:custDataLst>
              <p:tags r:id="rId13"/>
            </p:custDataLst>
          </p:nvPr>
        </p:nvSpPr>
        <p:spPr>
          <a:xfrm>
            <a:off x="3661346" y="2345173"/>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72" name="任意多边形 12"/>
          <p:cNvSpPr/>
          <p:nvPr>
            <p:custDataLst>
              <p:tags r:id="rId14"/>
            </p:custDataLst>
          </p:nvPr>
        </p:nvSpPr>
        <p:spPr>
          <a:xfrm flipV="1">
            <a:off x="3533819" y="1706900"/>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五边形 23"/>
          <p:cNvSpPr/>
          <p:nvPr>
            <p:custDataLst>
              <p:tags r:id="rId15"/>
            </p:custDataLst>
          </p:nvPr>
        </p:nvSpPr>
        <p:spPr>
          <a:xfrm rot="16200000" flipH="1">
            <a:off x="9906298" y="155758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五边形 24"/>
          <p:cNvSpPr/>
          <p:nvPr>
            <p:custDataLst>
              <p:tags r:id="rId16"/>
            </p:custDataLst>
          </p:nvPr>
        </p:nvSpPr>
        <p:spPr>
          <a:xfrm rot="16200000" flipH="1">
            <a:off x="9928087" y="4329203"/>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任意多边形 25"/>
          <p:cNvSpPr/>
          <p:nvPr>
            <p:custDataLst>
              <p:tags r:id="rId17"/>
            </p:custDataLst>
          </p:nvPr>
        </p:nvSpPr>
        <p:spPr>
          <a:xfrm>
            <a:off x="9216758" y="2370166"/>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任意多边形 26"/>
          <p:cNvSpPr/>
          <p:nvPr>
            <p:custDataLst>
              <p:tags r:id="rId18"/>
            </p:custDataLst>
          </p:nvPr>
        </p:nvSpPr>
        <p:spPr>
          <a:xfrm flipV="1">
            <a:off x="9089872" y="1731893"/>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07957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情绪调节的益处：提高学习动力，增强自信心</a:t>
            </a:r>
            <a:endParaRPr dirty="0" sz="2000" err="1">
              <a:solidFill>
                <a:schemeClr val="tx1">
                  <a:lumMod val="75000"/>
                  <a:lumOff val="25000"/>
                </a:schemeClr>
              </a:solidFill>
              <a:latin typeface="+mn-ea"/>
              <a:ea typeface="+mn-ea"/>
              <a:cs typeface="+mn-ea"/>
              <a:sym typeface="+mn-lt"/>
            </a:endParaRPr>
          </a:p>
        </p:txBody>
      </p:sp>
      <p:sp>
        <p:nvSpPr>
          <p:cNvPr id="10497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054579"/>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情绪调节的方法：深呼吸、冥想、运动等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18" name="文本占位符 3"/>
          <p:cNvSpPr>
            <a:spLocks noGrp="1"/>
          </p:cNvSpPr>
          <p:nvPr>
            <p:ph type="body" idx="2"/>
            <p:custDataLst>
              <p:tags r:id="rId1"/>
            </p:custDataLst>
          </p:nvPr>
        </p:nvSpPr>
        <p:spPr/>
        <p:txBody>
          <a:bodyPr>
            <a:normAutofit fontScale="84722" lnSpcReduction="20000"/>
          </a:bodyPr>
          <a:p>
            <a:r>
              <a:rPr altLang="en-US" lang="zh-CN"/>
              <a:t>05</a:t>
            </a:r>
            <a:endParaRPr altLang="en-US" lang="zh-CN"/>
          </a:p>
        </p:txBody>
      </p:sp>
      <p:sp>
        <p:nvSpPr>
          <p:cNvPr id="1049820" name="标题 4"/>
          <p:cNvSpPr>
            <a:spLocks noGrp="1"/>
          </p:cNvSpPr>
          <p:nvPr>
            <p:ph type="title" idx="1"/>
            <p:custDataLst>
              <p:tags r:id="rId2"/>
            </p:custDataLst>
          </p:nvPr>
        </p:nvSpPr>
        <p:spPr/>
        <p:txBody>
          <a:bodyPr>
            <a:normAutofit fontScale="95833"/>
          </a:bodyPr>
          <a:p>
            <a:r>
              <a:rPr altLang="en-US" lang="zh-CN"/>
              <a:t>学习方法与策略的应用与实践</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4" name="标题 2"/>
          <p:cNvSpPr>
            <a:spLocks noGrp="1"/>
          </p:cNvSpPr>
          <p:nvPr>
            <p:ph type="title" idx="1"/>
          </p:nvPr>
        </p:nvSpPr>
        <p:spPr/>
        <p:txBody>
          <a:bodyPr>
            <a:normAutofit fontScale="93750"/>
          </a:bodyPr>
          <a:p>
            <a:r>
              <a:rPr altLang="en-US" lang="zh-CN"/>
              <a:t>初中各学科的学习方法与策略应用</a:t>
            </a:r>
            <a:endParaRPr altLang="en-US" lang="zh-CN"/>
          </a:p>
        </p:txBody>
      </p:sp>
      <p:sp>
        <p:nvSpPr>
          <p:cNvPr id="1049856" name="圆角矩形 26"/>
          <p:cNvSpPr/>
          <p:nvPr>
            <p:custDataLst>
              <p:tags r:id="rId1"/>
            </p:custDataLst>
          </p:nvPr>
        </p:nvSpPr>
        <p:spPr>
          <a:xfrm>
            <a:off x="60840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58" name="圆角矩形 28"/>
          <p:cNvSpPr/>
          <p:nvPr>
            <p:custDataLst>
              <p:tags r:id="rId2"/>
            </p:custDataLst>
          </p:nvPr>
        </p:nvSpPr>
        <p:spPr>
          <a:xfrm>
            <a:off x="61094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60" name="文本框 31"/>
          <p:cNvSpPr txBox="1"/>
          <p:nvPr>
            <p:custDataLst>
              <p:tags r:id="rId3"/>
            </p:custDataLst>
          </p:nvPr>
        </p:nvSpPr>
        <p:spPr>
          <a:xfrm>
            <a:off x="763379" y="2193636"/>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语文：注重阅读和写作，积累词汇和语感，提高语言表达能力。</a:t>
            </a:r>
            <a:endParaRPr altLang="en-US" dirty="0" sz="2000" lang="zh-CN" spc="200">
              <a:solidFill>
                <a:schemeClr val="tx1">
                  <a:lumMod val="85000"/>
                  <a:lumOff val="15000"/>
                </a:schemeClr>
              </a:solidFill>
              <a:latin typeface="+mn-ea"/>
              <a:sym typeface="+mn-ea"/>
            </a:endParaRPr>
          </a:p>
        </p:txBody>
      </p:sp>
      <p:sp>
        <p:nvSpPr>
          <p:cNvPr id="1049862" name="圆角矩形 29"/>
          <p:cNvSpPr/>
          <p:nvPr>
            <p:custDataLst>
              <p:tags r:id="rId4"/>
            </p:custDataLst>
          </p:nvPr>
        </p:nvSpPr>
        <p:spPr>
          <a:xfrm>
            <a:off x="340056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64" name="圆角矩形 32"/>
          <p:cNvSpPr/>
          <p:nvPr>
            <p:custDataLst>
              <p:tags r:id="rId5"/>
            </p:custDataLst>
          </p:nvPr>
        </p:nvSpPr>
        <p:spPr>
          <a:xfrm>
            <a:off x="340310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66" name="文本框 34"/>
          <p:cNvSpPr txBox="1"/>
          <p:nvPr>
            <p:custDataLst>
              <p:tags r:id="rId6"/>
            </p:custDataLst>
          </p:nvPr>
        </p:nvSpPr>
        <p:spPr>
          <a:xfrm>
            <a:off x="3558080" y="2193636"/>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数学：多做习题，掌握解题思路，培养逻辑思维和问题解决能力。</a:t>
            </a:r>
            <a:endParaRPr altLang="en-US" dirty="0" sz="2000" lang="zh-CN" spc="200">
              <a:solidFill>
                <a:schemeClr val="tx1">
                  <a:lumMod val="85000"/>
                  <a:lumOff val="15000"/>
                </a:schemeClr>
              </a:solidFill>
              <a:latin typeface="+mn-ea"/>
              <a:sym typeface="+mn-ea"/>
            </a:endParaRPr>
          </a:p>
        </p:txBody>
      </p:sp>
      <p:sp>
        <p:nvSpPr>
          <p:cNvPr id="1049868" name="圆角矩形 3"/>
          <p:cNvSpPr/>
          <p:nvPr>
            <p:custDataLst>
              <p:tags r:id="rId7"/>
            </p:custDataLst>
          </p:nvPr>
        </p:nvSpPr>
        <p:spPr>
          <a:xfrm>
            <a:off x="619272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0" name="圆角矩形 4"/>
          <p:cNvSpPr/>
          <p:nvPr>
            <p:custDataLst>
              <p:tags r:id="rId8"/>
            </p:custDataLst>
          </p:nvPr>
        </p:nvSpPr>
        <p:spPr>
          <a:xfrm>
            <a:off x="619526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2" name="文本框 5"/>
          <p:cNvSpPr txBox="1"/>
          <p:nvPr>
            <p:custDataLst>
              <p:tags r:id="rId9"/>
            </p:custDataLst>
          </p:nvPr>
        </p:nvSpPr>
        <p:spPr>
          <a:xfrm>
            <a:off x="6349604" y="2193636"/>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英语：注重口语和听力训练，扩大词汇量，多读英文原著和文章。</a:t>
            </a:r>
            <a:endParaRPr altLang="en-US" dirty="0" sz="2000" lang="zh-CN" spc="200">
              <a:solidFill>
                <a:schemeClr val="tx1">
                  <a:lumMod val="85000"/>
                  <a:lumOff val="15000"/>
                </a:schemeClr>
              </a:solidFill>
              <a:latin typeface="+mn-ea"/>
              <a:sym typeface="+mn-ea"/>
            </a:endParaRPr>
          </a:p>
        </p:txBody>
      </p:sp>
      <p:sp>
        <p:nvSpPr>
          <p:cNvPr id="1049874" name="圆角矩形 8"/>
          <p:cNvSpPr/>
          <p:nvPr>
            <p:custDataLst>
              <p:tags r:id="rId10"/>
            </p:custDataLst>
          </p:nvPr>
        </p:nvSpPr>
        <p:spPr>
          <a:xfrm>
            <a:off x="898488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6" name="圆角矩形 9"/>
          <p:cNvSpPr/>
          <p:nvPr>
            <p:custDataLst>
              <p:tags r:id="rId11"/>
            </p:custDataLst>
          </p:nvPr>
        </p:nvSpPr>
        <p:spPr>
          <a:xfrm>
            <a:off x="898742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8" name="文本框 10"/>
          <p:cNvSpPr txBox="1"/>
          <p:nvPr>
            <p:custDataLst>
              <p:tags r:id="rId12"/>
            </p:custDataLst>
          </p:nvPr>
        </p:nvSpPr>
        <p:spPr>
          <a:xfrm>
            <a:off x="9141764" y="2193636"/>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科学：通过实验和观察，理解科学原理和概念，培养科学探究能力和实验操作技能。</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12" name="标题 2"/>
          <p:cNvSpPr>
            <a:spLocks noGrp="1"/>
          </p:cNvSpPr>
          <p:nvPr>
            <p:ph type="title" idx="1"/>
          </p:nvPr>
        </p:nvSpPr>
        <p:spPr/>
        <p:txBody>
          <a:bodyPr>
            <a:normAutofit fontScale="93750"/>
          </a:bodyPr>
          <a:p>
            <a:r>
              <a:rPr altLang="en-US" lang="zh-CN"/>
              <a:t>教师如何指导学生掌握学习方法与策略</a:t>
            </a:r>
            <a:endParaRPr altLang="en-US" lang="zh-CN"/>
          </a:p>
        </p:txBody>
      </p:sp>
      <p:sp>
        <p:nvSpPr>
          <p:cNvPr id="1049914" name="五边形 30"/>
          <p:cNvSpPr/>
          <p:nvPr>
            <p:custDataLst>
              <p:tags r:id="rId1"/>
            </p:custDataLst>
          </p:nvPr>
        </p:nvSpPr>
        <p:spPr>
          <a:xfrm>
            <a:off x="608400" y="3196485"/>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6" name="燕尾形 36"/>
          <p:cNvSpPr/>
          <p:nvPr>
            <p:custDataLst>
              <p:tags r:id="rId2"/>
            </p:custDataLst>
          </p:nvPr>
        </p:nvSpPr>
        <p:spPr>
          <a:xfrm>
            <a:off x="3220492" y="3196485"/>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18" name="燕尾形 37"/>
          <p:cNvSpPr/>
          <p:nvPr>
            <p:custDataLst>
              <p:tags r:id="rId3"/>
            </p:custDataLst>
          </p:nvPr>
        </p:nvSpPr>
        <p:spPr>
          <a:xfrm>
            <a:off x="8444676" y="3196485"/>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0" name="燕尾形 38"/>
          <p:cNvSpPr/>
          <p:nvPr>
            <p:custDataLst>
              <p:tags r:id="rId4"/>
            </p:custDataLst>
          </p:nvPr>
        </p:nvSpPr>
        <p:spPr>
          <a:xfrm>
            <a:off x="5832584" y="3196485"/>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22" name="文本框 3"/>
          <p:cNvSpPr txBox="1"/>
          <p:nvPr>
            <p:custDataLst>
              <p:tags r:id="rId5"/>
            </p:custDataLst>
          </p:nvPr>
        </p:nvSpPr>
        <p:spPr>
          <a:xfrm>
            <a:off x="3159684"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教授学生基本的学习方法和策略，如记忆技巧、笔记方法等。</a:t>
            </a:r>
            <a:endParaRPr altLang="en-US" sz="1400" lang="zh-CN" spc="150">
              <a:solidFill>
                <a:schemeClr val="tx1"/>
              </a:solidFill>
              <a:effectLst/>
              <a:latin typeface="+mn-ea"/>
              <a:sym typeface="+mn-ea"/>
            </a:endParaRPr>
          </a:p>
        </p:txBody>
      </p:sp>
      <p:sp>
        <p:nvSpPr>
          <p:cNvPr id="1049924" name="文本框 6"/>
          <p:cNvSpPr txBox="1"/>
          <p:nvPr>
            <p:custDataLst>
              <p:tags r:id="rId6"/>
            </p:custDataLst>
          </p:nvPr>
        </p:nvSpPr>
        <p:spPr>
          <a:xfrm>
            <a:off x="608400"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了解学生的学习风格和兴趣，根据个体差异进行指导。</a:t>
            </a:r>
            <a:endParaRPr altLang="en-US" dirty="0" sz="1400" lang="zh-CN" spc="150">
              <a:solidFill>
                <a:schemeClr val="tx1"/>
              </a:solidFill>
              <a:effectLst/>
              <a:latin typeface="+mn-ea"/>
              <a:sym typeface="+mn-ea"/>
            </a:endParaRPr>
          </a:p>
        </p:txBody>
      </p:sp>
      <p:sp>
        <p:nvSpPr>
          <p:cNvPr id="1049926" name="文本框 7"/>
          <p:cNvSpPr txBox="1"/>
          <p:nvPr>
            <p:custDataLst>
              <p:tags r:id="rId7"/>
            </p:custDataLst>
          </p:nvPr>
        </p:nvSpPr>
        <p:spPr>
          <a:xfrm>
            <a:off x="5830821" y="1543217"/>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鼓励学生主动参与学习过程，培养自主学习能力。</a:t>
            </a:r>
            <a:endParaRPr altLang="en-US" sz="1400" lang="zh-CN" spc="150">
              <a:solidFill>
                <a:schemeClr val="tx1"/>
              </a:solidFill>
              <a:effectLst/>
              <a:latin typeface="+mn-ea"/>
              <a:sym typeface="+mn-ea"/>
            </a:endParaRPr>
          </a:p>
        </p:txBody>
      </p:sp>
      <p:sp>
        <p:nvSpPr>
          <p:cNvPr id="1049928" name="文本框 8"/>
          <p:cNvSpPr txBox="1"/>
          <p:nvPr>
            <p:custDataLst>
              <p:tags r:id="rId8"/>
            </p:custDataLst>
          </p:nvPr>
        </p:nvSpPr>
        <p:spPr>
          <a:xfrm>
            <a:off x="8442032" y="4630315"/>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定期评估学生的学习方法和策略，及时调整教学方案。</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62" name="标题 2"/>
          <p:cNvSpPr>
            <a:spLocks noGrp="1"/>
          </p:cNvSpPr>
          <p:nvPr>
            <p:ph type="title" idx="1"/>
          </p:nvPr>
        </p:nvSpPr>
        <p:spPr/>
        <p:txBody>
          <a:bodyPr>
            <a:normAutofit fontScale="93750"/>
          </a:bodyPr>
          <a:p>
            <a:r>
              <a:rPr altLang="en-US" lang="zh-CN"/>
              <a:t>家长如何协助孩子掌握学习方法与策略</a:t>
            </a:r>
            <a:endParaRPr altLang="en-US" lang="zh-CN"/>
          </a:p>
        </p:txBody>
      </p:sp>
      <p:sp>
        <p:nvSpPr>
          <p:cNvPr id="1049964" name="矩形 5"/>
          <p:cNvSpPr/>
          <p:nvPr>
            <p:custDataLst>
              <p:tags r:id="rId1"/>
            </p:custDataLst>
          </p:nvPr>
        </p:nvSpPr>
        <p:spPr>
          <a:xfrm>
            <a:off x="608400"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10"/>
          <p:cNvSpPr/>
          <p:nvPr>
            <p:custDataLst>
              <p:tags r:id="rId2"/>
            </p:custDataLst>
          </p:nvPr>
        </p:nvSpPr>
        <p:spPr>
          <a:xfrm>
            <a:off x="963006"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3"/>
            </p:custDataLst>
          </p:nvPr>
        </p:nvSpPr>
        <p:spPr>
          <a:xfrm>
            <a:off x="763381" y="3040786"/>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了解孩子的学习特点，提供个性化的指导和支持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6"/>
          <p:cNvSpPr/>
          <p:nvPr>
            <p:custDataLst>
              <p:tags r:id="rId4"/>
            </p:custDataLst>
          </p:nvPr>
        </p:nvSpPr>
        <p:spPr>
          <a:xfrm>
            <a:off x="340698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11"/>
          <p:cNvSpPr/>
          <p:nvPr>
            <p:custDataLst>
              <p:tags r:id="rId5"/>
            </p:custDataLst>
          </p:nvPr>
        </p:nvSpPr>
        <p:spPr>
          <a:xfrm>
            <a:off x="3780724"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6"/>
            </p:custDataLst>
          </p:nvPr>
        </p:nvSpPr>
        <p:spPr>
          <a:xfrm>
            <a:off x="3561327" y="3040786"/>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培养孩子的自主学习能力，鼓励他们积极探索和尝试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6" name="矩形 33"/>
          <p:cNvSpPr/>
          <p:nvPr>
            <p:custDataLst>
              <p:tags r:id="rId7"/>
            </p:custDataLst>
          </p:nvPr>
        </p:nvSpPr>
        <p:spPr>
          <a:xfrm>
            <a:off x="620110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8" name="矩形 37"/>
          <p:cNvSpPr/>
          <p:nvPr>
            <p:custDataLst>
              <p:tags r:id="rId8"/>
            </p:custDataLst>
          </p:nvPr>
        </p:nvSpPr>
        <p:spPr>
          <a:xfrm>
            <a:off x="6555710"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0" name="TextBox 2"/>
          <p:cNvSpPr txBox="1"/>
          <p:nvPr>
            <p:custDataLst>
              <p:tags r:id="rId9"/>
            </p:custDataLst>
          </p:nvPr>
        </p:nvSpPr>
        <p:spPr>
          <a:xfrm>
            <a:off x="6356085" y="3040786"/>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与孩子一起制定学习计划和目标，帮助他们合理安排时间和任务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2" name="矩形 34"/>
          <p:cNvSpPr/>
          <p:nvPr>
            <p:custDataLst>
              <p:tags r:id="rId10"/>
            </p:custDataLst>
          </p:nvPr>
        </p:nvSpPr>
        <p:spPr>
          <a:xfrm>
            <a:off x="8989484" y="2467420"/>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38"/>
          <p:cNvSpPr/>
          <p:nvPr>
            <p:custDataLst>
              <p:tags r:id="rId11"/>
            </p:custDataLst>
          </p:nvPr>
        </p:nvSpPr>
        <p:spPr>
          <a:xfrm>
            <a:off x="9363224" y="2461680"/>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12"/>
            </p:custDataLst>
          </p:nvPr>
        </p:nvSpPr>
        <p:spPr>
          <a:xfrm>
            <a:off x="9144465" y="3040786"/>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关注孩子的情绪变化，给予积极的情感支持和鼓励</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0" name="标题 2"/>
          <p:cNvSpPr>
            <a:spLocks noGrp="1"/>
          </p:cNvSpPr>
          <p:nvPr>
            <p:ph type="title" idx="1"/>
          </p:nvPr>
        </p:nvSpPr>
        <p:spPr/>
        <p:txBody>
          <a:bodyPr>
            <a:normAutofit fontScale="93750"/>
          </a:bodyPr>
          <a:p>
            <a:r>
              <a:rPr altLang="en-US" lang="zh-CN"/>
              <a:t>学习方法与策略的实践案例分析</a:t>
            </a:r>
            <a:endParaRPr altLang="en-US" lang="zh-CN"/>
          </a:p>
        </p:txBody>
      </p:sp>
      <p:sp>
        <p:nvSpPr>
          <p:cNvPr id="1050022" name="椭圆 262"/>
          <p:cNvSpPr/>
          <p:nvPr>
            <p:custDataLst>
              <p:tags r:id="rId1"/>
            </p:custDataLst>
          </p:nvPr>
        </p:nvSpPr>
        <p:spPr>
          <a:xfrm>
            <a:off x="2414161" y="4025548"/>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4" name="椭圆 263"/>
          <p:cNvSpPr/>
          <p:nvPr>
            <p:custDataLst>
              <p:tags r:id="rId2"/>
            </p:custDataLst>
          </p:nvPr>
        </p:nvSpPr>
        <p:spPr>
          <a:xfrm>
            <a:off x="3266392" y="4105935"/>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6" name="椭圆 264"/>
          <p:cNvSpPr/>
          <p:nvPr>
            <p:custDataLst>
              <p:tags r:id="rId3"/>
            </p:custDataLst>
          </p:nvPr>
        </p:nvSpPr>
        <p:spPr>
          <a:xfrm>
            <a:off x="4064378" y="4342520"/>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28" name="椭圆 265"/>
          <p:cNvSpPr/>
          <p:nvPr>
            <p:custDataLst>
              <p:tags r:id="rId4"/>
            </p:custDataLst>
          </p:nvPr>
        </p:nvSpPr>
        <p:spPr>
          <a:xfrm>
            <a:off x="4738842" y="4542507"/>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0" name="椭圆 266"/>
          <p:cNvSpPr/>
          <p:nvPr>
            <p:custDataLst>
              <p:tags r:id="rId5"/>
            </p:custDataLst>
          </p:nvPr>
        </p:nvSpPr>
        <p:spPr>
          <a:xfrm>
            <a:off x="5430299" y="4747069"/>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67"/>
          <p:cNvCxnSpPr>
            <a:cxnSpLocks/>
          </p:cNvCxnSpPr>
          <p:nvPr>
            <p:custDataLst>
              <p:tags r:id="rId6"/>
            </p:custDataLst>
          </p:nvPr>
        </p:nvCxnSpPr>
        <p:spPr>
          <a:xfrm>
            <a:off x="2869686" y="4672564"/>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2" name="椭圆 268"/>
          <p:cNvSpPr/>
          <p:nvPr>
            <p:custDataLst>
              <p:tags r:id="rId7"/>
            </p:custDataLst>
          </p:nvPr>
        </p:nvSpPr>
        <p:spPr>
          <a:xfrm flipV="1">
            <a:off x="2778189" y="4486302"/>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4" name="椭圆 269"/>
          <p:cNvSpPr/>
          <p:nvPr>
            <p:custDataLst>
              <p:tags r:id="rId8"/>
            </p:custDataLst>
          </p:nvPr>
        </p:nvSpPr>
        <p:spPr>
          <a:xfrm flipV="1">
            <a:off x="2820017" y="4528783"/>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36" name="椭圆 270"/>
          <p:cNvSpPr/>
          <p:nvPr>
            <p:custDataLst>
              <p:tags r:id="rId9"/>
            </p:custDataLst>
          </p:nvPr>
        </p:nvSpPr>
        <p:spPr>
          <a:xfrm flipV="1">
            <a:off x="7787004" y="3671977"/>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1"/>
          <p:cNvCxnSpPr>
            <a:cxnSpLocks/>
          </p:cNvCxnSpPr>
          <p:nvPr>
            <p:custDataLst>
              <p:tags r:id="rId10"/>
            </p:custDataLst>
          </p:nvPr>
        </p:nvCxnSpPr>
        <p:spPr>
          <a:xfrm>
            <a:off x="7839942" y="3787002"/>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8" name="椭圆 272"/>
          <p:cNvSpPr/>
          <p:nvPr>
            <p:custDataLst>
              <p:tags r:id="rId11"/>
            </p:custDataLst>
          </p:nvPr>
        </p:nvSpPr>
        <p:spPr>
          <a:xfrm flipV="1">
            <a:off x="4010133" y="3546495"/>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3"/>
          <p:cNvCxnSpPr>
            <a:cxnSpLocks/>
          </p:cNvCxnSpPr>
          <p:nvPr>
            <p:custDataLst>
              <p:tags r:id="rId12"/>
            </p:custDataLst>
          </p:nvPr>
        </p:nvCxnSpPr>
        <p:spPr>
          <a:xfrm>
            <a:off x="4202931" y="3966075"/>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5" name="直接连接符 274"/>
          <p:cNvCxnSpPr>
            <a:cxnSpLocks/>
          </p:cNvCxnSpPr>
          <p:nvPr>
            <p:custDataLst>
              <p:tags r:id="rId13"/>
            </p:custDataLst>
          </p:nvPr>
        </p:nvCxnSpPr>
        <p:spPr>
          <a:xfrm>
            <a:off x="7130839" y="3653678"/>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0" name="椭圆 275"/>
          <p:cNvSpPr/>
          <p:nvPr>
            <p:custDataLst>
              <p:tags r:id="rId14"/>
            </p:custDataLst>
          </p:nvPr>
        </p:nvSpPr>
        <p:spPr>
          <a:xfrm flipV="1">
            <a:off x="7039342" y="3467416"/>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2" name="椭圆 276"/>
          <p:cNvSpPr/>
          <p:nvPr>
            <p:custDataLst>
              <p:tags r:id="rId15"/>
            </p:custDataLst>
          </p:nvPr>
        </p:nvSpPr>
        <p:spPr>
          <a:xfrm flipV="1">
            <a:off x="7081169" y="3509896"/>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44" name="椭圆 277"/>
          <p:cNvSpPr/>
          <p:nvPr>
            <p:custDataLst>
              <p:tags r:id="rId16"/>
            </p:custDataLst>
          </p:nvPr>
        </p:nvSpPr>
        <p:spPr>
          <a:xfrm flipV="1">
            <a:off x="3758516" y="4328142"/>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8"/>
          <p:cNvCxnSpPr>
            <a:cxnSpLocks/>
          </p:cNvCxnSpPr>
          <p:nvPr>
            <p:custDataLst>
              <p:tags r:id="rId17"/>
            </p:custDataLst>
          </p:nvPr>
        </p:nvCxnSpPr>
        <p:spPr>
          <a:xfrm>
            <a:off x="3811453" y="4443167"/>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6" name="椭圆 279"/>
          <p:cNvSpPr/>
          <p:nvPr>
            <p:custDataLst>
              <p:tags r:id="rId18"/>
            </p:custDataLst>
          </p:nvPr>
        </p:nvSpPr>
        <p:spPr>
          <a:xfrm flipV="1">
            <a:off x="8529438" y="4564074"/>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80"/>
          <p:cNvCxnSpPr>
            <a:cxnSpLocks/>
          </p:cNvCxnSpPr>
          <p:nvPr>
            <p:custDataLst>
              <p:tags r:id="rId19"/>
            </p:custDataLst>
          </p:nvPr>
        </p:nvCxnSpPr>
        <p:spPr>
          <a:xfrm>
            <a:off x="8660148" y="4856865"/>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81"/>
          <p:cNvSpPr/>
          <p:nvPr>
            <p:custDataLst>
              <p:tags r:id="rId20"/>
            </p:custDataLst>
          </p:nvPr>
        </p:nvSpPr>
        <p:spPr>
          <a:xfrm flipV="1">
            <a:off x="4949286" y="4875818"/>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2"/>
          <p:cNvCxnSpPr>
            <a:cxnSpLocks/>
          </p:cNvCxnSpPr>
          <p:nvPr>
            <p:custDataLst>
              <p:tags r:id="rId21"/>
            </p:custDataLst>
          </p:nvPr>
        </p:nvCxnSpPr>
        <p:spPr>
          <a:xfrm>
            <a:off x="5110059" y="5254878"/>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图形 15"/>
          <p:cNvSpPr/>
          <p:nvPr>
            <p:custDataLst>
              <p:tags r:id="rId22"/>
            </p:custDataLst>
          </p:nvPr>
        </p:nvSpPr>
        <p:spPr>
          <a:xfrm>
            <a:off x="5016602" y="4945748"/>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2" name="图形 19"/>
          <p:cNvSpPr/>
          <p:nvPr>
            <p:custDataLst>
              <p:tags r:id="rId23"/>
            </p:custDataLst>
          </p:nvPr>
        </p:nvSpPr>
        <p:spPr>
          <a:xfrm>
            <a:off x="8597408" y="4637926"/>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4" name="图形 27"/>
          <p:cNvSpPr/>
          <p:nvPr>
            <p:custDataLst>
              <p:tags r:id="rId24"/>
            </p:custDataLst>
          </p:nvPr>
        </p:nvSpPr>
        <p:spPr>
          <a:xfrm>
            <a:off x="4113394" y="3670670"/>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6" name="任意多边形: 形状 286"/>
          <p:cNvSpPr/>
          <p:nvPr>
            <p:custDataLst>
              <p:tags r:id="rId25"/>
            </p:custDataLst>
          </p:nvPr>
        </p:nvSpPr>
        <p:spPr>
          <a:xfrm>
            <a:off x="5421150" y="3619693"/>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8" name="正文"/>
          <p:cNvSpPr txBox="1"/>
          <p:nvPr>
            <p:custDataLst>
              <p:tags r:id="rId26"/>
            </p:custDataLst>
          </p:nvPr>
        </p:nvSpPr>
        <p:spPr>
          <a:xfrm>
            <a:off x="608400" y="3692237"/>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案例一：某初中生通过制定学习计划，提高学习效率</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27"/>
            </p:custDataLst>
          </p:nvPr>
        </p:nvSpPr>
        <p:spPr>
          <a:xfrm>
            <a:off x="9419575" y="3692237"/>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案例四：某初中生利用多媒体资源，丰富学习方式与手段</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28"/>
            </p:custDataLst>
          </p:nvPr>
        </p:nvSpPr>
        <p:spPr>
          <a:xfrm>
            <a:off x="7063523" y="156885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案例三：某初中生通过参加学习小组，增强自主学习能力</a:t>
            </a:r>
            <a:endParaRPr altLang="en-US" dirty="0" sz="1200" lang="zh-CN" spc="150">
              <a:solidFill>
                <a:schemeClr val="tx1">
                  <a:lumMod val="65000"/>
                  <a:lumOff val="35000"/>
                </a:schemeClr>
              </a:solidFill>
              <a:latin typeface="+mn-ea"/>
              <a:sym typeface="+mn-ea"/>
            </a:endParaRPr>
          </a:p>
        </p:txBody>
      </p:sp>
      <p:sp>
        <p:nvSpPr>
          <p:cNvPr id="1050064" name="正文"/>
          <p:cNvSpPr txBox="1"/>
          <p:nvPr>
            <p:custDataLst>
              <p:tags r:id="rId29"/>
            </p:custDataLst>
          </p:nvPr>
        </p:nvSpPr>
        <p:spPr>
          <a:xfrm>
            <a:off x="2964451" y="156885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案例二：某初中生采用思维导图辅助记忆，有效掌握知识点</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98" name="文本占位符 3"/>
          <p:cNvSpPr>
            <a:spLocks noGrp="1"/>
          </p:cNvSpPr>
          <p:nvPr>
            <p:ph type="body" idx="2"/>
            <p:custDataLst>
              <p:tags r:id="rId1"/>
            </p:custDataLst>
          </p:nvPr>
        </p:nvSpPr>
        <p:spPr/>
        <p:txBody>
          <a:bodyPr>
            <a:normAutofit fontScale="84722" lnSpcReduction="20000"/>
          </a:bodyPr>
          <a:p>
            <a:r>
              <a:rPr altLang="en-US" lang="zh-CN"/>
              <a:t>06</a:t>
            </a:r>
            <a:endParaRPr altLang="en-US" lang="zh-CN"/>
          </a:p>
        </p:txBody>
      </p:sp>
      <p:sp>
        <p:nvSpPr>
          <p:cNvPr id="1050100" name="标题 4"/>
          <p:cNvSpPr>
            <a:spLocks noGrp="1"/>
          </p:cNvSpPr>
          <p:nvPr>
            <p:ph type="title" idx="1"/>
            <p:custDataLst>
              <p:tags r:id="rId2"/>
            </p:custDataLst>
          </p:nvPr>
        </p:nvSpPr>
        <p:spPr/>
        <p:txBody>
          <a:bodyPr>
            <a:normAutofit fontScale="95833"/>
          </a:bodyPr>
          <a:p>
            <a:r>
              <a:rPr altLang="en-US" lang="zh-CN"/>
              <a:t>学习方法与策略的评估与改进</a:t>
            </a:r>
            <a:endParaRPr altLang="en-US" lang="zh-CN"/>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34" name="标题 2"/>
          <p:cNvSpPr>
            <a:spLocks noGrp="1"/>
          </p:cNvSpPr>
          <p:nvPr>
            <p:ph type="title" idx="1"/>
          </p:nvPr>
        </p:nvSpPr>
        <p:spPr/>
        <p:txBody>
          <a:bodyPr>
            <a:normAutofit fontScale="93750"/>
          </a:bodyPr>
          <a:p>
            <a:r>
              <a:rPr altLang="en-US" lang="zh-CN"/>
              <a:t>学习方法与策略的评估标准与方法</a:t>
            </a:r>
            <a:endParaRPr altLang="en-US" lang="zh-CN"/>
          </a:p>
        </p:txBody>
      </p:sp>
      <p:sp>
        <p:nvSpPr>
          <p:cNvPr id="1050136" name="五边形 16"/>
          <p:cNvSpPr/>
          <p:nvPr>
            <p:custDataLst>
              <p:tags r:id="rId1"/>
            </p:custDataLst>
          </p:nvPr>
        </p:nvSpPr>
        <p:spPr>
          <a:xfrm rot="16200000" flipH="1">
            <a:off x="7128912" y="1519135"/>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38" name="五边形 17"/>
          <p:cNvSpPr/>
          <p:nvPr>
            <p:custDataLst>
              <p:tags r:id="rId2"/>
            </p:custDataLst>
          </p:nvPr>
        </p:nvSpPr>
        <p:spPr>
          <a:xfrm rot="16200000" flipH="1">
            <a:off x="7150060" y="4292676"/>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0" name="任意多边形 18"/>
          <p:cNvSpPr/>
          <p:nvPr>
            <p:custDataLst>
              <p:tags r:id="rId3"/>
            </p:custDataLst>
          </p:nvPr>
        </p:nvSpPr>
        <p:spPr>
          <a:xfrm>
            <a:off x="6439372" y="2332997"/>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2" name="任意多边形 19"/>
          <p:cNvSpPr/>
          <p:nvPr>
            <p:custDataLst>
              <p:tags r:id="rId4"/>
            </p:custDataLst>
          </p:nvPr>
        </p:nvSpPr>
        <p:spPr>
          <a:xfrm flipV="1">
            <a:off x="6311846" y="1693442"/>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4" name="五边形 2"/>
          <p:cNvSpPr/>
          <p:nvPr>
            <p:custDataLst>
              <p:tags r:id="rId5"/>
            </p:custDataLst>
          </p:nvPr>
        </p:nvSpPr>
        <p:spPr>
          <a:xfrm rot="16200000" flipH="1">
            <a:off x="1424826" y="1519776"/>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6" name="五边形 3"/>
          <p:cNvSpPr/>
          <p:nvPr>
            <p:custDataLst>
              <p:tags r:id="rId6"/>
            </p:custDataLst>
          </p:nvPr>
        </p:nvSpPr>
        <p:spPr>
          <a:xfrm rot="16200000" flipH="1">
            <a:off x="1447255" y="4292676"/>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48" name="任意多边形 4"/>
          <p:cNvSpPr/>
          <p:nvPr>
            <p:custDataLst>
              <p:tags r:id="rId7"/>
            </p:custDataLst>
          </p:nvPr>
        </p:nvSpPr>
        <p:spPr>
          <a:xfrm>
            <a:off x="736567" y="2332997"/>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任意多边形 5"/>
          <p:cNvSpPr/>
          <p:nvPr>
            <p:custDataLst>
              <p:tags r:id="rId8"/>
            </p:custDataLst>
          </p:nvPr>
        </p:nvSpPr>
        <p:spPr>
          <a:xfrm flipV="1">
            <a:off x="608400" y="169344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042403"/>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学习效率：评估学习方法与策略是否能够提高学习效率，减少学习时间和精力的浪费。</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042403"/>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学习兴趣：评估学习方法与策略是否能够激发学习兴趣，增强学习动力和积极性。</a:t>
            </a:r>
            <a:endParaRPr dirty="0" err="1">
              <a:solidFill>
                <a:schemeClr val="tx1">
                  <a:lumMod val="75000"/>
                  <a:lumOff val="25000"/>
                </a:schemeClr>
              </a:solidFill>
              <a:latin typeface="+mn-ea"/>
              <a:ea typeface="+mn-ea"/>
              <a:cs typeface="+mn-ea"/>
              <a:sym typeface="+mn-lt"/>
            </a:endParaRPr>
          </a:p>
        </p:txBody>
      </p:sp>
      <p:sp>
        <p:nvSpPr>
          <p:cNvPr id="1050156" name="五边形 9"/>
          <p:cNvSpPr/>
          <p:nvPr>
            <p:custDataLst>
              <p:tags r:id="rId11"/>
            </p:custDataLst>
          </p:nvPr>
        </p:nvSpPr>
        <p:spPr>
          <a:xfrm rot="16200000" flipH="1">
            <a:off x="4350245" y="1532592"/>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五边形 10"/>
          <p:cNvSpPr/>
          <p:nvPr>
            <p:custDataLst>
              <p:tags r:id="rId12"/>
            </p:custDataLst>
          </p:nvPr>
        </p:nvSpPr>
        <p:spPr>
          <a:xfrm rot="16200000" flipH="1">
            <a:off x="4372033" y="4305492"/>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任意多边形 11"/>
          <p:cNvSpPr/>
          <p:nvPr>
            <p:custDataLst>
              <p:tags r:id="rId13"/>
            </p:custDataLst>
          </p:nvPr>
        </p:nvSpPr>
        <p:spPr>
          <a:xfrm>
            <a:off x="3661346" y="2345173"/>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62" name="任意多边形 12"/>
          <p:cNvSpPr/>
          <p:nvPr>
            <p:custDataLst>
              <p:tags r:id="rId14"/>
            </p:custDataLst>
          </p:nvPr>
        </p:nvSpPr>
        <p:spPr>
          <a:xfrm flipV="1">
            <a:off x="3533819" y="1706900"/>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五边形 23"/>
          <p:cNvSpPr/>
          <p:nvPr>
            <p:custDataLst>
              <p:tags r:id="rId15"/>
            </p:custDataLst>
          </p:nvPr>
        </p:nvSpPr>
        <p:spPr>
          <a:xfrm rot="16200000" flipH="1">
            <a:off x="9906298" y="155758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6" name="五边形 24"/>
          <p:cNvSpPr/>
          <p:nvPr>
            <p:custDataLst>
              <p:tags r:id="rId16"/>
            </p:custDataLst>
          </p:nvPr>
        </p:nvSpPr>
        <p:spPr>
          <a:xfrm rot="16200000" flipH="1">
            <a:off x="9928087" y="4329203"/>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8" name="任意多边形 25"/>
          <p:cNvSpPr/>
          <p:nvPr>
            <p:custDataLst>
              <p:tags r:id="rId17"/>
            </p:custDataLst>
          </p:nvPr>
        </p:nvSpPr>
        <p:spPr>
          <a:xfrm>
            <a:off x="9216758" y="2370166"/>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任意多边形 26"/>
          <p:cNvSpPr/>
          <p:nvPr>
            <p:custDataLst>
              <p:tags r:id="rId18"/>
            </p:custDataLst>
          </p:nvPr>
        </p:nvSpPr>
        <p:spPr>
          <a:xfrm flipV="1">
            <a:off x="9089872" y="1731893"/>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07957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适应性：评估学习方法与策略是否能够适应不同的学习环境和任务需求，具有一定的灵活性和普适性。</a:t>
            </a:r>
            <a:endParaRPr dirty="0" sz="2000" err="1">
              <a:solidFill>
                <a:schemeClr val="tx1">
                  <a:lumMod val="75000"/>
                  <a:lumOff val="25000"/>
                </a:schemeClr>
              </a:solidFill>
              <a:latin typeface="+mn-ea"/>
              <a:ea typeface="+mn-ea"/>
              <a:cs typeface="+mn-ea"/>
              <a:sym typeface="+mn-lt"/>
            </a:endParaRPr>
          </a:p>
        </p:txBody>
      </p:sp>
      <p:sp>
        <p:nvSpPr>
          <p:cNvPr id="1050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054579"/>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学习成果：评估学习方法与策略是否能够达到预期的学习目标，取得良好的学习成绩。</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8" name="标题 2"/>
          <p:cNvSpPr>
            <a:spLocks noGrp="1"/>
          </p:cNvSpPr>
          <p:nvPr>
            <p:ph type="title" idx="1"/>
          </p:nvPr>
        </p:nvSpPr>
        <p:spPr/>
        <p:txBody>
          <a:bodyPr>
            <a:normAutofit fontScale="93750"/>
          </a:bodyPr>
          <a:p>
            <a:r>
              <a:rPr altLang="en-US" lang="zh-CN"/>
              <a:t>如何根据评估结果调整学习方法与策略</a:t>
            </a:r>
            <a:endParaRPr altLang="en-US" lang="zh-CN"/>
          </a:p>
        </p:txBody>
      </p:sp>
      <p:sp>
        <p:nvSpPr>
          <p:cNvPr id="1050210" name="任意多边形 20"/>
          <p:cNvSpPr/>
          <p:nvPr>
            <p:custDataLst>
              <p:tags r:id="rId1"/>
            </p:custDataLst>
          </p:nvPr>
        </p:nvSpPr>
        <p:spPr>
          <a:xfrm rot="2700000">
            <a:off x="1544928"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2" name="文本框 24"/>
          <p:cNvSpPr txBox="1"/>
          <p:nvPr>
            <p:custDataLst>
              <p:tags r:id="rId2"/>
            </p:custDataLst>
          </p:nvPr>
        </p:nvSpPr>
        <p:spPr bwMode="auto">
          <a:xfrm>
            <a:off x="1176092" y="3096630"/>
            <a:ext cx="2067180" cy="3152869"/>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定期自我评估：定期回顾自己的学习方法和策略，识别存在的问题和不足。</a:t>
            </a:r>
            <a:endParaRPr altLang="en-US" dirty="0" sz="2000" lang="zh-CN" spc="150">
              <a:solidFill>
                <a:schemeClr val="tx1">
                  <a:lumMod val="75000"/>
                  <a:lumOff val="25000"/>
                </a:schemeClr>
              </a:solidFill>
              <a:latin typeface="+mn-ea"/>
              <a:sym typeface="+mn-ea"/>
            </a:endParaRPr>
          </a:p>
        </p:txBody>
      </p:sp>
      <p:sp>
        <p:nvSpPr>
          <p:cNvPr id="1050214" name="矩形 42"/>
          <p:cNvSpPr/>
          <p:nvPr>
            <p:custDataLst>
              <p:tags r:id="rId3"/>
            </p:custDataLst>
          </p:nvPr>
        </p:nvSpPr>
        <p:spPr>
          <a:xfrm>
            <a:off x="1312973" y="2705543"/>
            <a:ext cx="1793064" cy="126976"/>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16" name="任意多边形 18"/>
          <p:cNvSpPr/>
          <p:nvPr>
            <p:custDataLst>
              <p:tags r:id="rId4"/>
            </p:custDataLst>
          </p:nvPr>
        </p:nvSpPr>
        <p:spPr>
          <a:xfrm rot="5400000">
            <a:off x="4134194"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18" name="文本框 27"/>
          <p:cNvSpPr txBox="1"/>
          <p:nvPr>
            <p:custDataLst>
              <p:tags r:id="rId5"/>
            </p:custDataLst>
          </p:nvPr>
        </p:nvSpPr>
        <p:spPr bwMode="auto">
          <a:xfrm>
            <a:off x="3764684" y="3096630"/>
            <a:ext cx="2067180" cy="3152869"/>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寻求他人反馈：与老师、同学交流，了解他们对你的学习方法和策略的看法和建议。</a:t>
            </a:r>
            <a:endParaRPr altLang="en-US" dirty="0" sz="2000" lang="zh-CN" spc="150">
              <a:solidFill>
                <a:schemeClr val="tx1">
                  <a:lumMod val="75000"/>
                  <a:lumOff val="25000"/>
                </a:schemeClr>
              </a:solidFill>
              <a:latin typeface="+mn-ea"/>
              <a:sym typeface="+mn-ea"/>
            </a:endParaRPr>
          </a:p>
        </p:txBody>
      </p:sp>
      <p:sp>
        <p:nvSpPr>
          <p:cNvPr id="1050220" name="矩形 43"/>
          <p:cNvSpPr/>
          <p:nvPr>
            <p:custDataLst>
              <p:tags r:id="rId6"/>
            </p:custDataLst>
          </p:nvPr>
        </p:nvSpPr>
        <p:spPr>
          <a:xfrm>
            <a:off x="3902239" y="2705543"/>
            <a:ext cx="1793064" cy="126976"/>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22" name="任意多边形 21"/>
          <p:cNvSpPr/>
          <p:nvPr>
            <p:custDataLst>
              <p:tags r:id="rId7"/>
            </p:custDataLst>
          </p:nvPr>
        </p:nvSpPr>
        <p:spPr>
          <a:xfrm rot="18900000" flipH="1">
            <a:off x="6722785"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24" name="文本框 30"/>
          <p:cNvSpPr txBox="1"/>
          <p:nvPr>
            <p:custDataLst>
              <p:tags r:id="rId8"/>
            </p:custDataLst>
          </p:nvPr>
        </p:nvSpPr>
        <p:spPr bwMode="auto">
          <a:xfrm>
            <a:off x="6353950" y="3096630"/>
            <a:ext cx="2067180" cy="3152869"/>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对比学习效果：对比不同学习方法与策略下的学习效果，找出更有效的方法和策略。</a:t>
            </a:r>
            <a:endParaRPr altLang="en-US" dirty="0" sz="2000" lang="zh-CN" spc="150">
              <a:solidFill>
                <a:schemeClr val="tx1">
                  <a:lumMod val="75000"/>
                  <a:lumOff val="25000"/>
                </a:schemeClr>
              </a:solidFill>
              <a:latin typeface="+mn-ea"/>
              <a:sym typeface="+mn-ea"/>
            </a:endParaRPr>
          </a:p>
        </p:txBody>
      </p:sp>
      <p:sp>
        <p:nvSpPr>
          <p:cNvPr id="1050226" name="矩形 44"/>
          <p:cNvSpPr/>
          <p:nvPr>
            <p:custDataLst>
              <p:tags r:id="rId9"/>
            </p:custDataLst>
          </p:nvPr>
        </p:nvSpPr>
        <p:spPr>
          <a:xfrm>
            <a:off x="6490156" y="2705543"/>
            <a:ext cx="1793064" cy="126976"/>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28" name="任意多边形 22"/>
          <p:cNvSpPr/>
          <p:nvPr>
            <p:custDataLst>
              <p:tags r:id="rId10"/>
            </p:custDataLst>
          </p:nvPr>
        </p:nvSpPr>
        <p:spPr>
          <a:xfrm rot="2700000" flipH="1" flipV="1">
            <a:off x="9311376" y="1296955"/>
            <a:ext cx="1329023" cy="1331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30" name="文本框 33"/>
          <p:cNvSpPr txBox="1"/>
          <p:nvPr>
            <p:custDataLst>
              <p:tags r:id="rId11"/>
            </p:custDataLst>
          </p:nvPr>
        </p:nvSpPr>
        <p:spPr bwMode="auto">
          <a:xfrm>
            <a:off x="8942541" y="3096630"/>
            <a:ext cx="2067180" cy="3152869"/>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调整改进：根据评估结果和他人反馈，及时调整自己的学习方法与策略，以提高学习效果。</a:t>
            </a:r>
            <a:endParaRPr altLang="en-US" dirty="0" sz="2000" lang="zh-CN" spc="150">
              <a:solidFill>
                <a:schemeClr val="tx1">
                  <a:lumMod val="75000"/>
                  <a:lumOff val="25000"/>
                </a:schemeClr>
              </a:solidFill>
              <a:latin typeface="+mn-ea"/>
              <a:sym typeface="+mn-ea"/>
            </a:endParaRPr>
          </a:p>
        </p:txBody>
      </p:sp>
      <p:sp>
        <p:nvSpPr>
          <p:cNvPr id="1050232" name="矩形 45"/>
          <p:cNvSpPr/>
          <p:nvPr>
            <p:custDataLst>
              <p:tags r:id="rId12"/>
            </p:custDataLst>
          </p:nvPr>
        </p:nvSpPr>
        <p:spPr>
          <a:xfrm>
            <a:off x="9079421" y="2705543"/>
            <a:ext cx="1793064" cy="126976"/>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66" name="标题 2"/>
          <p:cNvSpPr>
            <a:spLocks noGrp="1"/>
          </p:cNvSpPr>
          <p:nvPr>
            <p:ph type="title" idx="1"/>
          </p:nvPr>
        </p:nvSpPr>
        <p:spPr/>
        <p:txBody>
          <a:bodyPr>
            <a:normAutofit fontScale="93750"/>
          </a:bodyPr>
          <a:p>
            <a:r>
              <a:rPr altLang="en-US" lang="zh-CN"/>
              <a:t>培养良好的学习习惯和终身学习的意识</a:t>
            </a:r>
            <a:endParaRPr altLang="en-US" lang="zh-CN"/>
          </a:p>
        </p:txBody>
      </p:sp>
      <p:sp>
        <p:nvSpPr>
          <p:cNvPr id="1050268" name="圆角矩形 26"/>
          <p:cNvSpPr/>
          <p:nvPr>
            <p:custDataLst>
              <p:tags r:id="rId1"/>
            </p:custDataLst>
          </p:nvPr>
        </p:nvSpPr>
        <p:spPr>
          <a:xfrm>
            <a:off x="60840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0" name="圆角矩形 28"/>
          <p:cNvSpPr/>
          <p:nvPr>
            <p:custDataLst>
              <p:tags r:id="rId2"/>
            </p:custDataLst>
          </p:nvPr>
        </p:nvSpPr>
        <p:spPr>
          <a:xfrm>
            <a:off x="61094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72" name="文本框 31"/>
          <p:cNvSpPr txBox="1"/>
          <p:nvPr>
            <p:custDataLst>
              <p:tags r:id="rId3"/>
            </p:custDataLst>
          </p:nvPr>
        </p:nvSpPr>
        <p:spPr>
          <a:xfrm>
            <a:off x="763379" y="2193636"/>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定期自我评估：定期回顾自己的学习方法和策略，找出存在的问题和不足。</a:t>
            </a:r>
            <a:endParaRPr altLang="en-US" dirty="0" sz="2000" lang="zh-CN" spc="200">
              <a:solidFill>
                <a:schemeClr val="tx1">
                  <a:lumMod val="85000"/>
                  <a:lumOff val="15000"/>
                </a:schemeClr>
              </a:solidFill>
              <a:latin typeface="+mn-ea"/>
              <a:sym typeface="+mn-ea"/>
            </a:endParaRPr>
          </a:p>
        </p:txBody>
      </p:sp>
      <p:sp>
        <p:nvSpPr>
          <p:cNvPr id="1050274" name="圆角矩形 29"/>
          <p:cNvSpPr/>
          <p:nvPr>
            <p:custDataLst>
              <p:tags r:id="rId4"/>
            </p:custDataLst>
          </p:nvPr>
        </p:nvSpPr>
        <p:spPr>
          <a:xfrm>
            <a:off x="340056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6" name="圆角矩形 32"/>
          <p:cNvSpPr/>
          <p:nvPr>
            <p:custDataLst>
              <p:tags r:id="rId5"/>
            </p:custDataLst>
          </p:nvPr>
        </p:nvSpPr>
        <p:spPr>
          <a:xfrm>
            <a:off x="340310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78" name="文本框 34"/>
          <p:cNvSpPr txBox="1"/>
          <p:nvPr>
            <p:custDataLst>
              <p:tags r:id="rId6"/>
            </p:custDataLst>
          </p:nvPr>
        </p:nvSpPr>
        <p:spPr>
          <a:xfrm>
            <a:off x="3558080" y="2193636"/>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借鉴他人经验：向优秀同学、老师或网络资源学习，了解他们的学习方法和策略。</a:t>
            </a:r>
            <a:endParaRPr altLang="en-US" dirty="0" sz="2000" lang="zh-CN" spc="200">
              <a:solidFill>
                <a:schemeClr val="tx1">
                  <a:lumMod val="85000"/>
                  <a:lumOff val="15000"/>
                </a:schemeClr>
              </a:solidFill>
              <a:latin typeface="+mn-ea"/>
              <a:sym typeface="+mn-ea"/>
            </a:endParaRPr>
          </a:p>
        </p:txBody>
      </p:sp>
      <p:sp>
        <p:nvSpPr>
          <p:cNvPr id="1050280" name="圆角矩形 3"/>
          <p:cNvSpPr/>
          <p:nvPr>
            <p:custDataLst>
              <p:tags r:id="rId7"/>
            </p:custDataLst>
          </p:nvPr>
        </p:nvSpPr>
        <p:spPr>
          <a:xfrm>
            <a:off x="619272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2" name="圆角矩形 4"/>
          <p:cNvSpPr/>
          <p:nvPr>
            <p:custDataLst>
              <p:tags r:id="rId8"/>
            </p:custDataLst>
          </p:nvPr>
        </p:nvSpPr>
        <p:spPr>
          <a:xfrm>
            <a:off x="619526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84" name="文本框 5"/>
          <p:cNvSpPr txBox="1"/>
          <p:nvPr>
            <p:custDataLst>
              <p:tags r:id="rId9"/>
            </p:custDataLst>
          </p:nvPr>
        </p:nvSpPr>
        <p:spPr>
          <a:xfrm>
            <a:off x="6349604" y="2193636"/>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不断改进：根据自我评估和借鉴他人的经验，不断调整和改进自己的学习方法和策略。</a:t>
            </a:r>
            <a:endParaRPr altLang="en-US" dirty="0" sz="2000" lang="zh-CN" spc="200">
              <a:solidFill>
                <a:schemeClr val="tx1">
                  <a:lumMod val="85000"/>
                  <a:lumOff val="15000"/>
                </a:schemeClr>
              </a:solidFill>
              <a:latin typeface="+mn-ea"/>
              <a:sym typeface="+mn-ea"/>
            </a:endParaRPr>
          </a:p>
        </p:txBody>
      </p:sp>
      <p:sp>
        <p:nvSpPr>
          <p:cNvPr id="1050286" name="圆角矩形 8"/>
          <p:cNvSpPr/>
          <p:nvPr>
            <p:custDataLst>
              <p:tags r:id="rId10"/>
            </p:custDataLst>
          </p:nvPr>
        </p:nvSpPr>
        <p:spPr>
          <a:xfrm>
            <a:off x="8984880" y="1772526"/>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8" name="圆角矩形 9"/>
          <p:cNvSpPr/>
          <p:nvPr>
            <p:custDataLst>
              <p:tags r:id="rId11"/>
            </p:custDataLst>
          </p:nvPr>
        </p:nvSpPr>
        <p:spPr>
          <a:xfrm>
            <a:off x="8987421" y="1772526"/>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90" name="文本框 10"/>
          <p:cNvSpPr txBox="1"/>
          <p:nvPr>
            <p:custDataLst>
              <p:tags r:id="rId12"/>
            </p:custDataLst>
          </p:nvPr>
        </p:nvSpPr>
        <p:spPr>
          <a:xfrm>
            <a:off x="9141764" y="2193636"/>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培养良好的学习习惯和终身学习的意识：养成良好的学习习惯，如定时复习、笔记整理等；树立终身学习的意识，不断追求进步和发展。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24" name="标题 1"/>
          <p:cNvSpPr>
            <a:spLocks noGrp="1"/>
          </p:cNvSpPr>
          <p:nvPr>
            <p:ph type="title" idx="2"/>
            <p:custDataLst>
              <p:tags r:id="rId1"/>
            </p:custDataLst>
          </p:nvPr>
        </p:nvSpPr>
        <p:spPr/>
        <p:txBody>
          <a:bodyPr/>
          <a:p>
            <a:r>
              <a:rPr altLang="en-US" lang="zh-CN"/>
              <a:t>感谢您的耐心观看</a:t>
            </a:r>
            <a:endParaRPr altLang="en-US" lang="zh-CN"/>
          </a:p>
        </p:txBody>
      </p:sp>
      <p:sp>
        <p:nvSpPr>
          <p:cNvPr id="1050326"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0.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LINE_FORE_SCHEMECOLOR_INDEX_BRIGHTNESS" val="0"/>
  <p:tag name="KSO_WM_UNIT_LINE_FORE_SCHEMECOLOR_INDEX" val="6"/>
  <p:tag name="KSO_WM_UNIT_LINE_FILL_TYPE" val="2"/>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Lst>
</file>

<file path=ppt/tags/tag16.xml><?xml version="1.0" encoding="utf-8"?>
<p:tagLst xmlns:p="http://schemas.openxmlformats.org/presentationml/2006/main">
  <p:tag name="KSO_WM_UNIT_ISCONTENTSTITLE" val="0"/>
  <p:tag name="KSO_WM_UNIT_ISNUMDGMTITLE" val="0"/>
  <p:tag name="KSO_WM_UNIT_PRESET_TEXT" val="CONTENTS "/>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7.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3.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0.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3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3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4.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58.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ISCONTENTSTITLE" val="0"/>
  <p:tag name="KSO_WM_UNIT_ISNUMDGMTITLE" val="0"/>
  <p:tag name="KSO_WM_UNIT_PRESET_TEXT" val="感谢您的耐心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33"/>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33"/>
</p:tagLst>
</file>

<file path=ppt/tags/tag7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33"/>
  <p:tag name="KSO_WM_SPECIAL_SOURCE" val="bdnull"/>
  <p:tag name="KSO_WM_TEMPLATE_THUMBS_INDEX" val="1、11"/>
</p:tagLst>
</file>

<file path=ppt/tags/tag7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3_1*b*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副标题"/>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1*a*1"/>
  <p:tag name="KSO_WM_TEMPLATE_CATEGORY" val="custom"/>
  <p:tag name="KSO_WM_TEMPLATE_INDEX" val="20230233"/>
  <p:tag name="KSO_WM_UNIT_LAYERLEVEL" val="1"/>
  <p:tag name="KSO_WM_TAG_VERSION" val="1.0"/>
  <p:tag name="KSO_WM_BEAUTIFY_FLAG" val="#wm#"/>
  <p:tag name="KSO_WM_UNIT_PRESET_TEXT" val="单击添加文档标题"/>
</p:tagLst>
</file>

<file path=ppt/tags/tag7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3_1*f*1"/>
  <p:tag name="KSO_WM_TEMPLATE_CATEGORY" val="custom"/>
  <p:tag name="KSO_WM_TEMPLATE_INDEX" val="20230233"/>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 name="KSO_WM_UNIT_PRESET_TEXT" val="汇报人：WPS"/>
</p:tagLst>
</file>

<file path=ppt/tags/tag79.xml><?xml version="1.0" encoding="utf-8"?>
<p:tagLst xmlns:p="http://schemas.openxmlformats.org/presentationml/2006/main">
  <p:tag name="KSO_WM_SLIDE_ID" val="custom2023023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33"/>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85&quot;,&quot;top&quot;:&quot;118.65&quot;,&quot;width&quot;:&quot;559.25&quot;,&quot;height&quot;:&quot;270.8&quot;}"/>
</p:tagLst>
</file>

<file path=ppt/tags/tag80.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3_6*b*1"/>
  <p:tag name="KSO_WM_TEMPLATE_CATEGORY" val="custom"/>
  <p:tag name="KSO_WM_TEMPLATE_INDEX" val="20230233"/>
  <p:tag name="KSO_WM_UNIT_LAYERLEVEL" val="1"/>
  <p:tag name="KSO_WM_TAG_VERSION" val="1.0"/>
  <p:tag name="KSO_WM_BEAUTIFY_FLAG" val="#wm#"/>
  <p:tag name="KSO_WM_DIAGRAM_GROUP_CODE" val="l1-1"/>
  <p:tag name="KSO_WM_UNIT_PRESET_TEXT" val="CONTENTS "/>
</p:tagLst>
</file>

<file path=ppt/tags/tag81.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6*a*1"/>
  <p:tag name="KSO_WM_TEMPLATE_CATEGORY" val="custom"/>
  <p:tag name="KSO_WM_TEMPLATE_INDEX" val="20230233"/>
  <p:tag name="KSO_WM_UNIT_LAYERLEVEL" val="1"/>
  <p:tag name="KSO_WM_TAG_VERSION" val="1.0"/>
  <p:tag name="KSO_WM_BEAUTIFY_FLAG" val="#wm#"/>
  <p:tag name="KSO_WM_DIAGRAM_GROUP_CODE" val="l1-1"/>
  <p:tag name="KSO_WM_UNIT_PRESET_TEXT" val="目录"/>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custom20230233_6*l_h_i*1_2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2_1"/>
  <p:tag name="KSO_WM_TEMPLATE_CATEGORY" val="custom"/>
  <p:tag name="KSO_WM_TEMPLATE_INDEX" val="20230233"/>
  <p:tag name="KSO_WM_UNIT_LAYERLEVEL" val="1_1_1"/>
  <p:tag name="KSO_WM_TAG_VERSION" val="1.0"/>
  <p:tag name="KSO_WM_UNIT_TYPE" val="l_h_a"/>
  <p:tag name="KSO_WM_UNIT_ID" val="custom20230233_6*l_h_a*1_2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custom20230233_6*l_h_i*1_4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4_1"/>
  <p:tag name="KSO_WM_TEMPLATE_CATEGORY" val="custom"/>
  <p:tag name="KSO_WM_TEMPLATE_INDEX" val="20230233"/>
  <p:tag name="KSO_WM_UNIT_LAYERLEVEL" val="1_1_1"/>
  <p:tag name="KSO_WM_TAG_VERSION" val="1.0"/>
  <p:tag name="KSO_WM_UNIT_TYPE" val="l_h_a"/>
  <p:tag name="KSO_WM_UNIT_ID" val="custom20230233_6*l_h_a*1_4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6_1"/>
  <p:tag name="KSO_WM_UNIT_ID" val="custom20230233_6*l_h_i*1_6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6_1"/>
  <p:tag name="KSO_WM_TEMPLATE_CATEGORY" val="custom"/>
  <p:tag name="KSO_WM_TEMPLATE_INDEX" val="20230233"/>
  <p:tag name="KSO_WM_UNIT_LAYERLEVEL" val="1_1_1"/>
  <p:tag name="KSO_WM_TAG_VERSION" val="1.0"/>
  <p:tag name="KSO_WM_UNIT_TYPE" val="l_h_a"/>
  <p:tag name="KSO_WM_UNIT_ID" val="custom20230233_6*l_h_a*1_6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custom20230233_6*l_h_i*1_1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1_1"/>
  <p:tag name="KSO_WM_TEMPLATE_CATEGORY" val="custom"/>
  <p:tag name="KSO_WM_TEMPLATE_INDEX" val="20230233"/>
  <p:tag name="KSO_WM_UNIT_LAYERLEVEL" val="1_1_1"/>
  <p:tag name="KSO_WM_TAG_VERSION" val="1.0"/>
  <p:tag name="KSO_WM_UNIT_TYPE" val="l_h_a"/>
  <p:tag name="KSO_WM_UNIT_ID" val="custom20230233_6*l_h_a*1_1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custom20230233_6*l_h_i*1_3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3_1"/>
  <p:tag name="KSO_WM_TEMPLATE_CATEGORY" val="custom"/>
  <p:tag name="KSO_WM_TEMPLATE_INDEX" val="20230233"/>
  <p:tag name="KSO_WM_UNIT_LAYERLEVEL" val="1_1_1"/>
  <p:tag name="KSO_WM_TAG_VERSION" val="1.0"/>
  <p:tag name="KSO_WM_UNIT_TYPE" val="l_h_a"/>
  <p:tag name="KSO_WM_UNIT_ID" val="custom20230233_6*l_h_a*1_3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custom20230233_6*l_h_i*1_5_1"/>
  <p:tag name="KSO_WM_TEMPLATE_CATEGORY" val="custom"/>
  <p:tag name="KSO_WM_TEMPLATE_INDEX" val="20230233"/>
  <p:tag name="KSO_WM_UNIT_LAYERLEVEL" val="1_1_1"/>
  <p:tag name="KSO_WM_TAG_VERSION" val="1.0"/>
  <p:tag name="KSO_WM_DIAGRAM_VERSION" val="3"/>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INDEX" val="1_5_1"/>
  <p:tag name="KSO_WM_TEMPLATE_CATEGORY" val="custom"/>
  <p:tag name="KSO_WM_TEMPLATE_INDEX" val="20230233"/>
  <p:tag name="KSO_WM_UNIT_LAYERLEVEL" val="1_1_1"/>
  <p:tag name="KSO_WM_TAG_VERSION" val="1.0"/>
  <p:tag name="KSO_WM_UNIT_TYPE" val="l_h_a"/>
  <p:tag name="KSO_WM_UNIT_ID" val="custom20230233_6*l_h_a*1_5_1"/>
  <p:tag name="KSO_WM_DIAGRAM_VERSION" val="3"/>
  <p:tag name="KSO_WM_UNIT_PRESET_TEXT" val="添加目录标题"/>
  <p:tag name="KSO_WM_DIAGRAM_MAX_ITEMCNT" val="8"/>
  <p:tag name="KSO_WM_DIAGRAM_MIN_ITEMCNT" val="2"/>
  <p:tag name="KSO_WM_DIAGRAM_VIRTUALLY_FRAME" val="{&quot;height&quot;:425.7,&quot;width&quot;:60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SLIDE_ID" val="custom20230233_6"/>
  <p:tag name="KSO_WM_TEMPLATE_SUBCATEGORY" val="1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33"/>
  <p:tag name="KSO_WM_SLIDE_LAYOUT" val="a_b_l"/>
  <p:tag name="KSO_WM_SLIDE_LAYOUT_CNT" val="1_1_1"/>
  <p:tag name="KSO_WM_TEMPLATE_THUMBS_INDEX" val="1、4、7、12、13、14、15、16、17、18、20、24、25、28、33、36、40、43、44"/>
  <p:tag name="KSO_WM_SPECIAL_SOURCE" val="bdnull"/>
  <p:tag name="KSO_WM_DIAGRAM_GROUP_CODE" val="l1-1"/>
  <p:tag name="KSO_WM_SLIDE_DIAGTYPE" val="l"/>
</p:tagLst>
</file>

<file path=ppt/tags/tag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1"/>
</p:tagLst>
</file>

<file path=ppt/tags/tag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97.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2"/>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132.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3"/>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163.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4"/>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210.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5"/>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290.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3_9*e*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06"/>
</p:tagLst>
</file>

<file path=ppt/tags/tag3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9*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添加章节标题"/>
</p:tagLst>
</file>

<file path=ppt/tags/tag354.xml><?xml version="1.0" encoding="utf-8"?>
<p:tagLst xmlns:p="http://schemas.openxmlformats.org/presentationml/2006/main">
  <p:tag name="KSO_WM_SLIDE_ID" val="custom2023023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33"/>
  <p:tag name="KSO_WM_SLIDE_TYPE" val="sectionTitle"/>
  <p:tag name="KSO_WM_SLIDE_SUBTYPE" val="pureTxt"/>
  <p:tag name="KSO_WM_SLIDE_LAYOUT" val="a_e"/>
  <p:tag name="KSO_WM_SLIDE_LAYOUT_CNT" val="1_1"/>
  <p:tag name="KSO_WM_SPECIAL_SOURCE" val="bdnull"/>
  <p:tag name="KSO_WM_SLIDE_CONTENT_AREA" val="{&quot;left&quot;:&quot;25.55&quot;,&quot;top&quot;:&quot;89&quot;,&quot;width&quot;:&quot;559.25&quot;,&quot;height&quot;:&quot;318.8&quot;}"/>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3_11*a*1"/>
  <p:tag name="KSO_WM_TEMPLATE_CATEGORY" val="custom"/>
  <p:tag name="KSO_WM_TEMPLATE_INDEX" val="20230233"/>
  <p:tag name="KSO_WM_UNIT_LAYERLEVEL" val="1"/>
  <p:tag name="KSO_WM_TAG_VERSION" val="1.0"/>
  <p:tag name="KSO_WM_BEAUTIFY_FLAG" val="#wm#"/>
  <p:tag name="KSO_WM_UNIT_CONTENT_GROUP_TYPE" val="contentchip"/>
  <p:tag name="KSO_WM_UNIT_PRESET_TEXT" val="感谢您的耐心观看"/>
</p:tagLst>
</file>

<file path=ppt/tags/tag40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3_11*f*1"/>
  <p:tag name="KSO_WM_TEMPLATE_CATEGORY" val="custom"/>
  <p:tag name="KSO_WM_TEMPLATE_INDEX" val="20230233"/>
  <p:tag name="KSO_WM_UNIT_LAYERLEVEL" val="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CONTENT_GROUP_TYPE" val="contentchip"/>
  <p:tag name="KSO_WM_UNIT_PRESET_TEXT" val="汇报人：WPS"/>
</p:tagLst>
</file>

<file path=ppt/tags/tag401.xml><?xml version="1.0" encoding="utf-8"?>
<p:tagLst xmlns:p="http://schemas.openxmlformats.org/presentationml/2006/main">
  <p:tag name="KSO_WM_SLIDE_ID" val="custom20230233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33"/>
  <p:tag name="KSO_WM_SLIDE_TYPE" val="endPage"/>
  <p:tag name="KSO_WM_SLIDE_SUBTYPE" val="pureTxt"/>
  <p:tag name="KSO_WM_SLIDE_LAYOUT" val="a_f"/>
  <p:tag name="KSO_WM_SLIDE_LAYOUT_CNT" val="1_1"/>
  <p:tag name="KSO_WM_SPECIAL_SOURCE" val="bdnull"/>
  <p:tag name="KSO_WM_SLIDE_CONTENT_AREA" val="{&quot;left&quot;:&quot;355.3&quot;,&quot;top&quot;:&quot;113&quot;,&quot;width&quot;:&quot;559.25&quot;,&quot;height&quot;:&quot;270.8&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2">
      <a:dk1>
        <a:srgbClr val="000000"/>
      </a:dk1>
      <a:lt1>
        <a:srgbClr val="FFFFFF"/>
      </a:lt1>
      <a:dk2>
        <a:srgbClr val="44546A"/>
      </a:dk2>
      <a:lt2>
        <a:srgbClr val="E2EAFE"/>
      </a:lt2>
      <a:accent1>
        <a:srgbClr val="044AFA"/>
      </a:accent1>
      <a:accent2>
        <a:srgbClr val="0366F7"/>
      </a:accent2>
      <a:accent3>
        <a:srgbClr val="0282F4"/>
      </a:accent3>
      <a:accent4>
        <a:srgbClr val="029FF1"/>
      </a:accent4>
      <a:accent5>
        <a:srgbClr val="01BBEE"/>
      </a:accent5>
      <a:accent6>
        <a:srgbClr val="00D7EB"/>
      </a:accent6>
      <a:hlink>
        <a:srgbClr val="FF0000"/>
      </a:hlink>
      <a:folHlink>
        <a:srgbClr val="E420E2"/>
      </a:folHlink>
    </a:clrScheme>
    <a:fontScheme name="自定义 16">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2023-12-31T14:12:48Z</dcterms:created>
  <dcterms:modified xsi:type="dcterms:W3CDTF">2023-12-31T14:12:48Z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ed20d0e0643e45c9840cb645ade5d60b_21</vt:lpwstr>
  </property>
</Properties>
</file>