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3" r:id="rId4"/>
    <p:sldId id="268" r:id="rId5"/>
    <p:sldId id="272" r:id="rId6"/>
    <p:sldId id="275" r:id="rId7"/>
    <p:sldId id="281" r:id="rId9"/>
    <p:sldId id="284" r:id="rId10"/>
    <p:sldId id="287" r:id="rId11"/>
    <p:sldId id="290" r:id="rId12"/>
    <p:sldId id="293" r:id="rId13"/>
    <p:sldId id="299" r:id="rId15"/>
    <p:sldId id="302" r:id="rId16"/>
    <p:sldId id="305" r:id="rId17"/>
    <p:sldId id="308" r:id="rId18"/>
    <p:sldId id="311" r:id="rId19"/>
    <p:sldId id="317" r:id="rId21"/>
    <p:sldId id="320" r:id="rId22"/>
    <p:sldId id="323" r:id="rId23"/>
    <p:sldId id="326" r:id="rId24"/>
    <p:sldId id="332" r:id="rId26"/>
    <p:sldId id="335" r:id="rId27"/>
    <p:sldId id="338" r:id="rId28"/>
    <p:sldId id="341" r:id="rId29"/>
    <p:sldId id="347" r:id="rId31"/>
    <p:sldId id="350" r:id="rId32"/>
    <p:sldId id="353" r:id="rId33"/>
    <p:sldId id="356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2.xml"/><Relationship Id="rId2" Type="http://schemas.openxmlformats.org/officeDocument/2006/relationships/tags" Target="../tags/tag743.xml"/><Relationship Id="rId3" Type="http://schemas.openxmlformats.org/officeDocument/2006/relationships/tags" Target="../tags/tag744.xml"/><Relationship Id="rId4" Type="http://schemas.openxmlformats.org/officeDocument/2006/relationships/tags" Target="../tags/tag745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46.xml"/><Relationship Id="rId2" Type="http://schemas.openxmlformats.org/officeDocument/2006/relationships/tags" Target="../tags/tag747.xml"/><Relationship Id="rId3" Type="http://schemas.openxmlformats.org/officeDocument/2006/relationships/tags" Target="../tags/tag748.xml"/><Relationship Id="rId4" Type="http://schemas.openxmlformats.org/officeDocument/2006/relationships/tags" Target="../tags/tag749.xml"/><Relationship Id="rId5" Type="http://schemas.openxmlformats.org/officeDocument/2006/relationships/tags" Target="../tags/tag750.xml"/><Relationship Id="rId6" Type="http://schemas.openxmlformats.org/officeDocument/2006/relationships/tags" Target="../tags/tag751.xml"/><Relationship Id="rId7" Type="http://schemas.openxmlformats.org/officeDocument/2006/relationships/tags" Target="../tags/tag752.xml"/><Relationship Id="rId8" Type="http://schemas.openxmlformats.org/officeDocument/2006/relationships/tags" Target="../tags/tag753.xml"/><Relationship Id="rId9" Type="http://schemas.openxmlformats.org/officeDocument/2006/relationships/tags" Target="../tags/tag754.xml"/><Relationship Id="rId10" Type="http://schemas.openxmlformats.org/officeDocument/2006/relationships/tags" Target="../tags/tag755.xml"/><Relationship Id="rId11" Type="http://schemas.openxmlformats.org/officeDocument/2006/relationships/tags" Target="../tags/tag756.xml"/><Relationship Id="rId12" Type="http://schemas.openxmlformats.org/officeDocument/2006/relationships/tags" Target="../tags/tag757.xml"/><Relationship Id="rId13" Type="http://schemas.openxmlformats.org/officeDocument/2006/relationships/tags" Target="../tags/tag758.xml"/><Relationship Id="rId14" Type="http://schemas.openxmlformats.org/officeDocument/2006/relationships/tags" Target="../tags/tag759.xml"/><Relationship Id="rId15" Type="http://schemas.openxmlformats.org/officeDocument/2006/relationships/tags" Target="../tags/tag760.xml"/><Relationship Id="rId16" Type="http://schemas.openxmlformats.org/officeDocument/2006/relationships/tags" Target="../tags/tag761.xml"/><Relationship Id="rId17" Type="http://schemas.openxmlformats.org/officeDocument/2006/relationships/tags" Target="../tags/tag762.xml"/><Relationship Id="rId18" Type="http://schemas.openxmlformats.org/officeDocument/2006/relationships/tags" Target="../tags/tag763.xml"/><Relationship Id="rId19" Type="http://schemas.openxmlformats.org/officeDocument/2006/relationships/tags" Target="../tags/tag764.xml"/><Relationship Id="rId20" Type="http://schemas.openxmlformats.org/officeDocument/2006/relationships/tags" Target="../tags/tag765.xml"/><Relationship Id="rId21" Type="http://schemas.openxmlformats.org/officeDocument/2006/relationships/tags" Target="../tags/tag766.xml"/><Relationship Id="rId22" Type="http://schemas.openxmlformats.org/officeDocument/2006/relationships/tags" Target="../tags/tag767.xml"/><Relationship Id="rId23" Type="http://schemas.openxmlformats.org/officeDocument/2006/relationships/tags" Target="../tags/tag768.xml"/><Relationship Id="rId24" Type="http://schemas.openxmlformats.org/officeDocument/2006/relationships/tags" Target="../tags/tag769.xml"/><Relationship Id="rId2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70.xml"/><Relationship Id="rId2" Type="http://schemas.openxmlformats.org/officeDocument/2006/relationships/tags" Target="../tags/tag771.xml"/><Relationship Id="rId3" Type="http://schemas.openxmlformats.org/officeDocument/2006/relationships/tags" Target="../tags/tag772.xml"/><Relationship Id="rId4" Type="http://schemas.openxmlformats.org/officeDocument/2006/relationships/tags" Target="../tags/tag773.xml"/><Relationship Id="rId5" Type="http://schemas.openxmlformats.org/officeDocument/2006/relationships/tags" Target="../tags/tag774.xml"/><Relationship Id="rId6" Type="http://schemas.openxmlformats.org/officeDocument/2006/relationships/tags" Target="../tags/tag775.xml"/><Relationship Id="rId7" Type="http://schemas.openxmlformats.org/officeDocument/2006/relationships/tags" Target="../tags/tag776.xml"/><Relationship Id="rId8" Type="http://schemas.openxmlformats.org/officeDocument/2006/relationships/tags" Target="../tags/tag777.xml"/><Relationship Id="rId9" Type="http://schemas.openxmlformats.org/officeDocument/2006/relationships/tags" Target="../tags/tag778.xml"/><Relationship Id="rId10" Type="http://schemas.openxmlformats.org/officeDocument/2006/relationships/tags" Target="../tags/tag779.xml"/><Relationship Id="rId11" Type="http://schemas.openxmlformats.org/officeDocument/2006/relationships/tags" Target="../tags/tag780.xml"/><Relationship Id="rId12" Type="http://schemas.openxmlformats.org/officeDocument/2006/relationships/tags" Target="../tags/tag78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82.xml"/><Relationship Id="rId2" Type="http://schemas.openxmlformats.org/officeDocument/2006/relationships/tags" Target="../tags/tag783.xml"/><Relationship Id="rId3" Type="http://schemas.openxmlformats.org/officeDocument/2006/relationships/tags" Target="../tags/tag784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85.xml"/><Relationship Id="rId2" Type="http://schemas.openxmlformats.org/officeDocument/2006/relationships/tags" Target="../tags/tag786.xml"/><Relationship Id="rId3" Type="http://schemas.openxmlformats.org/officeDocument/2006/relationships/tags" Target="../tags/tag787.xml"/><Relationship Id="rId4" Type="http://schemas.openxmlformats.org/officeDocument/2006/relationships/tags" Target="../tags/tag788.xml"/><Relationship Id="rId5" Type="http://schemas.openxmlformats.org/officeDocument/2006/relationships/tags" Target="../tags/tag789.xml"/><Relationship Id="rId6" Type="http://schemas.openxmlformats.org/officeDocument/2006/relationships/tags" Target="../tags/tag790.xml"/><Relationship Id="rId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791.xml"/><Relationship Id="rId2" Type="http://schemas.openxmlformats.org/officeDocument/2006/relationships/tags" Target="../tags/tag792.xml"/><Relationship Id="rId3" Type="http://schemas.openxmlformats.org/officeDocument/2006/relationships/tags" Target="../tags/tag793.xml"/><Relationship Id="rId4" Type="http://schemas.openxmlformats.org/officeDocument/2006/relationships/tags" Target="../tags/tag794.xml"/><Relationship Id="rId5" Type="http://schemas.openxmlformats.org/officeDocument/2006/relationships/tags" Target="../tags/tag795.xml"/><Relationship Id="rId6" Type="http://schemas.openxmlformats.org/officeDocument/2006/relationships/tags" Target="../tags/tag796.xml"/><Relationship Id="rId7" Type="http://schemas.openxmlformats.org/officeDocument/2006/relationships/tags" Target="../tags/tag797.xml"/><Relationship Id="rId8" Type="http://schemas.openxmlformats.org/officeDocument/2006/relationships/tags" Target="../tags/tag798.xml"/><Relationship Id="rId9" Type="http://schemas.openxmlformats.org/officeDocument/2006/relationships/tags" Target="../tags/tag799.xml"/><Relationship Id="rId10" Type="http://schemas.openxmlformats.org/officeDocument/2006/relationships/tags" Target="../tags/tag800.xml"/><Relationship Id="rId11" Type="http://schemas.openxmlformats.org/officeDocument/2006/relationships/tags" Target="../tags/tag801.xml"/><Relationship Id="rId12" Type="http://schemas.openxmlformats.org/officeDocument/2006/relationships/tags" Target="../tags/tag802.xml"/><Relationship Id="rId13" Type="http://schemas.openxmlformats.org/officeDocument/2006/relationships/tags" Target="../tags/tag803.xml"/><Relationship Id="rId14" Type="http://schemas.openxmlformats.org/officeDocument/2006/relationships/tags" Target="../tags/tag804.xml"/><Relationship Id="rId15" Type="http://schemas.openxmlformats.org/officeDocument/2006/relationships/tags" Target="../tags/tag805.xml"/><Relationship Id="rId16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06.xml"/><Relationship Id="rId2" Type="http://schemas.openxmlformats.org/officeDocument/2006/relationships/tags" Target="../tags/tag807.xml"/><Relationship Id="rId3" Type="http://schemas.openxmlformats.org/officeDocument/2006/relationships/tags" Target="../tags/tag808.xml"/><Relationship Id="rId4" Type="http://schemas.openxmlformats.org/officeDocument/2006/relationships/tags" Target="../tags/tag809.xml"/><Relationship Id="rId5" Type="http://schemas.openxmlformats.org/officeDocument/2006/relationships/tags" Target="../tags/tag810.xml"/><Relationship Id="rId6" Type="http://schemas.openxmlformats.org/officeDocument/2006/relationships/tags" Target="../tags/tag811.xml"/><Relationship Id="rId7" Type="http://schemas.openxmlformats.org/officeDocument/2006/relationships/tags" Target="../tags/tag812.xml"/><Relationship Id="rId8" Type="http://schemas.openxmlformats.org/officeDocument/2006/relationships/tags" Target="../tags/tag813.xml"/><Relationship Id="rId9" Type="http://schemas.openxmlformats.org/officeDocument/2006/relationships/tags" Target="../tags/tag814.xml"/><Relationship Id="rId10" Type="http://schemas.openxmlformats.org/officeDocument/2006/relationships/tags" Target="../tags/tag815.xml"/><Relationship Id="rId11" Type="http://schemas.openxmlformats.org/officeDocument/2006/relationships/tags" Target="../tags/tag816.xml"/><Relationship Id="rId12" Type="http://schemas.openxmlformats.org/officeDocument/2006/relationships/tags" Target="../tags/tag817.xml"/><Relationship Id="rId13" Type="http://schemas.openxmlformats.org/officeDocument/2006/relationships/tags" Target="../tags/tag818.xml"/><Relationship Id="rId14" Type="http://schemas.openxmlformats.org/officeDocument/2006/relationships/tags" Target="../tags/tag819.xml"/><Relationship Id="rId15" Type="http://schemas.openxmlformats.org/officeDocument/2006/relationships/tags" Target="../tags/tag820.xml"/><Relationship Id="rId16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21.xml"/><Relationship Id="rId2" Type="http://schemas.openxmlformats.org/officeDocument/2006/relationships/tags" Target="../tags/tag822.xml"/><Relationship Id="rId3" Type="http://schemas.openxmlformats.org/officeDocument/2006/relationships/tags" Target="../tags/tag823.xml"/><Relationship Id="rId4" Type="http://schemas.openxmlformats.org/officeDocument/2006/relationships/tags" Target="../tags/tag824.xml"/><Relationship Id="rId5" Type="http://schemas.openxmlformats.org/officeDocument/2006/relationships/tags" Target="../tags/tag825.xml"/><Relationship Id="rId6" Type="http://schemas.openxmlformats.org/officeDocument/2006/relationships/tags" Target="../tags/tag826.xml"/><Relationship Id="rId7" Type="http://schemas.openxmlformats.org/officeDocument/2006/relationships/tags" Target="../tags/tag827.xml"/><Relationship Id="rId8" Type="http://schemas.openxmlformats.org/officeDocument/2006/relationships/tags" Target="../tags/tag828.xml"/><Relationship Id="rId9" Type="http://schemas.openxmlformats.org/officeDocument/2006/relationships/tags" Target="../tags/tag829.xml"/><Relationship Id="rId10" Type="http://schemas.openxmlformats.org/officeDocument/2006/relationships/tags" Target="../tags/tag830.xml"/><Relationship Id="rId11" Type="http://schemas.openxmlformats.org/officeDocument/2006/relationships/tags" Target="../tags/tag831.xml"/><Relationship Id="rId12" Type="http://schemas.openxmlformats.org/officeDocument/2006/relationships/tags" Target="../tags/tag832.xml"/><Relationship Id="rId13" Type="http://schemas.openxmlformats.org/officeDocument/2006/relationships/tags" Target="../tags/tag833.xml"/><Relationship Id="rId14" Type="http://schemas.openxmlformats.org/officeDocument/2006/relationships/tags" Target="../tags/tag834.xml"/><Relationship Id="rId15" Type="http://schemas.openxmlformats.org/officeDocument/2006/relationships/tags" Target="../tags/tag835.xml"/><Relationship Id="rId16" Type="http://schemas.openxmlformats.org/officeDocument/2006/relationships/tags" Target="../tags/tag836.xml"/><Relationship Id="rId17" Type="http://schemas.openxmlformats.org/officeDocument/2006/relationships/tags" Target="../tags/tag837.xml"/><Relationship Id="rId18" Type="http://schemas.openxmlformats.org/officeDocument/2006/relationships/tags" Target="../tags/tag838.xml"/><Relationship Id="rId19" Type="http://schemas.openxmlformats.org/officeDocument/2006/relationships/tags" Target="../tags/tag839.xml"/><Relationship Id="rId20" Type="http://schemas.openxmlformats.org/officeDocument/2006/relationships/tags" Target="../tags/tag840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41.xml"/><Relationship Id="rId2" Type="http://schemas.openxmlformats.org/officeDocument/2006/relationships/tags" Target="../tags/tag842.xml"/><Relationship Id="rId3" Type="http://schemas.openxmlformats.org/officeDocument/2006/relationships/tags" Target="../tags/tag843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44.xml"/><Relationship Id="rId2" Type="http://schemas.openxmlformats.org/officeDocument/2006/relationships/tags" Target="../tags/tag845.xml"/><Relationship Id="rId3" Type="http://schemas.openxmlformats.org/officeDocument/2006/relationships/tags" Target="../tags/tag846.xml"/><Relationship Id="rId4" Type="http://schemas.openxmlformats.org/officeDocument/2006/relationships/tags" Target="../tags/tag847.xml"/><Relationship Id="rId5" Type="http://schemas.openxmlformats.org/officeDocument/2006/relationships/tags" Target="../tags/tag848.xml"/><Relationship Id="rId6" Type="http://schemas.openxmlformats.org/officeDocument/2006/relationships/tags" Target="../tags/tag849.xml"/><Relationship Id="rId7" Type="http://schemas.openxmlformats.org/officeDocument/2006/relationships/tags" Target="../tags/tag850.xml"/><Relationship Id="rId8" Type="http://schemas.openxmlformats.org/officeDocument/2006/relationships/tags" Target="../tags/tag851.xml"/><Relationship Id="rId9" Type="http://schemas.openxmlformats.org/officeDocument/2006/relationships/tags" Target="../tags/tag852.xml"/><Relationship Id="rId10" Type="http://schemas.openxmlformats.org/officeDocument/2006/relationships/tags" Target="../tags/tag853.xml"/><Relationship Id="rId11" Type="http://schemas.openxmlformats.org/officeDocument/2006/relationships/tags" Target="../tags/tag854.xml"/><Relationship Id="rId12" Type="http://schemas.openxmlformats.org/officeDocument/2006/relationships/tags" Target="../tags/tag85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56.xml"/><Relationship Id="rId2" Type="http://schemas.openxmlformats.org/officeDocument/2006/relationships/tags" Target="../tags/tag857.xml"/><Relationship Id="rId3" Type="http://schemas.openxmlformats.org/officeDocument/2006/relationships/tags" Target="../tags/tag858.xml"/><Relationship Id="rId4" Type="http://schemas.openxmlformats.org/officeDocument/2006/relationships/tags" Target="../tags/tag859.xml"/><Relationship Id="rId5" Type="http://schemas.openxmlformats.org/officeDocument/2006/relationships/tags" Target="../tags/tag860.xml"/><Relationship Id="rId6" Type="http://schemas.openxmlformats.org/officeDocument/2006/relationships/tags" Target="../tags/tag861.xml"/><Relationship Id="rId7" Type="http://schemas.openxmlformats.org/officeDocument/2006/relationships/tags" Target="../tags/tag862.xml"/><Relationship Id="rId8" Type="http://schemas.openxmlformats.org/officeDocument/2006/relationships/tags" Target="../tags/tag863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64.xml"/><Relationship Id="rId2" Type="http://schemas.openxmlformats.org/officeDocument/2006/relationships/tags" Target="../tags/tag865.xml"/><Relationship Id="rId3" Type="http://schemas.openxmlformats.org/officeDocument/2006/relationships/tags" Target="../tags/tag866.xml"/><Relationship Id="rId4" Type="http://schemas.openxmlformats.org/officeDocument/2006/relationships/tags" Target="../tags/tag867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68.xml"/><Relationship Id="rId2" Type="http://schemas.openxmlformats.org/officeDocument/2006/relationships/tags" Target="../tags/tag869.xml"/><Relationship Id="rId3" Type="http://schemas.openxmlformats.org/officeDocument/2006/relationships/tags" Target="../tags/tag870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71.xml"/><Relationship Id="rId2" Type="http://schemas.openxmlformats.org/officeDocument/2006/relationships/tags" Target="../tags/tag872.xml"/><Relationship Id="rId3" Type="http://schemas.openxmlformats.org/officeDocument/2006/relationships/tags" Target="../tags/tag873.xml"/><Relationship Id="rId4" Type="http://schemas.openxmlformats.org/officeDocument/2006/relationships/tags" Target="../tags/tag874.xml"/><Relationship Id="rId5" Type="http://schemas.openxmlformats.org/officeDocument/2006/relationships/tags" Target="../tags/tag875.xml"/><Relationship Id="rId6" Type="http://schemas.openxmlformats.org/officeDocument/2006/relationships/tags" Target="../tags/tag876.xml"/><Relationship Id="rId7" Type="http://schemas.openxmlformats.org/officeDocument/2006/relationships/tags" Target="../tags/tag877.xml"/><Relationship Id="rId8" Type="http://schemas.openxmlformats.org/officeDocument/2006/relationships/tags" Target="../tags/tag878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879.xml"/><Relationship Id="rId2" Type="http://schemas.openxmlformats.org/officeDocument/2006/relationships/tags" Target="../tags/tag880.xml"/><Relationship Id="rId3" Type="http://schemas.openxmlformats.org/officeDocument/2006/relationships/tags" Target="../tags/tag881.xml"/><Relationship Id="rId4" Type="http://schemas.openxmlformats.org/officeDocument/2006/relationships/tags" Target="../tags/tag882.xml"/><Relationship Id="rId5" Type="http://schemas.openxmlformats.org/officeDocument/2006/relationships/tags" Target="../tags/tag883.xml"/><Relationship Id="rId6" Type="http://schemas.openxmlformats.org/officeDocument/2006/relationships/tags" Target="../tags/tag884.xml"/><Relationship Id="rId7" Type="http://schemas.openxmlformats.org/officeDocument/2006/relationships/tags" Target="../tags/tag885.xml"/><Relationship Id="rId8" Type="http://schemas.openxmlformats.org/officeDocument/2006/relationships/tags" Target="../tags/tag886.xml"/><Relationship Id="rId9" Type="http://schemas.openxmlformats.org/officeDocument/2006/relationships/tags" Target="../tags/tag887.xml"/><Relationship Id="rId10" Type="http://schemas.openxmlformats.org/officeDocument/2006/relationships/tags" Target="../tags/tag888.xml"/><Relationship Id="rId11" Type="http://schemas.openxmlformats.org/officeDocument/2006/relationships/tags" Target="../tags/tag889.xml"/><Relationship Id="rId12" Type="http://schemas.openxmlformats.org/officeDocument/2006/relationships/tags" Target="../tags/tag89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891.xml"/><Relationship Id="rId2" Type="http://schemas.openxmlformats.org/officeDocument/2006/relationships/tags" Target="../tags/tag892.xml"/><Relationship Id="rId3" Type="http://schemas.openxmlformats.org/officeDocument/2006/relationships/tags" Target="../tags/tag893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894.xml"/><Relationship Id="rId2" Type="http://schemas.openxmlformats.org/officeDocument/2006/relationships/tags" Target="../tags/tag895.xml"/><Relationship Id="rId3" Type="http://schemas.openxmlformats.org/officeDocument/2006/relationships/tags" Target="../tags/tag896.xml"/><Relationship Id="rId4" Type="http://schemas.openxmlformats.org/officeDocument/2006/relationships/tags" Target="../tags/tag897.xml"/><Relationship Id="rId5" Type="http://schemas.openxmlformats.org/officeDocument/2006/relationships/tags" Target="../tags/tag898.xml"/><Relationship Id="rId6" Type="http://schemas.openxmlformats.org/officeDocument/2006/relationships/tags" Target="../tags/tag899.xml"/><Relationship Id="rId7" Type="http://schemas.openxmlformats.org/officeDocument/2006/relationships/tags" Target="../tags/tag900.xml"/><Relationship Id="rId8" Type="http://schemas.openxmlformats.org/officeDocument/2006/relationships/tags" Target="../tags/tag901.xml"/><Relationship Id="rId9" Type="http://schemas.openxmlformats.org/officeDocument/2006/relationships/tags" Target="../tags/tag902.xml"/><Relationship Id="rId10" Type="http://schemas.openxmlformats.org/officeDocument/2006/relationships/tags" Target="../tags/tag903.xml"/><Relationship Id="rId11" Type="http://schemas.openxmlformats.org/officeDocument/2006/relationships/tags" Target="../tags/tag904.xml"/><Relationship Id="rId12" Type="http://schemas.openxmlformats.org/officeDocument/2006/relationships/tags" Target="../tags/tag905.xml"/><Relationship Id="rId13" Type="http://schemas.openxmlformats.org/officeDocument/2006/relationships/tags" Target="../tags/tag906.xml"/><Relationship Id="rId14" Type="http://schemas.openxmlformats.org/officeDocument/2006/relationships/tags" Target="../tags/tag907.xml"/><Relationship Id="rId15" Type="http://schemas.openxmlformats.org/officeDocument/2006/relationships/tags" Target="../tags/tag908.xml"/><Relationship Id="rId16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09.xml"/><Relationship Id="rId2" Type="http://schemas.openxmlformats.org/officeDocument/2006/relationships/tags" Target="../tags/tag910.xml"/><Relationship Id="rId3" Type="http://schemas.openxmlformats.org/officeDocument/2006/relationships/tags" Target="../tags/tag911.xml"/><Relationship Id="rId4" Type="http://schemas.openxmlformats.org/officeDocument/2006/relationships/tags" Target="../tags/tag912.xml"/><Relationship Id="rId5" Type="http://schemas.openxmlformats.org/officeDocument/2006/relationships/tags" Target="../tags/tag913.xml"/><Relationship Id="rId6" Type="http://schemas.openxmlformats.org/officeDocument/2006/relationships/tags" Target="../tags/tag914.xml"/><Relationship Id="rId7" Type="http://schemas.openxmlformats.org/officeDocument/2006/relationships/tags" Target="../tags/tag915.xml"/><Relationship Id="rId8" Type="http://schemas.openxmlformats.org/officeDocument/2006/relationships/tags" Target="../tags/tag916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17.xml"/><Relationship Id="rId2" Type="http://schemas.openxmlformats.org/officeDocument/2006/relationships/tags" Target="../tags/tag918.xml"/><Relationship Id="rId3" Type="http://schemas.openxmlformats.org/officeDocument/2006/relationships/tags" Target="../tags/tag919.xml"/><Relationship Id="rId4" Type="http://schemas.openxmlformats.org/officeDocument/2006/relationships/tags" Target="../tags/tag920.xml"/><Relationship Id="rId5" Type="http://schemas.openxmlformats.org/officeDocument/2006/relationships/tags" Target="../tags/tag921.xml"/><Relationship Id="rId6" Type="http://schemas.openxmlformats.org/officeDocument/2006/relationships/tags" Target="../tags/tag922.xml"/><Relationship Id="rId7" Type="http://schemas.openxmlformats.org/officeDocument/2006/relationships/tags" Target="../tags/tag923.xml"/><Relationship Id="rId8" Type="http://schemas.openxmlformats.org/officeDocument/2006/relationships/tags" Target="../tags/tag924.xml"/><Relationship Id="rId9" Type="http://schemas.openxmlformats.org/officeDocument/2006/relationships/tags" Target="../tags/tag925.xml"/><Relationship Id="rId10" Type="http://schemas.openxmlformats.org/officeDocument/2006/relationships/tags" Target="../tags/tag926.xml"/><Relationship Id="rId11" Type="http://schemas.openxmlformats.org/officeDocument/2006/relationships/tags" Target="../tags/tag927.xml"/><Relationship Id="rId12" Type="http://schemas.openxmlformats.org/officeDocument/2006/relationships/tags" Target="../tags/tag928.xml"/><Relationship Id="rId13" Type="http://schemas.openxmlformats.org/officeDocument/2006/relationships/tags" Target="../tags/tag929.xml"/><Relationship Id="rId14" Type="http://schemas.openxmlformats.org/officeDocument/2006/relationships/tags" Target="../tags/tag930.xml"/><Relationship Id="rId15" Type="http://schemas.openxmlformats.org/officeDocument/2006/relationships/tags" Target="../tags/tag931.xml"/><Relationship Id="rId16" Type="http://schemas.openxmlformats.org/officeDocument/2006/relationships/tags" Target="../tags/tag932.xml"/><Relationship Id="rId17" Type="http://schemas.openxmlformats.org/officeDocument/2006/relationships/tags" Target="../tags/tag933.xml"/><Relationship Id="rId18" Type="http://schemas.openxmlformats.org/officeDocument/2006/relationships/tags" Target="../tags/tag934.xml"/><Relationship Id="rId19" Type="http://schemas.openxmlformats.org/officeDocument/2006/relationships/tags" Target="../tags/tag935.xml"/><Relationship Id="rId20" Type="http://schemas.openxmlformats.org/officeDocument/2006/relationships/tags" Target="../tags/tag936.xml"/><Relationship Id="rId21" Type="http://schemas.openxmlformats.org/officeDocument/2006/relationships/tags" Target="../tags/tag937.xml"/><Relationship Id="rId22" Type="http://schemas.openxmlformats.org/officeDocument/2006/relationships/tags" Target="../tags/tag938.xml"/><Relationship Id="rId23" Type="http://schemas.openxmlformats.org/officeDocument/2006/relationships/tags" Target="../tags/tag939.xml"/><Relationship Id="rId24" Type="http://schemas.openxmlformats.org/officeDocument/2006/relationships/tags" Target="../tags/tag940.xml"/><Relationship Id="rId2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41.xml"/><Relationship Id="rId2" Type="http://schemas.openxmlformats.org/officeDocument/2006/relationships/tags" Target="../tags/tag942.xml"/><Relationship Id="rId3" Type="http://schemas.openxmlformats.org/officeDocument/2006/relationships/tags" Target="../tags/tag94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数字校园与学校发展策略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数字校园的建设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学校发展策略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数字校园与学校发展策略的关系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数字校园与学校发展策略的实践案例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数字校园与学校发展策略的未来展望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数字校园的建设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数字校园的定义和意义</a:t>
            </a:r>
            <a:endParaRPr altLang="en-US" lang="zh-CN"/>
          </a:p>
        </p:txBody>
      </p:sp>
      <p:sp>
        <p:nvSpPr>
          <p:cNvPr id="1051752" name="Rectangle 6"/>
          <p:cNvSpPr/>
          <p:nvPr>
            <p:custDataLst>
              <p:tags r:id="rId1"/>
            </p:custDataLst>
          </p:nvPr>
        </p:nvSpPr>
        <p:spPr>
          <a:xfrm>
            <a:off x="712021" y="4059124"/>
            <a:ext cx="10865509" cy="753554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1754" name="矩形: 圆角 18"/>
          <p:cNvSpPr/>
          <p:nvPr>
            <p:custDataLst>
              <p:tags r:id="rId2"/>
            </p:custDataLst>
          </p:nvPr>
        </p:nvSpPr>
        <p:spPr>
          <a:xfrm>
            <a:off x="608400" y="4055946"/>
            <a:ext cx="1967101" cy="759566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1756" name="Rectangle 6"/>
          <p:cNvSpPr/>
          <p:nvPr>
            <p:custDataLst>
              <p:tags r:id="rId3"/>
            </p:custDataLst>
          </p:nvPr>
        </p:nvSpPr>
        <p:spPr>
          <a:xfrm>
            <a:off x="712021" y="2928193"/>
            <a:ext cx="10865509" cy="753554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1758" name="矩形: 圆角 3"/>
          <p:cNvSpPr/>
          <p:nvPr>
            <p:custDataLst>
              <p:tags r:id="rId4"/>
            </p:custDataLst>
          </p:nvPr>
        </p:nvSpPr>
        <p:spPr>
          <a:xfrm>
            <a:off x="608400" y="2925015"/>
            <a:ext cx="1967101" cy="759566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1760" name="正文"/>
          <p:cNvSpPr txBox="1"/>
          <p:nvPr>
            <p:custDataLst>
              <p:tags r:id="rId5"/>
            </p:custDataLst>
          </p:nvPr>
        </p:nvSpPr>
        <p:spPr>
          <a:xfrm>
            <a:off x="2793340" y="2932008"/>
            <a:ext cx="8641204" cy="74545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数字校园的定义：数字校园是指利用信息技术手段，将学校的教学、管理、服务等各个环节整合到一个虚拟的数字空间中，实现教育资源的优化配置和高效利用。</a:t>
            </a:r>
            <a:endParaRPr altLang="en-US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1762" name="正文"/>
          <p:cNvSpPr txBox="1"/>
          <p:nvPr>
            <p:custDataLst>
              <p:tags r:id="rId6"/>
            </p:custDataLst>
          </p:nvPr>
        </p:nvSpPr>
        <p:spPr>
          <a:xfrm>
            <a:off x="2793340" y="4062938"/>
            <a:ext cx="8641204" cy="74545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77143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数字校园的意义：数字校园的建设对于学校的发展具有重要意义，可以提高学校的管理效率和服务质量，促进教育教学改革和创新，提升学校的整体竞争力和影响力。同时，数字校园的建设也是教育信息化的重要组成部分，对于推动教育现代化和信息化发展具有积极作用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1764" name="标题"/>
          <p:cNvSpPr txBox="1"/>
          <p:nvPr>
            <p:custDataLst>
              <p:tags r:id="rId7"/>
            </p:custDataLst>
          </p:nvPr>
        </p:nvSpPr>
        <p:spPr>
          <a:xfrm>
            <a:off x="712021" y="4062938"/>
            <a:ext cx="1760570" cy="74545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766" name="标题"/>
          <p:cNvSpPr txBox="1"/>
          <p:nvPr>
            <p:custDataLst>
              <p:tags r:id="rId8"/>
            </p:custDataLst>
          </p:nvPr>
        </p:nvSpPr>
        <p:spPr>
          <a:xfrm>
            <a:off x="712021" y="2932008"/>
            <a:ext cx="1760570" cy="74545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5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数字校园的建设内容</a:t>
            </a:r>
            <a:endParaRPr altLang="en-US" lang="zh-CN"/>
          </a:p>
        </p:txBody>
      </p:sp>
      <p:sp>
        <p:nvSpPr>
          <p:cNvPr id="105205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基础设施建设：包括网络、硬件、软件等方面的建设，为数字校园提供稳定、高效的支持。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5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资源建设：包括数字化教学资源、数字图书馆、在线课程等方面的建设，为师生提供丰富的学习资源。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5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应用系统建设：包括教学、科研、管理等方面的应用系统建设，提高学校的管理效率和服务水平。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6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信息安全建设：包括网络安全、数据安全等方面的建设，保障数字校园的安全稳定运行。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数字校园的建设步骤</a:t>
            </a:r>
            <a:endParaRPr altLang="en-US" lang="zh-CN"/>
          </a:p>
        </p:txBody>
      </p:sp>
      <p:sp>
        <p:nvSpPr>
          <p:cNvPr id="1052348" name="对角圆角矩形 52"/>
          <p:cNvSpPr/>
          <p:nvPr>
            <p:custDataLst>
              <p:tags r:id="rId1"/>
            </p:custDataLst>
          </p:nvPr>
        </p:nvSpPr>
        <p:spPr>
          <a:xfrm>
            <a:off x="754883" y="1619548"/>
            <a:ext cx="5113102" cy="1245339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50" name="对角圆角矩形 53"/>
          <p:cNvSpPr/>
          <p:nvPr>
            <p:custDataLst>
              <p:tags r:id="rId2"/>
            </p:custDataLst>
          </p:nvPr>
        </p:nvSpPr>
        <p:spPr>
          <a:xfrm>
            <a:off x="754883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52" name="直角三角形 54"/>
          <p:cNvSpPr/>
          <p:nvPr>
            <p:custDataLst>
              <p:tags r:id="rId3"/>
            </p:custDataLst>
          </p:nvPr>
        </p:nvSpPr>
        <p:spPr>
          <a:xfrm>
            <a:off x="1266977" y="1491043"/>
            <a:ext cx="77103" cy="128505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54" name="文本框 56"/>
          <p:cNvSpPr txBox="1"/>
          <p:nvPr>
            <p:custDataLst>
              <p:tags r:id="rId4"/>
            </p:custDataLst>
          </p:nvPr>
        </p:nvSpPr>
        <p:spPr>
          <a:xfrm>
            <a:off x="1300389" y="1671593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制定建设规划：明确建设目标、范围和时间表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56" name="对角圆角矩形 9"/>
          <p:cNvSpPr/>
          <p:nvPr>
            <p:custDataLst>
              <p:tags r:id="rId5"/>
            </p:custDataLst>
          </p:nvPr>
        </p:nvSpPr>
        <p:spPr>
          <a:xfrm>
            <a:off x="6317885" y="1619548"/>
            <a:ext cx="5113102" cy="1245339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58" name="对角圆角矩形 10"/>
          <p:cNvSpPr/>
          <p:nvPr>
            <p:custDataLst>
              <p:tags r:id="rId6"/>
            </p:custDataLst>
          </p:nvPr>
        </p:nvSpPr>
        <p:spPr>
          <a:xfrm>
            <a:off x="6317885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60" name="直角三角形 11"/>
          <p:cNvSpPr/>
          <p:nvPr>
            <p:custDataLst>
              <p:tags r:id="rId7"/>
            </p:custDataLst>
          </p:nvPr>
        </p:nvSpPr>
        <p:spPr>
          <a:xfrm>
            <a:off x="6829336" y="1491043"/>
            <a:ext cx="77103" cy="128505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62" name="文本框 12"/>
          <p:cNvSpPr txBox="1"/>
          <p:nvPr>
            <p:custDataLst>
              <p:tags r:id="rId8"/>
            </p:custDataLst>
          </p:nvPr>
        </p:nvSpPr>
        <p:spPr>
          <a:xfrm>
            <a:off x="6862748" y="1678018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数据整合与共享：将各个业务系统的数据进行整合和共享，提高数据利用效率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64" name="对角圆角矩形 5"/>
          <p:cNvSpPr/>
          <p:nvPr>
            <p:custDataLst>
              <p:tags r:id="rId9"/>
            </p:custDataLst>
          </p:nvPr>
        </p:nvSpPr>
        <p:spPr>
          <a:xfrm>
            <a:off x="754883" y="3311965"/>
            <a:ext cx="5113102" cy="1245339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66" name="对角圆角矩形 6"/>
          <p:cNvSpPr/>
          <p:nvPr>
            <p:custDataLst>
              <p:tags r:id="rId10"/>
            </p:custDataLst>
          </p:nvPr>
        </p:nvSpPr>
        <p:spPr>
          <a:xfrm>
            <a:off x="754883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68" name="直角三角形 7"/>
          <p:cNvSpPr/>
          <p:nvPr>
            <p:custDataLst>
              <p:tags r:id="rId11"/>
            </p:custDataLst>
          </p:nvPr>
        </p:nvSpPr>
        <p:spPr>
          <a:xfrm>
            <a:off x="1266977" y="3183459"/>
            <a:ext cx="77103" cy="128505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70" name="文本框 8"/>
          <p:cNvSpPr txBox="1"/>
          <p:nvPr>
            <p:custDataLst>
              <p:tags r:id="rId12"/>
            </p:custDataLst>
          </p:nvPr>
        </p:nvSpPr>
        <p:spPr>
          <a:xfrm>
            <a:off x="1300389" y="3370435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基础设施建设：包括网络、服务器、存储设备等硬件设施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72" name="对角圆角矩形 14"/>
          <p:cNvSpPr/>
          <p:nvPr>
            <p:custDataLst>
              <p:tags r:id="rId13"/>
            </p:custDataLst>
          </p:nvPr>
        </p:nvSpPr>
        <p:spPr>
          <a:xfrm>
            <a:off x="6317885" y="3311965"/>
            <a:ext cx="5113102" cy="1245339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74" name="对角圆角矩形 18"/>
          <p:cNvSpPr/>
          <p:nvPr>
            <p:custDataLst>
              <p:tags r:id="rId14"/>
            </p:custDataLst>
          </p:nvPr>
        </p:nvSpPr>
        <p:spPr>
          <a:xfrm>
            <a:off x="6317885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76" name="直角三角形 19"/>
          <p:cNvSpPr/>
          <p:nvPr>
            <p:custDataLst>
              <p:tags r:id="rId15"/>
            </p:custDataLst>
          </p:nvPr>
        </p:nvSpPr>
        <p:spPr>
          <a:xfrm>
            <a:off x="6829336" y="3183459"/>
            <a:ext cx="77103" cy="128505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78" name="文本框 20"/>
          <p:cNvSpPr txBox="1"/>
          <p:nvPr>
            <p:custDataLst>
              <p:tags r:id="rId16"/>
            </p:custDataLst>
          </p:nvPr>
        </p:nvSpPr>
        <p:spPr>
          <a:xfrm>
            <a:off x="6862748" y="3370435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培训与推广：对师生进行数字化校园使用的培训和推广，提高使用率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80" name="对角圆角矩形 15"/>
          <p:cNvSpPr/>
          <p:nvPr>
            <p:custDataLst>
              <p:tags r:id="rId17"/>
            </p:custDataLst>
          </p:nvPr>
        </p:nvSpPr>
        <p:spPr>
          <a:xfrm>
            <a:off x="754883" y="5004382"/>
            <a:ext cx="5113102" cy="1245339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82" name="对角圆角矩形 16"/>
          <p:cNvSpPr/>
          <p:nvPr>
            <p:custDataLst>
              <p:tags r:id="rId18"/>
            </p:custDataLst>
          </p:nvPr>
        </p:nvSpPr>
        <p:spPr>
          <a:xfrm>
            <a:off x="754883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84" name="直角三角形 17"/>
          <p:cNvSpPr/>
          <p:nvPr>
            <p:custDataLst>
              <p:tags r:id="rId19"/>
            </p:custDataLst>
          </p:nvPr>
        </p:nvSpPr>
        <p:spPr>
          <a:xfrm>
            <a:off x="1266977" y="4870736"/>
            <a:ext cx="77103" cy="128505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86" name="文本框 27"/>
          <p:cNvSpPr txBox="1"/>
          <p:nvPr>
            <p:custDataLst>
              <p:tags r:id="rId20"/>
            </p:custDataLst>
          </p:nvPr>
        </p:nvSpPr>
        <p:spPr>
          <a:xfrm>
            <a:off x="1300389" y="5062852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软件平台建设：开发或购买适合学校需求的软件平台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88" name="对角圆角矩形 22"/>
          <p:cNvSpPr/>
          <p:nvPr>
            <p:custDataLst>
              <p:tags r:id="rId21"/>
            </p:custDataLst>
          </p:nvPr>
        </p:nvSpPr>
        <p:spPr>
          <a:xfrm>
            <a:off x="6317885" y="5004382"/>
            <a:ext cx="5113102" cy="1245339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2390" name="对角圆角矩形 23"/>
          <p:cNvSpPr/>
          <p:nvPr>
            <p:custDataLst>
              <p:tags r:id="rId22"/>
            </p:custDataLst>
          </p:nvPr>
        </p:nvSpPr>
        <p:spPr>
          <a:xfrm>
            <a:off x="6317885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92" name="直角三角形 24"/>
          <p:cNvSpPr/>
          <p:nvPr>
            <p:custDataLst>
              <p:tags r:id="rId23"/>
            </p:custDataLst>
          </p:nvPr>
        </p:nvSpPr>
        <p:spPr>
          <a:xfrm>
            <a:off x="6829336" y="4870736"/>
            <a:ext cx="77103" cy="128505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94" name="文本框 25"/>
          <p:cNvSpPr txBox="1"/>
          <p:nvPr>
            <p:custDataLst>
              <p:tags r:id="rId24"/>
            </p:custDataLst>
          </p:nvPr>
        </p:nvSpPr>
        <p:spPr>
          <a:xfrm>
            <a:off x="6862748" y="5062852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运维与安全：建立运维团队，保障数字化校园的安全稳定运行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8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数字校园的建设成果</a:t>
            </a:r>
            <a:endParaRPr altLang="en-US" lang="zh-CN"/>
          </a:p>
        </p:txBody>
      </p:sp>
      <p:sp>
        <p:nvSpPr>
          <p:cNvPr id="105268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8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8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数字化教学环境：提供更加便捷、高效的教学方式，提高教学质量和效果。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268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9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9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数字化管理：实现学校各项工作的数字化管理，提高管理效率和管理水平。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269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9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9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数字化资源：提供更加丰富、多样化的数字化资源，满足学生的学习需求。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270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0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70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数字化校园文化：营造数字化校园文化氛围，促进学校文化的传承和创新。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9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学校发展策略</a:t>
            </a:r>
            <a:endParaRPr altLang="en-US" lang="zh-CN"/>
          </a:p>
        </p:txBody>
      </p:sp>
      <p:sp>
        <p:nvSpPr>
          <p:cNvPr id="105299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3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学校发展策略的定义和意义</a:t>
            </a:r>
            <a:endParaRPr altLang="en-US" lang="zh-CN"/>
          </a:p>
        </p:txBody>
      </p:sp>
      <p:sp>
        <p:nvSpPr>
          <p:cNvPr id="1053732" name="矩形: 圆角 2"/>
          <p:cNvSpPr/>
          <p:nvPr>
            <p:custDataLst>
              <p:tags r:id="rId1"/>
            </p:custDataLst>
          </p:nvPr>
        </p:nvSpPr>
        <p:spPr>
          <a:xfrm>
            <a:off x="608400" y="1902933"/>
            <a:ext cx="10969098" cy="1736815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3734" name="Freeform 6"/>
          <p:cNvSpPr/>
          <p:nvPr>
            <p:custDataLst>
              <p:tags r:id="rId2"/>
            </p:custDataLst>
          </p:nvPr>
        </p:nvSpPr>
        <p:spPr bwMode="auto">
          <a:xfrm>
            <a:off x="608400" y="2054540"/>
            <a:ext cx="1235716" cy="1432650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3736" name="正文"/>
          <p:cNvSpPr txBox="1"/>
          <p:nvPr>
            <p:custDataLst>
              <p:tags r:id="rId3"/>
            </p:custDataLst>
          </p:nvPr>
        </p:nvSpPr>
        <p:spPr>
          <a:xfrm>
            <a:off x="1868393" y="1902933"/>
            <a:ext cx="9518582" cy="173681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学校发展策略的定义：是指学校为了实现教育目标，根据学校实际情况，制定的一系列具有可操作性的计划和措施。</a:t>
            </a:r>
            <a:endParaRPr altLang="en-US" dirty="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3738" name="矩形: 圆角 118"/>
          <p:cNvSpPr/>
          <p:nvPr>
            <p:custDataLst>
              <p:tags r:id="rId4"/>
            </p:custDataLst>
          </p:nvPr>
        </p:nvSpPr>
        <p:spPr>
          <a:xfrm>
            <a:off x="608400" y="4100595"/>
            <a:ext cx="10969098" cy="1736815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3740" name="正文"/>
          <p:cNvSpPr txBox="1"/>
          <p:nvPr>
            <p:custDataLst>
              <p:tags r:id="rId5"/>
            </p:custDataLst>
          </p:nvPr>
        </p:nvSpPr>
        <p:spPr>
          <a:xfrm>
            <a:off x="1868393" y="4100595"/>
            <a:ext cx="9518582" cy="173681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学校发展策略的意义：学校发展策略是学校发展的重要保障，它有助于提高学校的教育质量，促进学校的可持续发展，增强学校的竞争力。同时，学校发展策略还可以帮助学校更好地适应社会发展的需要，满足学生的多样化需求，提升学校的整体形象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3742" name="Freeform 6"/>
          <p:cNvSpPr/>
          <p:nvPr>
            <p:custDataLst>
              <p:tags r:id="rId6"/>
            </p:custDataLst>
          </p:nvPr>
        </p:nvSpPr>
        <p:spPr bwMode="auto">
          <a:xfrm>
            <a:off x="608400" y="4252202"/>
            <a:ext cx="1235716" cy="1432650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学校发展策略的制定步骤</a:t>
            </a:r>
            <a:endParaRPr altLang="en-US" lang="zh-CN"/>
          </a:p>
        </p:txBody>
      </p:sp>
      <p:sp>
        <p:nvSpPr>
          <p:cNvPr id="1054030" name="任意多边形 20"/>
          <p:cNvSpPr/>
          <p:nvPr>
            <p:custDataLst>
              <p:tags r:id="rId1"/>
            </p:custDataLst>
          </p:nvPr>
        </p:nvSpPr>
        <p:spPr>
          <a:xfrm rot="2700000">
            <a:off x="944672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400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明确学校发展目标：制定学校发展策略的首要任务是明确学校的发展目标，包括短期和长期目标。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34" name="矩形 42"/>
          <p:cNvSpPr/>
          <p:nvPr>
            <p:custDataLst>
              <p:tags r:id="rId3"/>
            </p:custDataLst>
          </p:nvPr>
        </p:nvSpPr>
        <p:spPr>
          <a:xfrm>
            <a:off x="733361" y="2896286"/>
            <a:ext cx="1635727" cy="11583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36" name="任意多边形 18"/>
          <p:cNvSpPr/>
          <p:nvPr>
            <p:custDataLst>
              <p:tags r:id="rId4"/>
            </p:custDataLst>
          </p:nvPr>
        </p:nvSpPr>
        <p:spPr>
          <a:xfrm rot="5400000">
            <a:off x="321643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879463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分析学校现状：对学校的现状进行全面分析，包括学校规模、师资力量、教学质量、学生素质等方面，为制定策略提供依据。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40" name="矩形 43"/>
          <p:cNvSpPr/>
          <p:nvPr>
            <p:custDataLst>
              <p:tags r:id="rId6"/>
            </p:custDataLst>
          </p:nvPr>
        </p:nvSpPr>
        <p:spPr>
          <a:xfrm>
            <a:off x="3004424" y="2896286"/>
            <a:ext cx="1635727" cy="11583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486798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49824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制定具体策略：根据学校发展目标和现状，制定具体的策略，包括教学管理、师资队伍建设、校园文化建设等方面。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46" name="矩形 44"/>
          <p:cNvSpPr/>
          <p:nvPr>
            <p:custDataLst>
              <p:tags r:id="rId9"/>
            </p:custDataLst>
          </p:nvPr>
        </p:nvSpPr>
        <p:spPr>
          <a:xfrm>
            <a:off x="5275488" y="2896286"/>
            <a:ext cx="1635727" cy="11583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757861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420888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实施策略：将制定的策略付诸实践，通过具体的措施和行动，推动学校的发展。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52" name="矩形 45"/>
          <p:cNvSpPr/>
          <p:nvPr>
            <p:custDataLst>
              <p:tags r:id="rId12"/>
            </p:custDataLst>
          </p:nvPr>
        </p:nvSpPr>
        <p:spPr>
          <a:xfrm>
            <a:off x="7545849" y="2896286"/>
            <a:ext cx="1635727" cy="11583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54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1002962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56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691951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评估与调整：对实施的效果进行评估，根据评估结果对策略进行调整和优化，确保学校发展策略的有效性和可行性。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58" name="矩形 5"/>
          <p:cNvSpPr/>
          <p:nvPr>
            <p:custDataLst>
              <p:tags r:id="rId15"/>
            </p:custDataLst>
          </p:nvPr>
        </p:nvSpPr>
        <p:spPr>
          <a:xfrm>
            <a:off x="9816912" y="2896286"/>
            <a:ext cx="1635727" cy="11583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学校发展策略的实施方法</a:t>
            </a:r>
            <a:endParaRPr altLang="en-US" lang="zh-CN"/>
          </a:p>
        </p:txBody>
      </p:sp>
      <p:sp>
        <p:nvSpPr>
          <p:cNvPr id="1054346" name="圆角矩形 3"/>
          <p:cNvSpPr/>
          <p:nvPr>
            <p:custDataLst>
              <p:tags r:id="rId1"/>
            </p:custDataLst>
          </p:nvPr>
        </p:nvSpPr>
        <p:spPr>
          <a:xfrm rot="16200000">
            <a:off x="5702559" y="-2340097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48" name="圆角矩形 4"/>
          <p:cNvSpPr/>
          <p:nvPr>
            <p:custDataLst>
              <p:tags r:id="rId2"/>
            </p:custDataLst>
          </p:nvPr>
        </p:nvSpPr>
        <p:spPr>
          <a:xfrm rot="16200000">
            <a:off x="556454" y="280665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350" name="圆角矩形 5"/>
          <p:cNvSpPr/>
          <p:nvPr>
            <p:custDataLst>
              <p:tags r:id="rId3"/>
            </p:custDataLst>
          </p:nvPr>
        </p:nvSpPr>
        <p:spPr>
          <a:xfrm rot="16200000">
            <a:off x="5702559" y="-3334355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52" name="圆角矩形 6"/>
          <p:cNvSpPr/>
          <p:nvPr>
            <p:custDataLst>
              <p:tags r:id="rId4"/>
            </p:custDataLst>
          </p:nvPr>
        </p:nvSpPr>
        <p:spPr>
          <a:xfrm rot="16200000">
            <a:off x="556454" y="181175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354" name="圆角矩形 11"/>
          <p:cNvSpPr/>
          <p:nvPr>
            <p:custDataLst>
              <p:tags r:id="rId5"/>
            </p:custDataLst>
          </p:nvPr>
        </p:nvSpPr>
        <p:spPr>
          <a:xfrm rot="16200000">
            <a:off x="5702559" y="-35093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56" name="圆角矩形 12"/>
          <p:cNvSpPr/>
          <p:nvPr>
            <p:custDataLst>
              <p:tags r:id="rId6"/>
            </p:custDataLst>
          </p:nvPr>
        </p:nvSpPr>
        <p:spPr>
          <a:xfrm rot="16200000">
            <a:off x="556454" y="479581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358" name="圆角矩形 9"/>
          <p:cNvSpPr/>
          <p:nvPr>
            <p:custDataLst>
              <p:tags r:id="rId7"/>
            </p:custDataLst>
          </p:nvPr>
        </p:nvSpPr>
        <p:spPr>
          <a:xfrm rot="16200000">
            <a:off x="5702559" y="-1345196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60" name="圆角矩形 10"/>
          <p:cNvSpPr/>
          <p:nvPr>
            <p:custDataLst>
              <p:tags r:id="rId8"/>
            </p:custDataLst>
          </p:nvPr>
        </p:nvSpPr>
        <p:spPr>
          <a:xfrm rot="16200000">
            <a:off x="556454" y="380091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362" name="圆角矩形 7"/>
          <p:cNvSpPr/>
          <p:nvPr>
            <p:custDataLst>
              <p:tags r:id="rId9"/>
            </p:custDataLst>
          </p:nvPr>
        </p:nvSpPr>
        <p:spPr>
          <a:xfrm rot="16200000">
            <a:off x="5702559" y="64267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64" name="圆角矩形 8"/>
          <p:cNvSpPr/>
          <p:nvPr>
            <p:custDataLst>
              <p:tags r:id="rId10"/>
            </p:custDataLst>
          </p:nvPr>
        </p:nvSpPr>
        <p:spPr>
          <a:xfrm rot="16200000">
            <a:off x="556454" y="5789426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366" name="文本框 14"/>
          <p:cNvSpPr txBox="1"/>
          <p:nvPr>
            <p:custDataLst>
              <p:tags r:id="rId11"/>
            </p:custDataLst>
          </p:nvPr>
        </p:nvSpPr>
        <p:spPr>
          <a:xfrm>
            <a:off x="1315483" y="5469361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加强与社会的联系：积极参与社会活动，加强与社区、企业等的合作，为学校发展创造更多机会和资源。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4368" name="文本框 15"/>
          <p:cNvSpPr txBox="1"/>
          <p:nvPr>
            <p:custDataLst>
              <p:tags r:id="rId12"/>
            </p:custDataLst>
          </p:nvPr>
        </p:nvSpPr>
        <p:spPr>
          <a:xfrm>
            <a:off x="1316126" y="3479559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推进课程改革：根据学生需求和社会发展，不断优化课程设置和教学方式，提高教学质量。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4370" name="文本框 16"/>
          <p:cNvSpPr txBox="1"/>
          <p:nvPr>
            <p:custDataLst>
              <p:tags r:id="rId13"/>
            </p:custDataLst>
          </p:nvPr>
        </p:nvSpPr>
        <p:spPr>
          <a:xfrm>
            <a:off x="1315483" y="4475103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加强学校管理：完善学校管理制度，提高管理效率，营造良好的校园文化氛围。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4372" name="文本框 17"/>
          <p:cNvSpPr txBox="1"/>
          <p:nvPr>
            <p:custDataLst>
              <p:tags r:id="rId14"/>
            </p:custDataLst>
          </p:nvPr>
        </p:nvSpPr>
        <p:spPr>
          <a:xfrm>
            <a:off x="1316126" y="1490400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制定详细的发展计划：明确学校发展的目标、步骤和时间表，确保所有成员都了解并遵循。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4374" name="文本框 18"/>
          <p:cNvSpPr txBox="1"/>
          <p:nvPr>
            <p:custDataLst>
              <p:tags r:id="rId15"/>
            </p:custDataLst>
          </p:nvPr>
        </p:nvSpPr>
        <p:spPr>
          <a:xfrm>
            <a:off x="1315483" y="2485944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加强教师队伍建设：通过培训、激励等方式提高教师队伍的素质和教学水平，为学校发展提供有力保障。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学校发展策略的评估与调整</a:t>
            </a:r>
            <a:endParaRPr altLang="en-US" lang="zh-CN"/>
          </a:p>
        </p:txBody>
      </p:sp>
      <p:sp>
        <p:nvSpPr>
          <p:cNvPr id="10546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6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66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66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6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6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67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67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6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评估学校发展策略的必要性和重要性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6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调整学校发展策略的步骤和措施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6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6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68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68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6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6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69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69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6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评估与调整学校发展策略的实践案例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7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评估学校发展策略的方法和工具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数字校园与学校发展策略的关系</a:t>
            </a:r>
            <a:endParaRPr altLang="en-US" lang="zh-CN"/>
          </a:p>
        </p:txBody>
      </p:sp>
      <p:sp>
        <p:nvSpPr>
          <p:cNvPr id="105498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2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数字校园为学校发展策略提供技术支持</a:t>
            </a:r>
            <a:endParaRPr altLang="en-US" lang="zh-CN"/>
          </a:p>
        </p:txBody>
      </p:sp>
      <p:sp>
        <p:nvSpPr>
          <p:cNvPr id="105572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73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3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数字校园建设背景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73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73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3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数字校园与学校发展策略的关系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74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74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数字校园为学校发展策略提供的技术支持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74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4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74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5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数字校园对学校发展的推动作用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3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学校发展策略为数字校园提供发展方向</a:t>
            </a:r>
            <a:endParaRPr altLang="en-US" lang="zh-CN"/>
          </a:p>
        </p:txBody>
      </p:sp>
      <p:sp>
        <p:nvSpPr>
          <p:cNvPr id="105603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04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04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04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04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数字校园建设是学校发展策略的重要组成部分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04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学校发展策略是数字校园建设的核心指导思想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05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学校发展策略为数字校园建设提供战略方向和目标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05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数字校园建设为学校发展策略的实施提供有力支撑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数字校园与学校发展策略的相互促进</a:t>
            </a:r>
            <a:endParaRPr altLang="en-US" lang="zh-CN"/>
          </a:p>
        </p:txBody>
      </p:sp>
      <p:sp>
        <p:nvSpPr>
          <p:cNvPr id="105634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数字校园建设推动学校发展策略的制定和实施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4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学校发展策略为数字校园建设提供方向和指导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4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数字校园与学校发展策略的融合促进教育现代化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4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数字校园与学校发展策略的相互促进推动教育创新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63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数字校园与学校发展策略的实践案例</a:t>
            </a:r>
            <a:endParaRPr altLang="en-US" lang="zh-CN"/>
          </a:p>
        </p:txBody>
      </p:sp>
      <p:sp>
        <p:nvSpPr>
          <p:cNvPr id="10566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72" name="内容占位符 1"/>
          <p:cNvSpPr>
            <a:spLocks noGrp="1"/>
          </p:cNvSpPr>
          <p:nvPr>
            <p:ph idx="45"/>
          </p:nvPr>
        </p:nvSpPr>
        <p:spPr/>
        <p:txBody>
          <a:bodyPr>
            <a:normAutofit fontScale="72500"/>
          </a:bodyPr>
          <a:p>
            <a:r>
              <a:rPr altLang="en-US" lang="zh-CN"/>
              <a:t>背景介绍：某中学在数字校园建设方面的探索与实践</a:t>
            </a:r>
            <a:endParaRPr altLang="en-US" lang="zh-CN"/>
          </a:p>
          <a:p>
            <a:r>
              <a:rPr altLang="en-US" lang="zh-CN"/>
              <a:t>建设成果：数字化教学、管理、服务等方面的具体成果</a:t>
            </a:r>
            <a:endParaRPr altLang="en-US" lang="zh-CN"/>
          </a:p>
          <a:p>
            <a:r>
              <a:rPr altLang="en-US" lang="zh-CN"/>
              <a:t>实施策略：该校在数字校园建设过程中的策略与方法</a:t>
            </a:r>
            <a:endParaRPr altLang="en-US" lang="zh-CN"/>
          </a:p>
          <a:p>
            <a:r>
              <a:rPr altLang="en-US" lang="zh-CN"/>
              <a:t>未来展望：该校在数字校园建设方面的未来规划与目标  案例二：某大学的数字校园建设与学校发展策略</a:t>
            </a:r>
            <a:endParaRPr altLang="en-US" lang="zh-CN"/>
          </a:p>
          <a:p>
            <a:pPr lvl="1"/>
            <a:r>
              <a:rPr altLang="en-US" lang="zh-CN"/>
              <a:t>案例二：某大学的数字校园建设与学校发展策略</a:t>
            </a:r>
            <a:endParaRPr altLang="en-US" lang="zh-CN"/>
          </a:p>
          <a:p>
            <a:r>
              <a:rPr altLang="en-US" lang="zh-CN"/>
              <a:t>背景介绍：某大学在数字校园建设方面的探索与实践</a:t>
            </a:r>
            <a:endParaRPr altLang="en-US" lang="zh-CN"/>
          </a:p>
          <a:p>
            <a:r>
              <a:rPr altLang="en-US" lang="zh-CN"/>
              <a:t>建设成果：数字化教学、科研、管理等方面的具体成果</a:t>
            </a:r>
            <a:endParaRPr altLang="en-US" lang="zh-CN"/>
          </a:p>
          <a:p>
            <a:r>
              <a:rPr altLang="en-US" lang="zh-CN"/>
              <a:t>实施策略：该校在数字校园建设过程中的策略与方法</a:t>
            </a:r>
            <a:endParaRPr altLang="en-US" lang="zh-CN"/>
          </a:p>
          <a:p>
            <a:r>
              <a:rPr altLang="en-US" lang="zh-CN"/>
              <a:t>未来展望：该校在数字校园建设方面的未来规划与目标  案例三：某高中的数字校园建设与学校发展策略</a:t>
            </a:r>
            <a:endParaRPr altLang="en-US" lang="zh-CN"/>
          </a:p>
          <a:p>
            <a:pPr lvl="1"/>
            <a:r>
              <a:rPr altLang="en-US" lang="zh-CN"/>
              <a:t>案例三：某高中的数字校园建设与学校发展策略</a:t>
            </a:r>
            <a:endParaRPr altLang="en-US" lang="zh-CN"/>
          </a:p>
          <a:p>
            <a:r>
              <a:rPr altLang="en-US" lang="zh-CN"/>
              <a:t>背景介绍：某高中在数字校园建设方面的探索与实践</a:t>
            </a:r>
            <a:endParaRPr altLang="en-US" lang="zh-CN"/>
          </a:p>
          <a:p>
            <a:r>
              <a:rPr altLang="en-US" lang="zh-CN"/>
              <a:t>建设成果：数字化教学、管理、服务等方面的具体成果</a:t>
            </a:r>
            <a:endParaRPr altLang="en-US" lang="zh-CN"/>
          </a:p>
          <a:p>
            <a:r>
              <a:rPr altLang="en-US" lang="zh-CN"/>
              <a:t>实施策略：该校在数字校园建设过程中的策略与方法</a:t>
            </a:r>
            <a:endParaRPr altLang="en-US" lang="zh-CN"/>
          </a:p>
          <a:p>
            <a:r>
              <a:rPr altLang="en-US" lang="zh-CN"/>
              <a:t>未来展望：该校在数字校园建设方面的未来规划与目标</a:t>
            </a:r>
            <a:endParaRPr altLang="en-US" lang="zh-CN"/>
          </a:p>
        </p:txBody>
      </p:sp>
      <p:sp>
        <p:nvSpPr>
          <p:cNvPr id="105737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案例一：某中学的数字校园建设与学校发展策略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6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案例二：某大学的数字校园建设与学校发展策略</a:t>
            </a:r>
            <a:endParaRPr altLang="en-US" lang="zh-CN"/>
          </a:p>
        </p:txBody>
      </p:sp>
      <p:sp>
        <p:nvSpPr>
          <p:cNvPr id="1057662" name="正文"/>
          <p:cNvSpPr txBox="1"/>
          <p:nvPr>
            <p:custDataLst>
              <p:tags r:id="rId1"/>
            </p:custDataLst>
          </p:nvPr>
        </p:nvSpPr>
        <p:spPr>
          <a:xfrm>
            <a:off x="3520105" y="2008917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背景介绍：某大学在数字校园建设方面取得了显著成果，通过数字化手段提高了教学质量和效率。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664" name="标题"/>
          <p:cNvSpPr txBox="1"/>
          <p:nvPr>
            <p:custDataLst>
              <p:tags r:id="rId2"/>
            </p:custDataLst>
          </p:nvPr>
        </p:nvSpPr>
        <p:spPr>
          <a:xfrm>
            <a:off x="3520105" y="1490400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7666" name="正文"/>
          <p:cNvSpPr txBox="1"/>
          <p:nvPr>
            <p:custDataLst>
              <p:tags r:id="rId3"/>
            </p:custDataLst>
          </p:nvPr>
        </p:nvSpPr>
        <p:spPr>
          <a:xfrm>
            <a:off x="3520105" y="3213321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建设内容：该大学在数字校园建设方面，注重基础设施建设、教学资源数字化、在线教育平台建设等方面。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668" name="标题"/>
          <p:cNvSpPr txBox="1"/>
          <p:nvPr>
            <p:custDataLst>
              <p:tags r:id="rId4"/>
            </p:custDataLst>
          </p:nvPr>
        </p:nvSpPr>
        <p:spPr>
          <a:xfrm>
            <a:off x="3520105" y="2694804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7670" name="正文"/>
          <p:cNvSpPr txBox="1"/>
          <p:nvPr>
            <p:custDataLst>
              <p:tags r:id="rId5"/>
            </p:custDataLst>
          </p:nvPr>
        </p:nvSpPr>
        <p:spPr>
          <a:xfrm>
            <a:off x="3520105" y="4417725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实施过程：该大学在数字校园建设过程中，注重规划、设计、实施和评估，确保数字化建设的顺利进行。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672" name="标题"/>
          <p:cNvSpPr txBox="1"/>
          <p:nvPr>
            <p:custDataLst>
              <p:tags r:id="rId6"/>
            </p:custDataLst>
          </p:nvPr>
        </p:nvSpPr>
        <p:spPr>
          <a:xfrm>
            <a:off x="3520105" y="3899208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7674" name="正文"/>
          <p:cNvSpPr txBox="1"/>
          <p:nvPr>
            <p:custDataLst>
              <p:tags r:id="rId7"/>
            </p:custDataLst>
          </p:nvPr>
        </p:nvSpPr>
        <p:spPr>
          <a:xfrm>
            <a:off x="3520105" y="5622128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成果与影响：通过数字校园建设，该大学提高了教学质量和效率，增强了学校竞争力，为学校发展提供了有力支持。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676" name="标题"/>
          <p:cNvSpPr txBox="1"/>
          <p:nvPr>
            <p:custDataLst>
              <p:tags r:id="rId8"/>
            </p:custDataLst>
          </p:nvPr>
        </p:nvSpPr>
        <p:spPr>
          <a:xfrm>
            <a:off x="3520105" y="5103611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96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案例三：某职业学校的数字校园建设与学校发展策略</a:t>
            </a:r>
            <a:endParaRPr altLang="en-US" lang="zh-CN"/>
          </a:p>
        </p:txBody>
      </p:sp>
      <p:sp>
        <p:nvSpPr>
          <p:cNvPr id="1057964" name="正文"/>
          <p:cNvSpPr txBox="1"/>
          <p:nvPr>
            <p:custDataLst>
              <p:tags r:id="rId1"/>
            </p:custDataLst>
          </p:nvPr>
        </p:nvSpPr>
        <p:spPr>
          <a:xfrm>
            <a:off x="3715826" y="1866382"/>
            <a:ext cx="4754348" cy="374769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输入你的智能图形项正文，请尽量言简意赅的阐述观点。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966" name="标题"/>
          <p:cNvSpPr txBox="1"/>
          <p:nvPr>
            <p:custDataLst>
              <p:tags r:id="rId2"/>
            </p:custDataLst>
          </p:nvPr>
        </p:nvSpPr>
        <p:spPr>
          <a:xfrm>
            <a:off x="3715826" y="1490400"/>
            <a:ext cx="4754348" cy="37416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背景介绍：某职业学校在数字校园建设方面的探索与实践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7968" name="正文"/>
          <p:cNvSpPr txBox="1"/>
          <p:nvPr>
            <p:custDataLst>
              <p:tags r:id="rId3"/>
            </p:custDataLst>
          </p:nvPr>
        </p:nvSpPr>
        <p:spPr>
          <a:xfrm>
            <a:off x="3715826" y="2668072"/>
            <a:ext cx="4754348" cy="374769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输入你的智能图形项正文，请尽量言简意赅的阐述观点。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970" name="标题"/>
          <p:cNvSpPr txBox="1"/>
          <p:nvPr>
            <p:custDataLst>
              <p:tags r:id="rId4"/>
            </p:custDataLst>
          </p:nvPr>
        </p:nvSpPr>
        <p:spPr>
          <a:xfrm>
            <a:off x="3715826" y="2292090"/>
            <a:ext cx="4754348" cy="37416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建设成果：该校数字校园建设的具体成果和亮点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7972" name="正文"/>
          <p:cNvSpPr txBox="1"/>
          <p:nvPr>
            <p:custDataLst>
              <p:tags r:id="rId5"/>
            </p:custDataLst>
          </p:nvPr>
        </p:nvSpPr>
        <p:spPr>
          <a:xfrm>
            <a:off x="3715826" y="3469761"/>
            <a:ext cx="4754348" cy="374769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输入你的智能图形项正文，请尽量言简意赅的阐述观点。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974" name="标题"/>
          <p:cNvSpPr txBox="1"/>
          <p:nvPr>
            <p:custDataLst>
              <p:tags r:id="rId6"/>
            </p:custDataLst>
          </p:nvPr>
        </p:nvSpPr>
        <p:spPr>
          <a:xfrm>
            <a:off x="3715826" y="3093780"/>
            <a:ext cx="4754348" cy="37416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实施策略：该校在数字校园建设过程中采取的策略和措施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7976" name="正文"/>
          <p:cNvSpPr txBox="1"/>
          <p:nvPr>
            <p:custDataLst>
              <p:tags r:id="rId7"/>
            </p:custDataLst>
          </p:nvPr>
        </p:nvSpPr>
        <p:spPr>
          <a:xfrm>
            <a:off x="3715826" y="4271451"/>
            <a:ext cx="4754348" cy="374769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案例三：某职业学校的数字校园建设与学校发展策略（续）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978" name="标题"/>
          <p:cNvSpPr txBox="1"/>
          <p:nvPr>
            <p:custDataLst>
              <p:tags r:id="rId8"/>
            </p:custDataLst>
          </p:nvPr>
        </p:nvSpPr>
        <p:spPr>
          <a:xfrm>
            <a:off x="3715826" y="3895470"/>
            <a:ext cx="4754348" cy="374162"/>
          </a:xfrm>
          <a:prstGeom prst="rect"/>
          <a:noFill/>
        </p:spPr>
        <p:txBody>
          <a:bodyPr anchor="b" bIns="0" lIns="0" rIns="0" rtlCol="0" tIns="0" wrap="square">
            <a:normAutofit fontScale="50000"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未来规划：该校在数字校园建设方面的未来规划和展望  案例三：某职业学校的数字校园建设与学校发展策略（续）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7980" name="正文"/>
          <p:cNvSpPr txBox="1"/>
          <p:nvPr>
            <p:custDataLst>
              <p:tags r:id="rId9"/>
            </p:custDataLst>
          </p:nvPr>
        </p:nvSpPr>
        <p:spPr>
          <a:xfrm>
            <a:off x="3715826" y="5073141"/>
            <a:ext cx="4754348" cy="374769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输入你的智能图形项正文，请尽量言简意赅的阐述观点。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982" name="标题"/>
          <p:cNvSpPr txBox="1"/>
          <p:nvPr>
            <p:custDataLst>
              <p:tags r:id="rId10"/>
            </p:custDataLst>
          </p:nvPr>
        </p:nvSpPr>
        <p:spPr>
          <a:xfrm>
            <a:off x="3715826" y="4697160"/>
            <a:ext cx="4754348" cy="37416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实施效果：该校数字校园建设对学校发展的推动作用和影响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7984" name="正文"/>
          <p:cNvSpPr txBox="1"/>
          <p:nvPr>
            <p:custDataLst>
              <p:tags r:id="rId11"/>
            </p:custDataLst>
          </p:nvPr>
        </p:nvSpPr>
        <p:spPr>
          <a:xfrm>
            <a:off x="3715826" y="5874831"/>
            <a:ext cx="4754348" cy="374769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输入你的智能图形项正文，请尽量言简意赅的阐述观点。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986" name="标题"/>
          <p:cNvSpPr txBox="1"/>
          <p:nvPr>
            <p:custDataLst>
              <p:tags r:id="rId12"/>
            </p:custDataLst>
          </p:nvPr>
        </p:nvSpPr>
        <p:spPr>
          <a:xfrm>
            <a:off x="3715826" y="5498849"/>
            <a:ext cx="4754348" cy="37416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1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经验总结：该校在数字校园建设过程中的经验教训和启示</a:t>
            </a:r>
            <a:endParaRPr altLang="en-US" b="1" dirty="0" sz="1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27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数字校园与学校发展策略的未来展望</a:t>
            </a:r>
            <a:endParaRPr altLang="en-US" lang="zh-CN"/>
          </a:p>
        </p:txBody>
      </p:sp>
      <p:sp>
        <p:nvSpPr>
          <p:cNvPr id="105827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0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未来数字校园的发展趋势</a:t>
            </a:r>
            <a:endParaRPr altLang="en-US" lang="zh-CN"/>
          </a:p>
        </p:txBody>
      </p:sp>
      <p:sp>
        <p:nvSpPr>
          <p:cNvPr id="1059014" name="矩形 3"/>
          <p:cNvSpPr/>
          <p:nvPr>
            <p:custDataLst>
              <p:tags r:id="rId1"/>
            </p:custDataLst>
          </p:nvPr>
        </p:nvSpPr>
        <p:spPr>
          <a:xfrm>
            <a:off x="972714" y="1775192"/>
            <a:ext cx="4918093" cy="124158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9016" name="矩形 13"/>
          <p:cNvSpPr/>
          <p:nvPr>
            <p:custDataLst>
              <p:tags r:id="rId2"/>
            </p:custDataLst>
          </p:nvPr>
        </p:nvSpPr>
        <p:spPr>
          <a:xfrm>
            <a:off x="608400" y="1775192"/>
            <a:ext cx="177667" cy="124158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59018" name="文本框 4"/>
          <p:cNvSpPr txBox="1"/>
          <p:nvPr>
            <p:custDataLst>
              <p:tags r:id="rId3"/>
            </p:custDataLst>
          </p:nvPr>
        </p:nvSpPr>
        <p:spPr>
          <a:xfrm>
            <a:off x="1160644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数字化教育资源更加丰富：未来数字校园将拥有更加多样化的教育资源，包括多媒体课件、在线课程、虚拟实验室等，以满足不同学科和领域的教学需求。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20" name="矩形 39"/>
          <p:cNvSpPr/>
          <p:nvPr>
            <p:custDataLst>
              <p:tags r:id="rId4"/>
            </p:custDataLst>
          </p:nvPr>
        </p:nvSpPr>
        <p:spPr>
          <a:xfrm>
            <a:off x="972714" y="3249126"/>
            <a:ext cx="4918093" cy="124158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9022" name="矩形 5"/>
          <p:cNvSpPr/>
          <p:nvPr>
            <p:custDataLst>
              <p:tags r:id="rId5"/>
            </p:custDataLst>
          </p:nvPr>
        </p:nvSpPr>
        <p:spPr>
          <a:xfrm>
            <a:off x="608400" y="3249126"/>
            <a:ext cx="177667" cy="124158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9024" name="文本框 41"/>
          <p:cNvSpPr txBox="1"/>
          <p:nvPr>
            <p:custDataLst>
              <p:tags r:id="rId6"/>
            </p:custDataLst>
          </p:nvPr>
        </p:nvSpPr>
        <p:spPr>
          <a:xfrm>
            <a:off x="1160644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6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个性化学习更加突出：未来数字校园将更加注重个性化学习，通过大数据分析和人工智能技术，为每个学生提供定制化的学习计划和资源推荐，提高学习效果和兴趣。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26" name="矩形 12"/>
          <p:cNvSpPr/>
          <p:nvPr>
            <p:custDataLst>
              <p:tags r:id="rId7"/>
            </p:custDataLst>
          </p:nvPr>
        </p:nvSpPr>
        <p:spPr>
          <a:xfrm>
            <a:off x="972714" y="4723060"/>
            <a:ext cx="4918093" cy="124158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9028" name="矩形 17"/>
          <p:cNvSpPr/>
          <p:nvPr>
            <p:custDataLst>
              <p:tags r:id="rId8"/>
            </p:custDataLst>
          </p:nvPr>
        </p:nvSpPr>
        <p:spPr>
          <a:xfrm>
            <a:off x="608400" y="4723060"/>
            <a:ext cx="177667" cy="124158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9030" name="文本框 19"/>
          <p:cNvSpPr txBox="1"/>
          <p:nvPr>
            <p:custDataLst>
              <p:tags r:id="rId9"/>
            </p:custDataLst>
          </p:nvPr>
        </p:nvSpPr>
        <p:spPr>
          <a:xfrm>
            <a:off x="1160644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智能化教学管理：未来数字校园将实现智能化教学管理，通过智能排课、智能评估等功能，提高教学管理的效率和准确性，减轻教师和学生的负担。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32" name="矩形 49"/>
          <p:cNvSpPr/>
          <p:nvPr>
            <p:custDataLst>
              <p:tags r:id="rId10"/>
            </p:custDataLst>
          </p:nvPr>
        </p:nvSpPr>
        <p:spPr>
          <a:xfrm>
            <a:off x="6659355" y="1775192"/>
            <a:ext cx="4918093" cy="124158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9034" name="矩形 26"/>
          <p:cNvSpPr/>
          <p:nvPr>
            <p:custDataLst>
              <p:tags r:id="rId11"/>
            </p:custDataLst>
          </p:nvPr>
        </p:nvSpPr>
        <p:spPr>
          <a:xfrm>
            <a:off x="6295041" y="1775192"/>
            <a:ext cx="177667" cy="124158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9036" name="文本框 27"/>
          <p:cNvSpPr txBox="1"/>
          <p:nvPr>
            <p:custDataLst>
              <p:tags r:id="rId12"/>
            </p:custDataLst>
          </p:nvPr>
        </p:nvSpPr>
        <p:spPr>
          <a:xfrm>
            <a:off x="6847285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跨学科融合：未来数字校园将促进跨学科融合，打破传统学科之间的壁垒，促进不同领域之间的交流和合作，培养具有创新精神和跨学科能力的人才。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38" name="矩形 64"/>
          <p:cNvSpPr/>
          <p:nvPr>
            <p:custDataLst>
              <p:tags r:id="rId13"/>
            </p:custDataLst>
          </p:nvPr>
        </p:nvSpPr>
        <p:spPr>
          <a:xfrm>
            <a:off x="6659355" y="3249126"/>
            <a:ext cx="4918093" cy="1241586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9040" name="矩形 65"/>
          <p:cNvSpPr/>
          <p:nvPr>
            <p:custDataLst>
              <p:tags r:id="rId14"/>
            </p:custDataLst>
          </p:nvPr>
        </p:nvSpPr>
        <p:spPr>
          <a:xfrm>
            <a:off x="6295041" y="3249126"/>
            <a:ext cx="177667" cy="1241586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9042" name="文本框 66"/>
          <p:cNvSpPr txBox="1"/>
          <p:nvPr>
            <p:custDataLst>
              <p:tags r:id="rId15"/>
            </p:custDataLst>
          </p:nvPr>
        </p:nvSpPr>
        <p:spPr>
          <a:xfrm>
            <a:off x="6847285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国际化发展：未来数字校园将更加注重国际化发展，通过引进国际先进的教育理念和技术，推动学校与国际接轨，提高学校的国际影响力和竞争力。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3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未来学校发展策略的创新方向</a:t>
            </a:r>
            <a:endParaRPr altLang="en-US" lang="zh-CN"/>
          </a:p>
        </p:txBody>
      </p:sp>
      <p:sp>
        <p:nvSpPr>
          <p:cNvPr id="105933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33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33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33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33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个性化教育服务：通过数据分析，为每个学生提供定制化的教育服务，提高教育质量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34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数字化教育资源建设：利用大数据、人工智能等技术，构建更加智能、高效的教育资源平台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34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跨界合作与共享：学校与政府、企业、社区等各方加强合作，共享资源，推动教育创新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34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国际化办学：加强与国际先进教育机构的交流与合作，引进优质教育资源，提高学校国际化水平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63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未来数字校园与学校发展策略的融合发展</a:t>
            </a:r>
            <a:endParaRPr altLang="en-US" lang="zh-CN"/>
          </a:p>
        </p:txBody>
      </p:sp>
      <p:sp>
        <p:nvSpPr>
          <p:cNvPr id="1059632" name="梯形 7"/>
          <p:cNvSpPr/>
          <p:nvPr>
            <p:custDataLst>
              <p:tags r:id="rId1"/>
            </p:custDataLst>
          </p:nvPr>
        </p:nvSpPr>
        <p:spPr>
          <a:xfrm flipV="1">
            <a:off x="608400" y="2593809"/>
            <a:ext cx="1710493" cy="174308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59634" name="任意多边形: 形状 9"/>
          <p:cNvSpPr/>
          <p:nvPr>
            <p:custDataLst>
              <p:tags r:id="rId2"/>
            </p:custDataLst>
          </p:nvPr>
        </p:nvSpPr>
        <p:spPr>
          <a:xfrm>
            <a:off x="664343" y="2364317"/>
            <a:ext cx="1596814" cy="2353553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59636" name="矩形: 圆顶角 10"/>
          <p:cNvSpPr/>
          <p:nvPr>
            <p:custDataLst>
              <p:tags r:id="rId3"/>
            </p:custDataLst>
          </p:nvPr>
        </p:nvSpPr>
        <p:spPr>
          <a:xfrm flipH="1">
            <a:off x="608400" y="2134826"/>
            <a:ext cx="1710493" cy="458421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9638" name="正文"/>
          <p:cNvSpPr txBox="1"/>
          <p:nvPr>
            <p:custDataLst>
              <p:tags r:id="rId4"/>
            </p:custDataLst>
          </p:nvPr>
        </p:nvSpPr>
        <p:spPr>
          <a:xfrm>
            <a:off x="664343" y="2791516"/>
            <a:ext cx="1596814" cy="2813690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数字化教育资源共享：通过云计算、大数据等技术，实现教育资源的优化配置和共享，提高教育质量和效率。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9640" name="梯形 40"/>
          <p:cNvSpPr/>
          <p:nvPr>
            <p:custDataLst>
              <p:tags r:id="rId5"/>
            </p:custDataLst>
          </p:nvPr>
        </p:nvSpPr>
        <p:spPr>
          <a:xfrm flipV="1">
            <a:off x="2460227" y="2593809"/>
            <a:ext cx="1710493" cy="174308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59642" name="任意多边形: 形状 41"/>
          <p:cNvSpPr/>
          <p:nvPr>
            <p:custDataLst>
              <p:tags r:id="rId6"/>
            </p:custDataLst>
          </p:nvPr>
        </p:nvSpPr>
        <p:spPr>
          <a:xfrm>
            <a:off x="2516170" y="2364317"/>
            <a:ext cx="1596814" cy="2353553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59644" name="矩形: 圆顶角 42"/>
          <p:cNvSpPr/>
          <p:nvPr>
            <p:custDataLst>
              <p:tags r:id="rId7"/>
            </p:custDataLst>
          </p:nvPr>
        </p:nvSpPr>
        <p:spPr>
          <a:xfrm flipH="1">
            <a:off x="2460227" y="2134826"/>
            <a:ext cx="1710493" cy="458421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9646" name="正文"/>
          <p:cNvSpPr txBox="1"/>
          <p:nvPr>
            <p:custDataLst>
              <p:tags r:id="rId8"/>
            </p:custDataLst>
          </p:nvPr>
        </p:nvSpPr>
        <p:spPr>
          <a:xfrm>
            <a:off x="2516170" y="2791516"/>
            <a:ext cx="1596814" cy="2813690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个性化教育服务：利用人工智能、大数据等技术，为每个学生提供定制化的学习计划和资源推荐，促进个性化教育的发展。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9648" name="梯形 46"/>
          <p:cNvSpPr/>
          <p:nvPr>
            <p:custDataLst>
              <p:tags r:id="rId9"/>
            </p:custDataLst>
          </p:nvPr>
        </p:nvSpPr>
        <p:spPr>
          <a:xfrm flipV="1">
            <a:off x="4312055" y="2593809"/>
            <a:ext cx="1710493" cy="174308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59650" name="任意多边形: 形状 47"/>
          <p:cNvSpPr/>
          <p:nvPr>
            <p:custDataLst>
              <p:tags r:id="rId10"/>
            </p:custDataLst>
          </p:nvPr>
        </p:nvSpPr>
        <p:spPr>
          <a:xfrm>
            <a:off x="4367997" y="2364317"/>
            <a:ext cx="1596814" cy="2353553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59652" name="矩形: 圆顶角 48"/>
          <p:cNvSpPr/>
          <p:nvPr>
            <p:custDataLst>
              <p:tags r:id="rId11"/>
            </p:custDataLst>
          </p:nvPr>
        </p:nvSpPr>
        <p:spPr>
          <a:xfrm flipH="1">
            <a:off x="4312055" y="2134826"/>
            <a:ext cx="1710493" cy="458421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9654" name="正文"/>
          <p:cNvSpPr txBox="1"/>
          <p:nvPr>
            <p:custDataLst>
              <p:tags r:id="rId12"/>
            </p:custDataLst>
          </p:nvPr>
        </p:nvSpPr>
        <p:spPr>
          <a:xfrm>
            <a:off x="4367997" y="2791516"/>
            <a:ext cx="1596814" cy="2813690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智能化教学管理：通过智能化的教学管理系统，实现教学过程的自动化和智能化，提高教学管理效率和教学质量。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9656" name="梯形 52"/>
          <p:cNvSpPr/>
          <p:nvPr>
            <p:custDataLst>
              <p:tags r:id="rId13"/>
            </p:custDataLst>
          </p:nvPr>
        </p:nvSpPr>
        <p:spPr>
          <a:xfrm flipV="1">
            <a:off x="6163882" y="2593809"/>
            <a:ext cx="1710493" cy="174308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59658" name="任意多边形: 形状 53"/>
          <p:cNvSpPr/>
          <p:nvPr>
            <p:custDataLst>
              <p:tags r:id="rId14"/>
            </p:custDataLst>
          </p:nvPr>
        </p:nvSpPr>
        <p:spPr>
          <a:xfrm>
            <a:off x="6219825" y="2364317"/>
            <a:ext cx="1596814" cy="2353553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59660" name="矩形: 圆顶角 54"/>
          <p:cNvSpPr/>
          <p:nvPr>
            <p:custDataLst>
              <p:tags r:id="rId15"/>
            </p:custDataLst>
          </p:nvPr>
        </p:nvSpPr>
        <p:spPr>
          <a:xfrm flipH="1">
            <a:off x="6163882" y="2134826"/>
            <a:ext cx="1710493" cy="458421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9662" name="正文"/>
          <p:cNvSpPr txBox="1"/>
          <p:nvPr>
            <p:custDataLst>
              <p:tags r:id="rId16"/>
            </p:custDataLst>
          </p:nvPr>
        </p:nvSpPr>
        <p:spPr>
          <a:xfrm>
            <a:off x="6219825" y="2791516"/>
            <a:ext cx="1596814" cy="2813690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跨学科融合教育：将不同学科的知识进行融合，开展跨学科的教育活动，培养学生的综合素质和创新能力。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9664" name="梯形 36"/>
          <p:cNvSpPr/>
          <p:nvPr>
            <p:custDataLst>
              <p:tags r:id="rId17"/>
            </p:custDataLst>
          </p:nvPr>
        </p:nvSpPr>
        <p:spPr>
          <a:xfrm flipV="1">
            <a:off x="8015709" y="2593809"/>
            <a:ext cx="1710493" cy="174308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59666" name="任意多边形: 形状 37"/>
          <p:cNvSpPr/>
          <p:nvPr>
            <p:custDataLst>
              <p:tags r:id="rId18"/>
            </p:custDataLst>
          </p:nvPr>
        </p:nvSpPr>
        <p:spPr>
          <a:xfrm>
            <a:off x="8071652" y="2364317"/>
            <a:ext cx="1596814" cy="2353553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59668" name="矩形: 圆顶角 43"/>
          <p:cNvSpPr/>
          <p:nvPr>
            <p:custDataLst>
              <p:tags r:id="rId19"/>
            </p:custDataLst>
          </p:nvPr>
        </p:nvSpPr>
        <p:spPr>
          <a:xfrm flipH="1">
            <a:off x="8015709" y="2134826"/>
            <a:ext cx="1710493" cy="458421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9670" name="正文"/>
          <p:cNvSpPr txBox="1"/>
          <p:nvPr>
            <p:custDataLst>
              <p:tags r:id="rId20"/>
            </p:custDataLst>
          </p:nvPr>
        </p:nvSpPr>
        <p:spPr>
          <a:xfrm>
            <a:off x="8072288" y="2791516"/>
            <a:ext cx="1596814" cy="2813690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社会化学习平台：构建基于互联网的学习平台，鼓励学生自主学习和合作学习，促进学习方式的多样化。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9672" name="梯形 57"/>
          <p:cNvSpPr/>
          <p:nvPr>
            <p:custDataLst>
              <p:tags r:id="rId21"/>
            </p:custDataLst>
          </p:nvPr>
        </p:nvSpPr>
        <p:spPr>
          <a:xfrm flipV="1">
            <a:off x="9867537" y="2593809"/>
            <a:ext cx="1710493" cy="174308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59674" name="任意多边形: 形状 58"/>
          <p:cNvSpPr/>
          <p:nvPr>
            <p:custDataLst>
              <p:tags r:id="rId22"/>
            </p:custDataLst>
          </p:nvPr>
        </p:nvSpPr>
        <p:spPr>
          <a:xfrm>
            <a:off x="9923479" y="2364317"/>
            <a:ext cx="1596814" cy="2353553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59676" name="矩形: 圆顶角 59"/>
          <p:cNvSpPr/>
          <p:nvPr>
            <p:custDataLst>
              <p:tags r:id="rId23"/>
            </p:custDataLst>
          </p:nvPr>
        </p:nvSpPr>
        <p:spPr>
          <a:xfrm flipH="1">
            <a:off x="9867537" y="2134826"/>
            <a:ext cx="1710493" cy="458421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9678" name="正文"/>
          <p:cNvSpPr txBox="1"/>
          <p:nvPr>
            <p:custDataLst>
              <p:tags r:id="rId24"/>
            </p:custDataLst>
          </p:nvPr>
        </p:nvSpPr>
        <p:spPr>
          <a:xfrm>
            <a:off x="9924115" y="2791516"/>
            <a:ext cx="1596814" cy="2813690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智能化评估与反馈：通过大数据分析和人工智能技术，对学生的学习成果进行实时评估和反馈，为教学提供科学依据和改进方向。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964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9966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1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1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1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1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1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1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1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1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8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8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71_1*l_h_i*1_1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1_1*l_h_a*1_1_1"/>
  <p:tag name="KSO_WM_TEMPLATE_CATEGORY" val="diagram"/>
  <p:tag name="KSO_WM_TEMPLATE_INDEX" val="2023167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BEAUTIFY_FLAG" val="#wm#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1_1*l_h_f*1_1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;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71_1*l_h_i*1_2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1_1*l_h_f*1_2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;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1_1*l_h_a*1_2_1"/>
  <p:tag name="KSO_WM_TEMPLATE_CATEGORY" val="diagram"/>
  <p:tag name="KSO_WM_TEMPLATE_INDEX" val="2023167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BEAUTIFY_FLAG" val="#wm#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4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4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6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7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5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输入你的智能图形项正文，请尽量言简意赅的阐述观点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5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5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输入你的智能图形项正文，请尽量言简意赅的阐述观点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5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5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输入你的智能图形项正文，请尽量言简意赅的阐述观点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5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5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输入你的智能图形项正文，请尽量言简意赅的阐述观点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5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0930_5*l_h_f*1_5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输入你的智能图形项正文，请尽量言简意赅的阐述观点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0930_5*l_h_a*1_5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0930_5*l_h_f*1_6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输入你的智能图形项正文，请尽量言简意赅的阐述观点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0930_5*l_h_a*1_6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9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89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5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5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5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5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5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5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5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5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5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5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5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5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5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5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5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5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5*l_h_i*1_5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5*l_h_i*1_5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83_5*l_h_a*1_5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83_5*l_h_f*1_5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5*l_h_i*1_6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5*l_h_i*1_6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683_5*l_h_a*1_6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683_5*l_h_f*1_6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4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43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2023-12-15T14:11:02Z</dcterms:created>
  <dcterms:modified xsi:type="dcterms:W3CDTF">2023-12-15T14:11:02Z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c542975d93814f068ccc6cad5b4a577d_21</vt:lpwstr>
  </property>
</Properties>
</file>