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6925" r:id="rId1"/>
    <p:sldMasterId id="2147486962" r:id="rId2"/>
  </p:sldMasterIdLst>
  <p:notesMasterIdLst>
    <p:notesMasterId r:id="rId3"/>
  </p:notesMasterIdLst>
  <p:sldIdLst>
    <p:sldId id="1809" r:id="rId4"/>
    <p:sldId id="1813" r:id="rId5"/>
    <p:sldId id="1818" r:id="rId6"/>
    <p:sldId id="1822" r:id="rId7"/>
    <p:sldId id="1825" r:id="rId8"/>
    <p:sldId id="1828" r:id="rId9"/>
    <p:sldId id="1832" r:id="rId10"/>
    <p:sldId id="1836" r:id="rId11"/>
    <p:sldId id="1839" r:id="rId12"/>
    <p:sldId id="1842" r:id="rId13"/>
    <p:sldId id="1845" r:id="rId14"/>
    <p:sldId id="1849" r:id="rId15"/>
    <p:sldId id="1853" r:id="rId16"/>
    <p:sldId id="1856" r:id="rId17"/>
    <p:sldId id="1859" r:id="rId18"/>
    <p:sldId id="1863" r:id="rId19"/>
    <p:sldId id="1867" r:id="rId20"/>
    <p:sldId id="1870" r:id="rId21"/>
    <p:sldId id="1873" r:id="rId22"/>
    <p:sldId id="1877" r:id="rId23"/>
    <p:sldId id="1881" r:id="rId24"/>
    <p:sldId id="1884" r:id="rId25"/>
    <p:sldId id="1887" r:id="rId26"/>
    <p:sldId id="1891" r:id="rId27"/>
    <p:sldId id="1895" r:id="rId28"/>
    <p:sldId id="1898" r:id="rId29"/>
    <p:sldId id="1901" r:id="rId30"/>
    <p:sldId id="190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26" r:id="rId1"/>
    <p:sldLayoutId id="2147486927" r:id="rId2"/>
    <p:sldLayoutId id="2147486928" r:id="rId3"/>
    <p:sldLayoutId id="2147486929" r:id="rId4"/>
    <p:sldLayoutId id="2147486930" r:id="rId5"/>
    <p:sldLayoutId id="2147486931" r:id="rId6"/>
    <p:sldLayoutId id="2147486932" r:id="rId7"/>
    <p:sldLayoutId id="2147486933" r:id="rId8"/>
    <p:sldLayoutId id="2147486934" r:id="rId9"/>
    <p:sldLayoutId id="2147486935" r:id="rId10"/>
    <p:sldLayoutId id="214748693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6963" r:id="rId1"/>
    <p:sldLayoutId id="2147486964" r:id="rId2"/>
    <p:sldLayoutId id="2147486965" r:id="rId3"/>
    <p:sldLayoutId id="2147486966" r:id="rId4"/>
    <p:sldLayoutId id="2147486967" r:id="rId5"/>
    <p:sldLayoutId id="2147486968" r:id="rId6"/>
    <p:sldLayoutId id="2147486969" r:id="rId7"/>
    <p:sldLayoutId id="2147486970" r:id="rId8"/>
    <p:sldLayoutId id="2147486971" r:id="rId9"/>
    <p:sldLayoutId id="2147486972" r:id="rId10"/>
    <p:sldLayoutId id="2147486973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tags" Target="../tags/tag156.xml"/><Relationship Id="rId5" Type="http://schemas.openxmlformats.org/officeDocument/2006/relationships/tags" Target="../tags/tag157.xml"/><Relationship Id="rId6" Type="http://schemas.openxmlformats.org/officeDocument/2006/relationships/tags" Target="../tags/tag158.xml"/><Relationship Id="rId7" Type="http://schemas.openxmlformats.org/officeDocument/2006/relationships/tags" Target="../tags/tag159.xml"/><Relationship Id="rId8" Type="http://schemas.openxmlformats.org/officeDocument/2006/relationships/tags" Target="../tags/tag160.xml"/><Relationship Id="rId9" Type="http://schemas.openxmlformats.org/officeDocument/2006/relationships/tags" Target="../tags/tag161.xml"/><Relationship Id="rId10" Type="http://schemas.openxmlformats.org/officeDocument/2006/relationships/tags" Target="../tags/tag162.xml"/><Relationship Id="rId11" Type="http://schemas.openxmlformats.org/officeDocument/2006/relationships/tags" Target="../tags/tag163.xml"/><Relationship Id="rId12" Type="http://schemas.openxmlformats.org/officeDocument/2006/relationships/tags" Target="../tags/tag16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20" Type="http://schemas.openxmlformats.org/officeDocument/2006/relationships/tags" Target="../tags/tag184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2.xml"/><Relationship Id="rId2" Type="http://schemas.openxmlformats.org/officeDocument/2006/relationships/tags" Target="../tags/tag233.xml"/><Relationship Id="rId3" Type="http://schemas.openxmlformats.org/officeDocument/2006/relationships/tags" Target="../tags/tag234.xml"/><Relationship Id="rId4" Type="http://schemas.openxmlformats.org/officeDocument/2006/relationships/tags" Target="../tags/tag235.xml"/><Relationship Id="rId5" Type="http://schemas.openxmlformats.org/officeDocument/2006/relationships/tags" Target="../tags/tag236.xml"/><Relationship Id="rId6" Type="http://schemas.openxmlformats.org/officeDocument/2006/relationships/tags" Target="../tags/tag237.xml"/><Relationship Id="rId7" Type="http://schemas.openxmlformats.org/officeDocument/2006/relationships/tags" Target="../tags/tag238.xml"/><Relationship Id="rId8" Type="http://schemas.openxmlformats.org/officeDocument/2006/relationships/tags" Target="../tags/tag239.xml"/><Relationship Id="rId9" Type="http://schemas.openxmlformats.org/officeDocument/2006/relationships/tags" Target="../tags/tag240.xml"/><Relationship Id="rId10" Type="http://schemas.openxmlformats.org/officeDocument/2006/relationships/tags" Target="../tags/tag241.xml"/><Relationship Id="rId11" Type="http://schemas.openxmlformats.org/officeDocument/2006/relationships/tags" Target="../tags/tag242.xml"/><Relationship Id="rId12" Type="http://schemas.openxmlformats.org/officeDocument/2006/relationships/tags" Target="../tags/tag243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tags" Target="../tags/tag295.xml"/><Relationship Id="rId14" Type="http://schemas.openxmlformats.org/officeDocument/2006/relationships/tags" Target="../tags/tag296.xml"/><Relationship Id="rId15" Type="http://schemas.openxmlformats.org/officeDocument/2006/relationships/tags" Target="../tags/tag297.xml"/><Relationship Id="rId16" Type="http://schemas.openxmlformats.org/officeDocument/2006/relationships/tags" Target="../tags/tag298.xml"/><Relationship Id="rId17" Type="http://schemas.openxmlformats.org/officeDocument/2006/relationships/tags" Target="../tags/tag299.xml"/><Relationship Id="rId18" Type="http://schemas.openxmlformats.org/officeDocument/2006/relationships/tags" Target="../tags/tag300.xml"/><Relationship Id="rId19" Type="http://schemas.openxmlformats.org/officeDocument/2006/relationships/tags" Target="../tags/tag301.xml"/><Relationship Id="rId20" Type="http://schemas.openxmlformats.org/officeDocument/2006/relationships/tags" Target="../tags/tag302.xml"/><Relationship Id="rId21" Type="http://schemas.openxmlformats.org/officeDocument/2006/relationships/tags" Target="../tags/tag303.xml"/><Relationship Id="rId22" Type="http://schemas.openxmlformats.org/officeDocument/2006/relationships/tags" Target="../tags/tag304.xml"/><Relationship Id="rId23" Type="http://schemas.openxmlformats.org/officeDocument/2006/relationships/tags" Target="../tags/tag305.xml"/><Relationship Id="rId24" Type="http://schemas.openxmlformats.org/officeDocument/2006/relationships/tags" Target="../tags/tag306.xml"/><Relationship Id="rId25" Type="http://schemas.openxmlformats.org/officeDocument/2006/relationships/tags" Target="../tags/tag307.xml"/><Relationship Id="rId26" Type="http://schemas.openxmlformats.org/officeDocument/2006/relationships/tags" Target="../tags/tag308.xml"/><Relationship Id="rId27" Type="http://schemas.openxmlformats.org/officeDocument/2006/relationships/tags" Target="../tags/tag309.xml"/><Relationship Id="rId28" Type="http://schemas.openxmlformats.org/officeDocument/2006/relationships/tags" Target="../tags/tag310.xml"/><Relationship Id="rId29" Type="http://schemas.openxmlformats.org/officeDocument/2006/relationships/tags" Target="../tags/tag311.xml"/><Relationship Id="rId30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5.xml"/><Relationship Id="rId2" Type="http://schemas.openxmlformats.org/officeDocument/2006/relationships/tags" Target="../tags/tag316.xml"/><Relationship Id="rId3" Type="http://schemas.openxmlformats.org/officeDocument/2006/relationships/tags" Target="../tags/tag317.xml"/><Relationship Id="rId4" Type="http://schemas.openxmlformats.org/officeDocument/2006/relationships/tags" Target="../tags/tag318.xml"/><Relationship Id="rId5" Type="http://schemas.openxmlformats.org/officeDocument/2006/relationships/tags" Target="../tags/tag319.xml"/><Relationship Id="rId6" Type="http://schemas.openxmlformats.org/officeDocument/2006/relationships/tags" Target="../tags/tag320.xml"/><Relationship Id="rId7" Type="http://schemas.openxmlformats.org/officeDocument/2006/relationships/tags" Target="../tags/tag321.xml"/><Relationship Id="rId8" Type="http://schemas.openxmlformats.org/officeDocument/2006/relationships/tags" Target="../tags/tag322.xml"/><Relationship Id="rId9" Type="http://schemas.openxmlformats.org/officeDocument/2006/relationships/tags" Target="../tags/tag323.xml"/><Relationship Id="rId10" Type="http://schemas.openxmlformats.org/officeDocument/2006/relationships/tags" Target="../tags/tag324.xml"/><Relationship Id="rId11" Type="http://schemas.openxmlformats.org/officeDocument/2006/relationships/tags" Target="../tags/tag325.xml"/><Relationship Id="rId12" Type="http://schemas.openxmlformats.org/officeDocument/2006/relationships/tags" Target="../tags/tag32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7.xml"/><Relationship Id="rId2" Type="http://schemas.openxmlformats.org/officeDocument/2006/relationships/tags" Target="../tags/tag328.xml"/><Relationship Id="rId3" Type="http://schemas.openxmlformats.org/officeDocument/2006/relationships/tags" Target="../tags/tag329.xml"/><Relationship Id="rId4" Type="http://schemas.openxmlformats.org/officeDocument/2006/relationships/tags" Target="../tags/tag330.xml"/><Relationship Id="rId5" Type="http://schemas.openxmlformats.org/officeDocument/2006/relationships/tags" Target="../tags/tag331.xml"/><Relationship Id="rId6" Type="http://schemas.openxmlformats.org/officeDocument/2006/relationships/tags" Target="../tags/tag332.xml"/><Relationship Id="rId7" Type="http://schemas.openxmlformats.org/officeDocument/2006/relationships/tags" Target="../tags/tag333.xml"/><Relationship Id="rId8" Type="http://schemas.openxmlformats.org/officeDocument/2006/relationships/tags" Target="../tags/tag334.xml"/><Relationship Id="rId9" Type="http://schemas.openxmlformats.org/officeDocument/2006/relationships/tags" Target="../tags/tag335.xml"/><Relationship Id="rId10" Type="http://schemas.openxmlformats.org/officeDocument/2006/relationships/tags" Target="../tags/tag336.xml"/><Relationship Id="rId11" Type="http://schemas.openxmlformats.org/officeDocument/2006/relationships/tags" Target="../tags/tag337.xml"/><Relationship Id="rId12" Type="http://schemas.openxmlformats.org/officeDocument/2006/relationships/tags" Target="../tags/tag338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6.xml"/><Relationship Id="rId2" Type="http://schemas.openxmlformats.org/officeDocument/2006/relationships/tags" Target="../tags/tag367.xml"/><Relationship Id="rId3" Type="http://schemas.openxmlformats.org/officeDocument/2006/relationships/tags" Target="../tags/tag368.xml"/><Relationship Id="rId4" Type="http://schemas.openxmlformats.org/officeDocument/2006/relationships/tags" Target="../tags/tag369.xml"/><Relationship Id="rId5" Type="http://schemas.openxmlformats.org/officeDocument/2006/relationships/tags" Target="../tags/tag370.xml"/><Relationship Id="rId6" Type="http://schemas.openxmlformats.org/officeDocument/2006/relationships/tags" Target="../tags/tag371.xml"/><Relationship Id="rId7" Type="http://schemas.openxmlformats.org/officeDocument/2006/relationships/tags" Target="../tags/tag372.xml"/><Relationship Id="rId8" Type="http://schemas.openxmlformats.org/officeDocument/2006/relationships/tags" Target="../tags/tag373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2024年物流快递智能化方案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物流快递智能化方案背景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物流快递智能化方案内容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物流快递智能化方案实施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物流快递智能化方案成本与效益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物流快递智能化方案风险与应对</a:t>
            </a:r>
            <a:endParaRPr altLang="en-US" b="1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物流快递智能化方案未来展望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物流快递智能化方案背景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物流快递行业现状</a:t>
            </a:r>
            <a:endParaRPr altLang="en-US" lang="zh-CN"/>
          </a:p>
        </p:txBody>
      </p:sp>
      <p:sp>
        <p:nvSpPr>
          <p:cNvPr id="104892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2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物流快递市场规模持续增长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消费者对物流快递服务的需求多样化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物流快递行业竞争激烈，成本压力大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物流快递行业面临技术升级和转型的挑战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智能化方案的意义和价值</a:t>
            </a:r>
            <a:endParaRPr altLang="en-US" lang="zh-CN"/>
          </a:p>
        </p:txBody>
      </p:sp>
      <p:sp>
        <p:nvSpPr>
          <p:cNvPr id="104898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促进产业升级，提升企业竞争力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推动物流行业创新发展，引领未来趋势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提高物流效率，降低成本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0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提升客户体验，满足个性化需求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智能化方案的发展趋势</a:t>
            </a:r>
            <a:endParaRPr altLang="en-US" lang="zh-CN"/>
          </a:p>
        </p:txBody>
      </p:sp>
      <p:sp>
        <p:nvSpPr>
          <p:cNvPr id="104904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4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4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物流快递行业的发展现状和问题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4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5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5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智能化方案在物流快递行业的应用和优势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5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05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智能化方案的发展趋势和未来展望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05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06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6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智能化方案对物流快递行业的影响和价值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物流快递智能化方案内容</a:t>
            </a:r>
            <a:endParaRPr altLang="en-US" dirty="0" lang="zh-CN"/>
          </a:p>
        </p:txBody>
      </p:sp>
      <p:sp>
        <p:nvSpPr>
          <p:cNvPr id="10491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自动化仓储系统</a:t>
            </a:r>
            <a:endParaRPr altLang="en-US" lang="zh-CN"/>
          </a:p>
        </p:txBody>
      </p:sp>
      <p:sp>
        <p:nvSpPr>
          <p:cNvPr id="104914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4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自动化仓储系统的定义和功能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自动化仓储系统的优势和效益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5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自动化仓储系统的应用场景和案例分析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自动化仓储系统的发展趋势和未来展望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智能分拣系统</a:t>
            </a:r>
            <a:endParaRPr altLang="en-US" lang="zh-CN"/>
          </a:p>
        </p:txBody>
      </p:sp>
      <p:sp>
        <p:nvSpPr>
          <p:cNvPr id="10492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定义：智能分拣系统是一种利用人工智能技术对物流快递进行快速、准确分拣的系统。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技术支持：采用机器学习算法，不断优化分拣准确率。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优势：减少人工分拣成本，提高物流效率，提升客户满意度。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功能：自动识别快递单信息，快速分类、分拣，提高分拣效率。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无人配送系统</a:t>
            </a:r>
            <a:endParaRPr altLang="en-US" lang="zh-CN"/>
          </a:p>
        </p:txBody>
      </p:sp>
      <p:sp>
        <p:nvSpPr>
          <p:cNvPr id="10492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定义：无人配送系统是一种利用无人机、无人车、无人仓等智能设备实现快递配送的服务体系。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技术支持：人工智能、物联网、大数据等技术为无人配送系统提供支持。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应用场景：适用于城市、乡村等各类场景，尤其适用于偏远地区或配送难度较大的地区。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优势：提高配送效率、降低成本、减少人力物力投入。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智能监控系统</a:t>
            </a:r>
            <a:endParaRPr altLang="en-US" lang="zh-CN"/>
          </a:p>
        </p:txBody>
      </p:sp>
      <p:sp>
        <p:nvSpPr>
          <p:cNvPr id="10493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预警系统：及时发现异常情况，采取相应措施，保障运输安全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实时监控：对物流运输过程进行实时监控，确保货物安全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数据分析：对运输数据进行分析，优化运输路线和配送方案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智能调度：根据数据分析结果，智能调度车辆和人员，提高运输效率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物流快递智能化方案实施</a:t>
            </a:r>
            <a:endParaRPr altLang="en-US" dirty="0" lang="zh-CN"/>
          </a:p>
        </p:txBody>
      </p:sp>
      <p:sp>
        <p:nvSpPr>
          <p:cNvPr id="10494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实施步骤和时间表</a:t>
            </a:r>
            <a:endParaRPr altLang="en-US" lang="zh-CN"/>
          </a:p>
        </p:txBody>
      </p:sp>
      <p:sp>
        <p:nvSpPr>
          <p:cNvPr id="104946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6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技术研发：2024年第一季度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方案规划：2023年底完成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试点推广：2024年第二季度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7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全面推广：2024年第三季度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实施难点和解决方案</a:t>
            </a:r>
            <a:endParaRPr altLang="en-US" lang="zh-CN"/>
          </a:p>
        </p:txBody>
      </p:sp>
      <p:sp>
        <p:nvSpPr>
          <p:cNvPr id="10495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数据安全问题：需要加强数据加密和保护措施，确保客户信息不被泄露。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技术更新成本高：需要加大技术研发和投入，降低智能化方案的成本，提高其实用性和可推广性。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人员培训和管理问题：需要对物流快递人员进行专业培训，提高其操作智能化设备的技能和效率。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法律法规和标准不健全：需要完善相关法律法规和标准，规范物流快递智能化方案的应用和发展。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实施效果评估和改进</a:t>
            </a:r>
            <a:endParaRPr altLang="en-US" lang="zh-CN"/>
          </a:p>
        </p:txBody>
      </p:sp>
      <p:sp>
        <p:nvSpPr>
          <p:cNvPr id="1049568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实施效果评估：对物流快递智能化方案的实施效果进行定期评估，包括效率提升、成本节约等方面。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0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改进建议：根据实施效果评估结果，提出针对性的改进建议，优化方案以提高效率。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持续改进：物流快递智能化方案是一个持续优化的过程，需要不断跟进和调整，以适应市场变化和客户需求。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2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6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评估指标：制定科学的评估指标，对实施效果进行量化评估，确保方案的有效性和可行性。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8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物流快递智能化方案成本与效益</a:t>
            </a:r>
            <a:endParaRPr altLang="en-US" dirty="0" lang="zh-CN"/>
          </a:p>
        </p:txBody>
      </p:sp>
      <p:sp>
        <p:nvSpPr>
          <p:cNvPr id="10496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成本分析</a:t>
            </a:r>
            <a:endParaRPr altLang="en-US" lang="zh-CN"/>
          </a:p>
        </p:txBody>
      </p:sp>
      <p:sp>
        <p:nvSpPr>
          <p:cNvPr id="10496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设备购置成本：智能化方案需要采购的硬件设备和软件系统所需费用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运营成本：维护、升级设备和软件系统的费用，以及人工成本等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培训成本：对员工进行智能化方案培训所需的费用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风险成本：实施智能化方案可能带来的风险和不确定性所需费用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效益分析</a:t>
            </a:r>
            <a:endParaRPr altLang="en-US" lang="zh-CN"/>
          </a:p>
        </p:txBody>
      </p:sp>
      <p:sp>
        <p:nvSpPr>
          <p:cNvPr id="104972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提高物流效率，降低运营成本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提升客户满意度，增加企业竞争力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减少人力成本，优化人力资源配置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实现可持续发展，为企业创造长期价值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成本与效益的平衡点</a:t>
            </a:r>
            <a:endParaRPr altLang="en-US" lang="zh-CN"/>
          </a:p>
        </p:txBody>
      </p:sp>
      <p:sp>
        <p:nvSpPr>
          <p:cNvPr id="1049786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88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0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2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4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796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98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2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4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8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0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2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6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18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0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成本分析：包括技术投入、设备升级、人员培训等方面的费用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持续优化：根据实施情况，不断调整和优化方案，确保成本与效益的平衡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平衡点确定：根据企业实际情况，综合分析成本与效益，确定最佳方案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效益评估：提高效率、降低出错率、减少人力成本等方面的收益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物流快递智能化方案风险与应对</a:t>
            </a:r>
            <a:endParaRPr altLang="en-US" dirty="0" lang="zh-CN"/>
          </a:p>
        </p:txBody>
      </p:sp>
      <p:sp>
        <p:nvSpPr>
          <p:cNvPr id="104986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技术风险及应对措施</a:t>
            </a:r>
            <a:endParaRPr altLang="en-US" lang="zh-CN"/>
          </a:p>
        </p:txBody>
      </p:sp>
      <p:sp>
        <p:nvSpPr>
          <p:cNvPr id="104990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风险：技术更新迭代快，可能面临被淘汰风险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1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1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应对措施：持续关注新技术发展，及时更新智能化方案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风险：数据安全和隐私保护问题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2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2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应对措施：加强数据加密和安全防护措施，确保客户信息安全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安全风险及应对措施</a:t>
            </a:r>
            <a:endParaRPr altLang="en-US" lang="zh-CN"/>
          </a:p>
        </p:txBody>
      </p:sp>
      <p:sp>
        <p:nvSpPr>
          <p:cNvPr id="104996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风险：数据泄露和网络安全威胁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7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应对措施：加强数据加密和网络安全防护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7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8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风险：自动化设备故障和人为操作失误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8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8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8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应对措施：定期维护和检查自动化设备，加强员工培训和操作规范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管理风险及应对措施</a:t>
            </a:r>
            <a:endParaRPr altLang="en-US" lang="zh-CN"/>
          </a:p>
        </p:txBody>
      </p:sp>
      <p:sp>
        <p:nvSpPr>
          <p:cNvPr id="105002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风险：技术故障导致物流信息不准确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应对措施：建立完善的技术故障应急预案，加强技术监测和维护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风险：数据安全问题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应对措施：加强数据加密和备份，定期进行数据安全检查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物流快递智能化方案未来展望</a:t>
            </a:r>
            <a:endParaRPr altLang="en-US" dirty="0" lang="zh-CN"/>
          </a:p>
        </p:txBody>
      </p:sp>
      <p:sp>
        <p:nvSpPr>
          <p:cNvPr id="10500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011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1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人工智能技术：提高物流快递的自动化和智能化水平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区块链技术：提高物流快递的安全性和可信度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3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3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无人驾驶技术：降低物流快递的人工成本和提高运输效率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物联网技术：实现物流快递的全程跟踪和实时监控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市场拓展计划</a:t>
            </a:r>
            <a:endParaRPr altLang="en-US" lang="zh-CN"/>
          </a:p>
        </p:txBody>
      </p:sp>
      <p:sp>
        <p:nvSpPr>
          <p:cNvPr id="105018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9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合作共赢：与当地物流企业、电商企业等合作，共同开发市场，实现资源共享和互利共赢。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拓展新市场：针对不同地区和行业，制定个性化的市场拓展计划，提高物流快递服务覆盖率。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创新服务模式：结合人工智能、大数据等技术，创新物流快递服务模式，满足不同客户的需求。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提升品牌影响力：加强品牌宣传和推广，提高物流快递服务在行业内的知名度和美誉度。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战略规划</a:t>
            </a:r>
            <a:endParaRPr altLang="en-US" lang="zh-CN"/>
          </a:p>
        </p:txBody>
      </p:sp>
      <p:sp>
        <p:nvSpPr>
          <p:cNvPr id="10502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持续推进物流快递智能化技术研发，提高自动化和智能化水平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加强与各行业的合作，实现物流快递与电商、制造业等产业的深度融合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建立完善的物流快递智能化标准体系，推动行业规范化发展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培养高素质的物流管理人才，提升企业核心竞争力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29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29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29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52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2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58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14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4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4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90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2024-01-05T18:55:08Z</dcterms:created>
  <dcterms:modified xsi:type="dcterms:W3CDTF">2024-01-05T18:55:08Z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0f351724fd7c4073913f5f9180a2b0ce_21</vt:lpwstr>
  </property>
</Properties>
</file>